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1"/>
  </p:notesMasterIdLst>
  <p:sldIdLst>
    <p:sldId id="259" r:id="rId3"/>
    <p:sldId id="260" r:id="rId4"/>
    <p:sldId id="274" r:id="rId5"/>
    <p:sldId id="282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83" r:id="rId15"/>
    <p:sldId id="275" r:id="rId16"/>
    <p:sldId id="272" r:id="rId17"/>
    <p:sldId id="273" r:id="rId18"/>
    <p:sldId id="276" r:id="rId19"/>
    <p:sldId id="277" r:id="rId20"/>
    <p:sldId id="278" r:id="rId21"/>
    <p:sldId id="284" r:id="rId22"/>
    <p:sldId id="285" r:id="rId23"/>
    <p:sldId id="286" r:id="rId24"/>
    <p:sldId id="287" r:id="rId25"/>
    <p:sldId id="288" r:id="rId26"/>
    <p:sldId id="281" r:id="rId27"/>
    <p:sldId id="280" r:id="rId28"/>
    <p:sldId id="279" r:id="rId29"/>
    <p:sldId id="27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0" autoAdjust="0"/>
    <p:restoredTop sz="86041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0CE0E1-19EF-4365-B63C-68B4A2739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84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07456-1DA9-4C2E-A270-E25099171D9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7BAE3-5F2D-46B1-B0F9-9892BED9D47C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588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r-HR" sz="1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0CE0E1-19EF-4365-B63C-68B4A273921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28E84-41CF-4716-B925-8DDBA4C38025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67F05-6243-431C-90D9-7FF3F8E3552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r-HR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47020-3841-4C2C-9B8E-78F0034FE75F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9B4A6-5B35-4B2B-A6F7-5FDDCBD26AD5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1BF07-9D57-41A9-9085-D6C7A24994B4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r-HR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4292F-ED23-4196-90ED-D2DB56EF5A2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GB" sz="9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53ED9-CEF0-44F8-AA43-CACCC65A906E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DD027-2D5D-4FDA-999F-D569801757E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752C4-B777-4F63-966D-8DAEAF888813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5EB8-4625-4EA0-87B6-5BBCD416B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CCD6-6694-44D6-87BE-011DA21B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2F37-4EFD-4E35-A438-7E8E218C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BEF0-BCD5-4173-9C24-21D703AC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7B584-D7E5-473C-A9C6-010B4651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F36BC-000D-40E3-9D22-4C0268884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D19D-C189-4FC6-AA14-234DDEBFC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E6BA-A938-48D4-A096-9DCE843AB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F86D-0B04-4A89-A948-EB8446313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E5D0-3A04-41FD-9C52-A5A03C92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DB33-E8FF-4A1D-AF70-5F22F9E6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BD853-4123-4803-BA11-EF4990E1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C57B-1364-4D2A-903C-37F0B01F5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4ADC-197F-4E06-8C2E-1184F851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1CF5-514D-4123-8DB9-C7262E98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56552-61CE-4244-8D12-924CB1A9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36F1-82B0-4734-BA19-8CDFB416A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F39F-441C-4D58-A732-8F6B40845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58FE-4CEF-486C-898D-E975AD32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3AE7-0806-411A-96F8-1A1FCF8D3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72B9-E9C1-4927-8AB7-48FC2E06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25F9E-7D35-44EA-A07A-15AB9D42E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667E-1DEF-43C3-B037-C235C274B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D4C928-7252-4098-81FC-E5B6AD35F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0C7AD0-39F0-483E-A7FD-2CE317DC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etika@istra-istria.hr" TargetMode="External"/><Relationship Id="rId2" Type="http://schemas.openxmlformats.org/officeDocument/2006/relationships/hyperlink" Target="tel:+38591533965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inisa.krunic@undp.org" TargetMode="External"/><Relationship Id="rId2" Type="http://schemas.openxmlformats.org/officeDocument/2006/relationships/hyperlink" Target="mailto:anita.klanac@undp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nergetika@istra-istria.hr" TargetMode="External"/><Relationship Id="rId4" Type="http://schemas.openxmlformats.org/officeDocument/2006/relationships/hyperlink" Target="mailto:anja.kolacio@undp.or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42910" y="1428736"/>
            <a:ext cx="7632700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50000"/>
              </a:spcBef>
              <a:defRPr/>
            </a:pPr>
            <a:r>
              <a:rPr lang="hr-H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“Sustavno </a:t>
            </a: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gospodarenje energijom u gradovima i županijama </a:t>
            </a:r>
            <a:r>
              <a:rPr lang="hr-H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RH”</a:t>
            </a:r>
            <a:endParaRPr lang="hr-H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ctr">
              <a:spcBef>
                <a:spcPct val="50000"/>
              </a:spcBef>
              <a:defRPr/>
            </a:pPr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(SGE)</a:t>
            </a:r>
            <a:endParaRPr lang="hr-H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4572000"/>
            <a:ext cx="8715375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 </a:t>
            </a:r>
            <a:r>
              <a:rPr lang="hr-HR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Kolacio</a:t>
            </a:r>
            <a:r>
              <a:rPr lang="hr-H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mag.ing.mech</a:t>
            </a:r>
          </a:p>
          <a:p>
            <a:pPr algn="ctr">
              <a:lnSpc>
                <a:spcPct val="150000"/>
              </a:lnSpc>
              <a:defRPr/>
            </a:pPr>
            <a:r>
              <a:rPr lang="hr-H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UNDP, </a:t>
            </a:r>
            <a:r>
              <a:rPr lang="hr-H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hr-HR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</a:t>
            </a:r>
            <a:endParaRPr lang="hr-H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hr-H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Pula, 18. lipnja, 2012.</a:t>
            </a:r>
            <a:endParaRPr lang="hr-H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552" y="260648"/>
            <a:ext cx="8318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hr-HR" sz="2800" b="1" dirty="0" smtClean="0">
                <a:solidFill>
                  <a:srgbClr val="009900"/>
                </a:solidFill>
              </a:rPr>
              <a:t>www.isge.hr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 b="1" dirty="0" smtClean="0">
                <a:solidFill>
                  <a:srgbClr val="009900"/>
                </a:solidFill>
              </a:rPr>
              <a:t>OPREMA</a:t>
            </a:r>
            <a:r>
              <a:rPr lang="hr-HR" sz="2800" b="1" dirty="0">
                <a:solidFill>
                  <a:srgbClr val="009900"/>
                </a:solidFill>
              </a:rPr>
              <a:t>: </a:t>
            </a:r>
            <a:r>
              <a:rPr lang="hr-HR" sz="2800" b="1" dirty="0">
                <a:solidFill>
                  <a:srgbClr val="FF0000"/>
                </a:solidFill>
              </a:rPr>
              <a:t>Informacijski sustav za gospodarenje 		energijom (ISGE)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400" b="1" dirty="0">
                <a:solidFill>
                  <a:srgbClr val="009900"/>
                </a:solidFill>
              </a:rPr>
              <a:t>	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400" b="1" dirty="0">
                <a:solidFill>
                  <a:srgbClr val="009900"/>
                </a:solidFill>
              </a:rPr>
              <a:t>	</a:t>
            </a:r>
            <a:endParaRPr lang="hr-HR" sz="2000" dirty="0">
              <a:solidFill>
                <a:srgbClr val="009900"/>
              </a:solidFill>
            </a:endParaRPr>
          </a:p>
        </p:txBody>
      </p:sp>
      <p:pic>
        <p:nvPicPr>
          <p:cNvPr id="11267" name="Picture 3" descr="ISGE 2"/>
          <p:cNvPicPr>
            <a:picLocks noChangeAspect="1" noChangeArrowheads="1"/>
          </p:cNvPicPr>
          <p:nvPr/>
        </p:nvPicPr>
        <p:blipFill>
          <a:blip r:embed="rId3" cstate="print"/>
          <a:srcRect r="5305"/>
          <a:stretch>
            <a:fillRect/>
          </a:stretch>
        </p:blipFill>
        <p:spPr bwMode="auto">
          <a:xfrm>
            <a:off x="1214438" y="1643063"/>
            <a:ext cx="66516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3571875"/>
            <a:ext cx="642938" cy="285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57554" y="3429000"/>
            <a:ext cx="165029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ISGE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05482"/>
            <a:ext cx="8358187" cy="503238"/>
          </a:xfrm>
          <a:noFill/>
        </p:spPr>
        <p:txBody>
          <a:bodyPr/>
          <a:lstStyle/>
          <a:p>
            <a:pPr algn="l" eaLnBrk="1" hangingPunct="1"/>
            <a:r>
              <a:rPr lang="hr-HR" sz="2800" b="1" dirty="0" smtClean="0">
                <a:solidFill>
                  <a:srgbClr val="009900"/>
                </a:solidFill>
                <a:latin typeface="Myriad Pro Light" pitchFamily="34" charset="0"/>
              </a:rPr>
              <a:t>KONTINUIRANI PROCES GOSPODARENJA ENERGIJOM</a:t>
            </a:r>
            <a:endParaRPr lang="en-GB" sz="2800" b="1" dirty="0" smtClean="0">
              <a:solidFill>
                <a:srgbClr val="009900"/>
              </a:solidFill>
              <a:latin typeface="Myriad Pro Light" pitchFamily="34" charset="0"/>
            </a:endParaRPr>
          </a:p>
        </p:txBody>
      </p:sp>
      <p:pic>
        <p:nvPicPr>
          <p:cNvPr id="12291" name="Picture 3" descr="SGE schem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79" y="1052736"/>
            <a:ext cx="760253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2875" y="857250"/>
            <a:ext cx="8464550" cy="525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</a:pPr>
            <a:r>
              <a:rPr lang="hr-HR" sz="2800" b="1" dirty="0">
                <a:solidFill>
                  <a:srgbClr val="009900"/>
                </a:solidFill>
              </a:rPr>
              <a:t>OČEKIVANI REZULTATI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</a:pPr>
            <a:endParaRPr lang="hr-HR" sz="800" b="1" dirty="0">
              <a:solidFill>
                <a:srgbClr val="009900"/>
              </a:solidFill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800" dirty="0">
                <a:solidFill>
                  <a:srgbClr val="009900"/>
                </a:solidFill>
              </a:rPr>
              <a:t>Smanjenje troškova za energiju i vodu (potencijal 20-30%)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800" dirty="0">
                <a:solidFill>
                  <a:srgbClr val="009900"/>
                </a:solidFill>
              </a:rPr>
              <a:t>Smanjenje štetnih utjecaja na okoliš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800" dirty="0">
                <a:solidFill>
                  <a:srgbClr val="009900"/>
                </a:solidFill>
              </a:rPr>
              <a:t>Sustavno i kontinuirano gospodarenje energijom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800" dirty="0">
                <a:solidFill>
                  <a:srgbClr val="009900"/>
                </a:solidFill>
              </a:rPr>
              <a:t>Planiranje energetike u okviru održivog razvoja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r-HR" sz="2800" dirty="0">
                <a:solidFill>
                  <a:srgbClr val="009900"/>
                </a:solidFill>
              </a:rPr>
              <a:t>Informirano građanstvo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488832" cy="1143000"/>
          </a:xfrm>
        </p:spPr>
        <p:txBody>
          <a:bodyPr/>
          <a:lstStyle/>
          <a:p>
            <a:r>
              <a:rPr lang="hr-HR" sz="3600" dirty="0" err="1" smtClean="0"/>
              <a:t>Info</a:t>
            </a:r>
            <a:r>
              <a:rPr lang="hr-HR" sz="3600" dirty="0" smtClean="0"/>
              <a:t> centar za energetsku efikasnost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hr-HR" sz="2600" dirty="0" smtClean="0"/>
              <a:t>Kontakt:</a:t>
            </a:r>
          </a:p>
          <a:p>
            <a:pPr lvl="1"/>
            <a:r>
              <a:rPr lang="hr-HR" sz="2400" dirty="0" smtClean="0"/>
              <a:t>Nataša </a:t>
            </a:r>
            <a:r>
              <a:rPr lang="hr-HR" sz="2400" dirty="0" err="1" smtClean="0"/>
              <a:t>Grgorinić</a:t>
            </a:r>
            <a:r>
              <a:rPr lang="hr-HR" sz="2400" dirty="0" smtClean="0"/>
              <a:t>, mag.ing.aedif.</a:t>
            </a:r>
            <a:br>
              <a:rPr lang="hr-HR" sz="2400" dirty="0" smtClean="0"/>
            </a:br>
            <a:r>
              <a:rPr lang="hr-HR" sz="2400" dirty="0" err="1" smtClean="0"/>
              <a:t>Technical</a:t>
            </a:r>
            <a:r>
              <a:rPr lang="hr-HR" sz="2400" dirty="0" smtClean="0"/>
              <a:t> </a:t>
            </a:r>
            <a:r>
              <a:rPr lang="hr-HR" sz="2400" dirty="0" err="1" smtClean="0"/>
              <a:t>Assistant</a:t>
            </a:r>
            <a:r>
              <a:rPr lang="hr-HR" sz="2400" dirty="0" smtClean="0"/>
              <a:t> - EE Project</a:t>
            </a:r>
            <a:br>
              <a:rPr lang="hr-HR" sz="2400" dirty="0" smtClean="0"/>
            </a:br>
            <a:r>
              <a:rPr lang="hr-HR" sz="2400" dirty="0" smtClean="0"/>
              <a:t>GSM: </a:t>
            </a:r>
            <a:r>
              <a:rPr lang="hr-HR" sz="2400" dirty="0" smtClean="0">
                <a:hlinkClick r:id="rId2"/>
              </a:rPr>
              <a:t>+385915339650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err="1" smtClean="0"/>
              <a:t>Email</a:t>
            </a:r>
            <a:r>
              <a:rPr lang="hr-HR" sz="2400" dirty="0" smtClean="0"/>
              <a:t>: </a:t>
            </a:r>
            <a:r>
              <a:rPr lang="hr-HR" sz="2400" dirty="0" smtClean="0">
                <a:hlinkClick r:id="rId3"/>
              </a:rPr>
              <a:t>energetika@istra-</a:t>
            </a:r>
            <a:r>
              <a:rPr lang="hr-HR" sz="2400" dirty="0" err="1" smtClean="0">
                <a:hlinkClick r:id="rId3"/>
              </a:rPr>
              <a:t>istria.hr</a:t>
            </a:r>
            <a:endParaRPr lang="hr-HR" sz="2400" smtClean="0"/>
          </a:p>
          <a:p>
            <a:pPr lvl="1"/>
            <a:endParaRPr lang="hr-HR" sz="2400" dirty="0" smtClean="0"/>
          </a:p>
          <a:p>
            <a:r>
              <a:rPr lang="hr-HR" sz="2600" dirty="0" smtClean="0"/>
              <a:t>Zadaci:</a:t>
            </a:r>
          </a:p>
          <a:p>
            <a:pPr lvl="1"/>
            <a:r>
              <a:rPr lang="hr-HR" sz="2400" dirty="0" smtClean="0"/>
              <a:t>Rad u ISGE sustavu, prikupljanje podataka</a:t>
            </a:r>
          </a:p>
          <a:p>
            <a:pPr lvl="1"/>
            <a:r>
              <a:rPr lang="hr-HR" sz="2400" dirty="0" smtClean="0"/>
              <a:t>Program energetske obnove javnih zgrada 2012. - 2013.</a:t>
            </a: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2200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80" y="1196752"/>
            <a:ext cx="3130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hr-HR" sz="3600" dirty="0" smtClean="0"/>
              <a:t>SGE u Istri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hr-HR" sz="3000" dirty="0" smtClean="0"/>
              <a:t>Partneri u projektu:</a:t>
            </a:r>
          </a:p>
          <a:p>
            <a:pPr lvl="1"/>
            <a:r>
              <a:rPr lang="hr-HR" sz="2400" dirty="0" smtClean="0"/>
              <a:t>Istarska županija</a:t>
            </a:r>
          </a:p>
          <a:p>
            <a:pPr lvl="1"/>
            <a:r>
              <a:rPr lang="hr-HR" sz="2400" dirty="0" smtClean="0"/>
              <a:t>Grad Pula</a:t>
            </a:r>
          </a:p>
          <a:p>
            <a:pPr lvl="1"/>
            <a:r>
              <a:rPr lang="hr-HR" sz="2400" dirty="0" smtClean="0"/>
              <a:t>Grad Labin</a:t>
            </a:r>
          </a:p>
          <a:p>
            <a:pPr lvl="1"/>
            <a:r>
              <a:rPr lang="hr-HR" sz="2400" dirty="0" smtClean="0"/>
              <a:t>Grad Pazin</a:t>
            </a:r>
          </a:p>
          <a:p>
            <a:pPr lvl="1"/>
            <a:r>
              <a:rPr lang="hr-HR" sz="2400" dirty="0" smtClean="0"/>
              <a:t>Grad Novigrad</a:t>
            </a:r>
          </a:p>
          <a:p>
            <a:pPr lvl="1"/>
            <a:r>
              <a:rPr lang="hr-HR" sz="2400" dirty="0" smtClean="0"/>
              <a:t>Grad Buzet</a:t>
            </a:r>
          </a:p>
          <a:p>
            <a:pPr lvl="1"/>
            <a:r>
              <a:rPr lang="hr-HR" sz="2400" dirty="0" smtClean="0"/>
              <a:t>Grad Buje</a:t>
            </a:r>
          </a:p>
          <a:p>
            <a:pPr lvl="1"/>
            <a:r>
              <a:rPr lang="hr-HR" sz="2400" dirty="0" smtClean="0"/>
              <a:t>Grad Rovinj</a:t>
            </a:r>
          </a:p>
          <a:p>
            <a:pPr lvl="1"/>
            <a:r>
              <a:rPr lang="hr-HR" sz="2400" dirty="0" smtClean="0"/>
              <a:t>Grad Vodnjan</a:t>
            </a:r>
          </a:p>
          <a:p>
            <a:pPr lvl="1"/>
            <a:r>
              <a:rPr lang="hr-HR" sz="2400" dirty="0" smtClean="0"/>
              <a:t>Grad Umag</a:t>
            </a:r>
          </a:p>
          <a:p>
            <a:pPr lvl="1"/>
            <a:r>
              <a:rPr lang="hr-HR" sz="2400" dirty="0" smtClean="0"/>
              <a:t>Grad Poreč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hr-HR" dirty="0" smtClean="0"/>
              <a:t> Istarska županija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59829"/>
            <a:ext cx="8229600" cy="4785395"/>
          </a:xfrm>
        </p:spPr>
        <p:txBody>
          <a:bodyPr/>
          <a:lstStyle/>
          <a:p>
            <a:r>
              <a:rPr lang="hr-HR" sz="2400" dirty="0" smtClean="0"/>
              <a:t>U programu od 2010. godine</a:t>
            </a:r>
          </a:p>
          <a:p>
            <a:r>
              <a:rPr lang="hr-HR" sz="2400" dirty="0" smtClean="0"/>
              <a:t>Voditelj EE tima: Alen Damijanić – Pročelnik upravnog odjela za gospodarstvo IŽ-a</a:t>
            </a:r>
          </a:p>
          <a:p>
            <a:pPr lvl="1"/>
            <a:r>
              <a:rPr lang="hr-HR" sz="2200" dirty="0" smtClean="0"/>
              <a:t>U vlasništvu 61 objekt (nekoliko kompleksa zgrada), ukupne kvadrature 180.000 m2</a:t>
            </a:r>
          </a:p>
          <a:p>
            <a:pPr lvl="1"/>
            <a:r>
              <a:rPr lang="hr-HR" sz="2200" dirty="0" smtClean="0"/>
              <a:t>Obiđeno je više od 60.000 m2 i uneseno u ISGE</a:t>
            </a:r>
          </a:p>
          <a:p>
            <a:pPr lvl="1"/>
            <a:r>
              <a:rPr lang="hr-HR" sz="2200" dirty="0" smtClean="0"/>
              <a:t>Trenutno u ISGE sustavu 120 zgrade</a:t>
            </a:r>
          </a:p>
          <a:p>
            <a:pPr lvl="1"/>
            <a:r>
              <a:rPr lang="hr-HR" sz="2200" dirty="0" smtClean="0"/>
              <a:t>Osnovan EE ured</a:t>
            </a:r>
          </a:p>
          <a:p>
            <a:pPr lvl="1"/>
            <a:r>
              <a:rPr lang="hr-HR" sz="2200" dirty="0" smtClean="0"/>
              <a:t>Svi ravnatelji i domari pohađali Radionicu SGE-a</a:t>
            </a:r>
          </a:p>
          <a:p>
            <a:pPr lvl="1"/>
            <a:r>
              <a:rPr lang="hr-HR" sz="2200" dirty="0" smtClean="0"/>
              <a:t>Županijska uprava provodi zeleni ured</a:t>
            </a:r>
          </a:p>
          <a:p>
            <a:pPr lvl="1"/>
            <a:r>
              <a:rPr lang="hr-HR" sz="2200" dirty="0" smtClean="0"/>
              <a:t>Info galerija u zgradi uprave u Puli</a:t>
            </a:r>
          </a:p>
          <a:p>
            <a:pPr lvl="1"/>
            <a:r>
              <a:rPr lang="hr-HR" sz="2200" dirty="0" smtClean="0"/>
              <a:t>Organizirano niz radionica na temu EE</a:t>
            </a:r>
          </a:p>
          <a:p>
            <a:pPr lvl="1"/>
            <a:r>
              <a:rPr lang="hr-HR" sz="2200" dirty="0" smtClean="0"/>
              <a:t>4 projekta prijavljena na FZOEU</a:t>
            </a:r>
          </a:p>
          <a:p>
            <a:pPr lvl="1"/>
            <a:r>
              <a:rPr lang="hr-HR" sz="2200" dirty="0" smtClean="0"/>
              <a:t>Za 1 prijavljen projekt MIGPU izrađen projektni zadatak, a još 10 projekata (objekata) je u pripremi</a:t>
            </a:r>
            <a:endParaRPr lang="hr-HR" sz="2200" dirty="0" smtClean="0">
              <a:solidFill>
                <a:srgbClr val="FF0000"/>
              </a:solidFill>
            </a:endParaRPr>
          </a:p>
          <a:p>
            <a:pPr lvl="1"/>
            <a:endParaRPr lang="hr-HR" sz="2600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2088"/>
          </a:xfrm>
        </p:spPr>
        <p:txBody>
          <a:bodyPr/>
          <a:lstStyle/>
          <a:p>
            <a:r>
              <a:rPr lang="hr-HR" dirty="0" smtClean="0"/>
              <a:t>Grad Labin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24536"/>
          </a:xfrm>
        </p:spPr>
        <p:txBody>
          <a:bodyPr/>
          <a:lstStyle/>
          <a:p>
            <a:r>
              <a:rPr lang="hr-HR" sz="2400" dirty="0" smtClean="0"/>
              <a:t>U programu od 2008. godine</a:t>
            </a:r>
          </a:p>
          <a:p>
            <a:r>
              <a:rPr lang="hr-HR" sz="2400" dirty="0" smtClean="0"/>
              <a:t>Voditelj EE tima : Davor Čerljenko, stručni suradnik</a:t>
            </a:r>
          </a:p>
          <a:p>
            <a:pPr lvl="1"/>
            <a:r>
              <a:rPr lang="hr-HR" sz="2200" dirty="0" smtClean="0"/>
              <a:t>6 zgrada (Energetski auditi)</a:t>
            </a:r>
          </a:p>
          <a:p>
            <a:pPr lvl="1"/>
            <a:r>
              <a:rPr lang="hr-HR" sz="2200" dirty="0" smtClean="0"/>
              <a:t>Osnovan EE ured</a:t>
            </a:r>
          </a:p>
          <a:p>
            <a:pPr lvl="1"/>
            <a:r>
              <a:rPr lang="hr-HR" sz="2200" dirty="0" smtClean="0"/>
              <a:t>Svi objekti uneseni u ISGE</a:t>
            </a:r>
          </a:p>
          <a:p>
            <a:pPr lvl="1"/>
            <a:r>
              <a:rPr lang="hr-HR" sz="2200" dirty="0" smtClean="0"/>
              <a:t>Otvorena info galerija</a:t>
            </a:r>
          </a:p>
          <a:p>
            <a:pPr lvl="1"/>
            <a:r>
              <a:rPr lang="hr-HR" sz="2200" dirty="0" smtClean="0"/>
              <a:t>Edukacije za ravnatelje i domare</a:t>
            </a:r>
          </a:p>
          <a:p>
            <a:pPr lvl="1"/>
            <a:r>
              <a:rPr lang="hr-HR" sz="2200" dirty="0" smtClean="0"/>
              <a:t>Edukacija za zaposlenike </a:t>
            </a:r>
          </a:p>
          <a:p>
            <a:pPr lvl="1"/>
            <a:r>
              <a:rPr lang="hr-HR" sz="2200" dirty="0" smtClean="0"/>
              <a:t>Edukacije u osnovnim školama “Misli na sutra”</a:t>
            </a:r>
          </a:p>
          <a:p>
            <a:pPr lvl="1"/>
            <a:r>
              <a:rPr lang="hr-HR" sz="2200" dirty="0" smtClean="0"/>
              <a:t>Objedinjena javna nabava</a:t>
            </a:r>
          </a:p>
          <a:p>
            <a:pPr lvl="1"/>
            <a:r>
              <a:rPr lang="hr-HR" sz="2200" dirty="0" smtClean="0"/>
              <a:t>Solarni paneli na dječjem vrtiću</a:t>
            </a:r>
          </a:p>
          <a:p>
            <a:pPr lvl="1"/>
            <a:r>
              <a:rPr lang="hr-HR" sz="2200" dirty="0" smtClean="0"/>
              <a:t>Termografska ispitivanja</a:t>
            </a:r>
          </a:p>
          <a:p>
            <a:pPr lvl="1"/>
            <a:r>
              <a:rPr lang="hr-HR" sz="2200" dirty="0" smtClean="0"/>
              <a:t>2 su objekta prijavljena za projekt MIGPU, te su izrađeni projektni zadatak</a:t>
            </a:r>
          </a:p>
          <a:p>
            <a:pPr lvl="1"/>
            <a:endParaRPr lang="hr-HR" sz="2600" dirty="0" smtClean="0"/>
          </a:p>
          <a:p>
            <a:pPr lvl="1">
              <a:buNone/>
            </a:pPr>
            <a:endParaRPr lang="hr-HR" sz="2600" dirty="0"/>
          </a:p>
        </p:txBody>
      </p:sp>
      <p:pic>
        <p:nvPicPr>
          <p:cNvPr id="4" name="Picture 3" descr="solarni paneli-vrtic Lab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824980"/>
            <a:ext cx="3086100" cy="23241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hr-HR" dirty="0" smtClean="0"/>
              <a:t>Grad Pazin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59829"/>
            <a:ext cx="8229600" cy="5073427"/>
          </a:xfrm>
        </p:spPr>
        <p:txBody>
          <a:bodyPr/>
          <a:lstStyle/>
          <a:p>
            <a:r>
              <a:rPr lang="hr-HR" sz="2400" dirty="0" smtClean="0"/>
              <a:t>U programu od 2010. godine</a:t>
            </a:r>
          </a:p>
          <a:p>
            <a:r>
              <a:rPr lang="hr-HR" sz="2400" dirty="0" smtClean="0"/>
              <a:t>Voditelj EE tima: Daniel Maurović, Pročelnik upravnog odjela za komunalni sustav</a:t>
            </a:r>
          </a:p>
          <a:p>
            <a:pPr lvl="1"/>
            <a:r>
              <a:rPr lang="hr-HR" sz="2200" dirty="0" smtClean="0"/>
              <a:t>5 objekata u vlasništvu (19.000 m2)</a:t>
            </a:r>
          </a:p>
          <a:p>
            <a:pPr lvl="1"/>
            <a:r>
              <a:rPr lang="hr-HR" sz="2200" dirty="0" smtClean="0"/>
              <a:t>Asistenti obišli sve objekte</a:t>
            </a:r>
          </a:p>
          <a:p>
            <a:pPr lvl="1"/>
            <a:r>
              <a:rPr lang="hr-HR" sz="2200" dirty="0" smtClean="0"/>
              <a:t>18 zgrada u ISGE sustavu</a:t>
            </a:r>
          </a:p>
          <a:p>
            <a:pPr lvl="1"/>
            <a:r>
              <a:rPr lang="hr-HR" sz="2200" dirty="0" smtClean="0"/>
              <a:t>5 energetskih certifikata</a:t>
            </a:r>
          </a:p>
          <a:p>
            <a:pPr lvl="1"/>
            <a:r>
              <a:rPr lang="hr-HR" sz="2200" dirty="0" smtClean="0"/>
              <a:t>EE ured (pruža informacije građanima)</a:t>
            </a:r>
          </a:p>
          <a:p>
            <a:pPr lvl="1"/>
            <a:r>
              <a:rPr lang="hr-HR" sz="2200" dirty="0" smtClean="0"/>
              <a:t>Info galerija, city lights postavljeni na dvije lokacije (centar grada i autobusni kolodvor), dodjela štednih žarulja mladencima...</a:t>
            </a:r>
          </a:p>
          <a:p>
            <a:pPr lvl="1"/>
            <a:r>
              <a:rPr lang="hr-HR" sz="2200" dirty="0" smtClean="0"/>
              <a:t>Edukacija zeleni ured</a:t>
            </a:r>
          </a:p>
          <a:p>
            <a:pPr lvl="1"/>
            <a:r>
              <a:rPr lang="hr-HR" sz="2200" dirty="0" smtClean="0"/>
              <a:t>U proračunu predviđena stavka za EE</a:t>
            </a:r>
          </a:p>
          <a:p>
            <a:pPr lvl="1"/>
            <a:r>
              <a:rPr lang="hr-HR" sz="2200" dirty="0" smtClean="0"/>
              <a:t>Dva projekta prijavljena na FZOEU</a:t>
            </a:r>
          </a:p>
          <a:p>
            <a:pPr lvl="1"/>
            <a:r>
              <a:rPr lang="hr-HR" sz="2200" dirty="0" smtClean="0"/>
              <a:t>4 objekta u pripremi za projekt MIGPU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/>
          <a:lstStyle/>
          <a:p>
            <a:r>
              <a:rPr lang="hr-HR" dirty="0" smtClean="0"/>
              <a:t>Grad Pula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69371"/>
          </a:xfrm>
        </p:spPr>
        <p:txBody>
          <a:bodyPr/>
          <a:lstStyle/>
          <a:p>
            <a:r>
              <a:rPr lang="hr-HR" sz="2600" dirty="0" smtClean="0"/>
              <a:t>U programu od 2010. godine</a:t>
            </a:r>
          </a:p>
          <a:p>
            <a:r>
              <a:rPr lang="hr-HR" sz="2400" dirty="0" smtClean="0"/>
              <a:t>Voditelj EE tima: Minja Savović, </a:t>
            </a:r>
          </a:p>
          <a:p>
            <a:pPr marL="0" indent="0">
              <a:buNone/>
            </a:pPr>
            <a:r>
              <a:rPr lang="hr-HR" sz="2400" dirty="0" smtClean="0"/>
              <a:t>stručni suradnik</a:t>
            </a:r>
            <a:endParaRPr lang="hr-HR" sz="2600" dirty="0" smtClean="0"/>
          </a:p>
          <a:p>
            <a:pPr lvl="1"/>
            <a:r>
              <a:rPr lang="hr-HR" sz="2200" dirty="0" smtClean="0"/>
              <a:t>36 objekata (70.000 m2)</a:t>
            </a:r>
          </a:p>
          <a:p>
            <a:pPr lvl="1"/>
            <a:r>
              <a:rPr lang="hr-HR" sz="2200" dirty="0" smtClean="0"/>
              <a:t>Asistenti obišli 25 objekata</a:t>
            </a:r>
          </a:p>
          <a:p>
            <a:pPr lvl="1"/>
            <a:r>
              <a:rPr lang="hr-HR" sz="2200" dirty="0" smtClean="0"/>
              <a:t>U ISGE-u 43 zgrade</a:t>
            </a:r>
          </a:p>
          <a:p>
            <a:pPr lvl="1"/>
            <a:r>
              <a:rPr lang="hr-HR" sz="2200" dirty="0" smtClean="0"/>
              <a:t>EE ured</a:t>
            </a:r>
          </a:p>
          <a:p>
            <a:pPr lvl="1"/>
            <a:r>
              <a:rPr lang="hr-HR" sz="2200" dirty="0" smtClean="0"/>
              <a:t>Edukacije za ravnatelje i domare SGE-a</a:t>
            </a:r>
          </a:p>
          <a:p>
            <a:pPr lvl="1"/>
            <a:r>
              <a:rPr lang="hr-HR" sz="2200" dirty="0" smtClean="0"/>
              <a:t>Edukacija za zaposlenike</a:t>
            </a:r>
          </a:p>
          <a:p>
            <a:pPr lvl="1"/>
            <a:r>
              <a:rPr lang="hr-HR" sz="2200" dirty="0" smtClean="0"/>
              <a:t>Edukacija za ISGE korisnike</a:t>
            </a:r>
          </a:p>
          <a:p>
            <a:pPr lvl="1"/>
            <a:r>
              <a:rPr lang="hr-HR" sz="2200" dirty="0" smtClean="0"/>
              <a:t>Uveden zeleni ured</a:t>
            </a:r>
          </a:p>
          <a:p>
            <a:pPr lvl="1"/>
            <a:r>
              <a:rPr lang="hr-HR" sz="2200" dirty="0" smtClean="0"/>
              <a:t>Digitalno očitavanje potrošnje el. </a:t>
            </a:r>
            <a:r>
              <a:rPr lang="hr-HR" sz="2200" dirty="0" err="1" smtClean="0"/>
              <a:t>energ</a:t>
            </a:r>
            <a:r>
              <a:rPr lang="hr-HR" sz="2200" dirty="0" smtClean="0"/>
              <a:t>. za zgradu Uprave</a:t>
            </a:r>
          </a:p>
          <a:p>
            <a:pPr lvl="1"/>
            <a:r>
              <a:rPr lang="hr-HR" sz="2200" dirty="0" smtClean="0"/>
              <a:t>Prijavljeno 6 objekata za projekt MIGPU</a:t>
            </a:r>
          </a:p>
          <a:p>
            <a:pPr>
              <a:buNone/>
            </a:pPr>
            <a:endParaRPr lang="hr-HR" sz="2600" dirty="0" smtClean="0"/>
          </a:p>
          <a:p>
            <a:endParaRPr lang="hr-HR" sz="26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5"/>
            <a:ext cx="3348211" cy="253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 Novigrad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600" dirty="0" smtClean="0"/>
              <a:t>U projektu od 2008. godine</a:t>
            </a:r>
          </a:p>
          <a:p>
            <a:r>
              <a:rPr lang="hr-HR" sz="2400" dirty="0" smtClean="0"/>
              <a:t>Voditelj EE tima: Vanja Gorički, stručni suradnik</a:t>
            </a:r>
            <a:endParaRPr lang="hr-HR" sz="2600" dirty="0" smtClean="0"/>
          </a:p>
          <a:p>
            <a:r>
              <a:rPr lang="hr-HR" sz="2600" dirty="0" smtClean="0"/>
              <a:t>U vlasništvu 7 objekata </a:t>
            </a:r>
          </a:p>
          <a:p>
            <a:r>
              <a:rPr lang="hr-HR" sz="2600" dirty="0" smtClean="0"/>
              <a:t>1.200.000 kn uloženo u 2010. i planirano za 2011. u EE javnu rasvjetu</a:t>
            </a:r>
          </a:p>
          <a:p>
            <a:r>
              <a:rPr lang="hr-HR" sz="2600" dirty="0" smtClean="0"/>
              <a:t>Osnovan EE tim</a:t>
            </a:r>
          </a:p>
          <a:p>
            <a:pPr>
              <a:buNone/>
            </a:pPr>
            <a:endParaRPr lang="hr-HR" sz="2600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29600" cy="792163"/>
          </a:xfrm>
          <a:noFill/>
        </p:spPr>
        <p:txBody>
          <a:bodyPr/>
          <a:lstStyle/>
          <a:p>
            <a:pPr algn="l" eaLnBrk="1" hangingPunct="1"/>
            <a:r>
              <a:rPr lang="hr-HR" sz="2800" b="1" smtClean="0">
                <a:solidFill>
                  <a:srgbClr val="008000"/>
                </a:solidFill>
              </a:rPr>
              <a:t>PROJEKTNO OKRUŽENJE I IZAZOVI</a:t>
            </a:r>
            <a:endParaRPr lang="en-GB" sz="2800" b="1" smtClean="0">
              <a:solidFill>
                <a:srgbClr val="008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8313" y="4005263"/>
            <a:ext cx="80645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</a:rPr>
              <a:t>UNFCCC &amp; Kyoto Protokol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</a:rPr>
              <a:t>Pristup EU – pravna stečevina </a:t>
            </a:r>
            <a:r>
              <a:rPr lang="en-US" sz="2800" dirty="0">
                <a:solidFill>
                  <a:srgbClr val="008000"/>
                </a:solidFill>
              </a:rPr>
              <a:t>– EU direktive</a:t>
            </a:r>
            <a:endParaRPr lang="hr-HR" sz="2800" dirty="0">
              <a:solidFill>
                <a:srgbClr val="008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</a:rPr>
              <a:t>Program energetske učinkovitosti RH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hr-HR" sz="2800" dirty="0">
                <a:solidFill>
                  <a:srgbClr val="008000"/>
                </a:solidFill>
              </a:rPr>
              <a:t>ZUKE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244" name="Picture 4" descr="ILUSTR39"/>
          <p:cNvPicPr>
            <a:picLocks noChangeAspect="1" noChangeArrowheads="1"/>
          </p:cNvPicPr>
          <p:nvPr/>
        </p:nvPicPr>
        <p:blipFill>
          <a:blip r:embed="rId3" cstate="print"/>
          <a:srcRect r="1733" b="2106"/>
          <a:stretch>
            <a:fillRect/>
          </a:stretch>
        </p:blipFill>
        <p:spPr bwMode="auto">
          <a:xfrm>
            <a:off x="323850" y="1700213"/>
            <a:ext cx="1987550" cy="197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ILUSTR40"/>
          <p:cNvPicPr>
            <a:picLocks noChangeAspect="1" noChangeArrowheads="1"/>
          </p:cNvPicPr>
          <p:nvPr/>
        </p:nvPicPr>
        <p:blipFill>
          <a:blip r:embed="rId4" cstate="print"/>
          <a:srcRect l="1328" r="3226" b="2473"/>
          <a:stretch>
            <a:fillRect/>
          </a:stretch>
        </p:blipFill>
        <p:spPr bwMode="auto">
          <a:xfrm>
            <a:off x="2555875" y="1700213"/>
            <a:ext cx="1924050" cy="196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ILUSTR41"/>
          <p:cNvPicPr>
            <a:picLocks noChangeAspect="1" noChangeArrowheads="1"/>
          </p:cNvPicPr>
          <p:nvPr/>
        </p:nvPicPr>
        <p:blipFill>
          <a:blip r:embed="rId5" cstate="print"/>
          <a:srcRect l="2312" r="3595" b="3828"/>
          <a:stretch>
            <a:fillRect/>
          </a:stretch>
        </p:blipFill>
        <p:spPr bwMode="auto">
          <a:xfrm>
            <a:off x="4716463" y="1700213"/>
            <a:ext cx="1897062" cy="193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 descr="ILUSTR42"/>
          <p:cNvPicPr>
            <a:picLocks noChangeAspect="1" noChangeArrowheads="1"/>
          </p:cNvPicPr>
          <p:nvPr/>
        </p:nvPicPr>
        <p:blipFill>
          <a:blip r:embed="rId6" cstate="print"/>
          <a:srcRect l="2090" t="2068" r="3659" b="3008"/>
          <a:stretch>
            <a:fillRect/>
          </a:stretch>
        </p:blipFill>
        <p:spPr bwMode="auto">
          <a:xfrm>
            <a:off x="6804025" y="1700213"/>
            <a:ext cx="1909763" cy="192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hr-HR" dirty="0" smtClean="0"/>
              <a:t>Grad Buzet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hr-HR" sz="3000" dirty="0" smtClean="0"/>
              <a:t>U projektu od 31.10.2011. godine</a:t>
            </a:r>
          </a:p>
          <a:p>
            <a:r>
              <a:rPr lang="hr-HR" sz="3000" dirty="0" smtClean="0"/>
              <a:t>Voditelj EE tima: Siniša </a:t>
            </a:r>
            <a:r>
              <a:rPr lang="hr-HR" sz="3000" dirty="0" err="1" smtClean="0"/>
              <a:t>Žulić</a:t>
            </a:r>
            <a:r>
              <a:rPr lang="hr-HR" sz="3000" dirty="0" smtClean="0"/>
              <a:t>,</a:t>
            </a:r>
          </a:p>
          <a:p>
            <a:pPr marL="0" indent="0">
              <a:buNone/>
            </a:pPr>
            <a:r>
              <a:rPr lang="hr-HR" sz="3000" dirty="0" smtClean="0"/>
              <a:t>(dogradonačelnik)</a:t>
            </a:r>
          </a:p>
          <a:p>
            <a:r>
              <a:rPr lang="hr-HR" sz="3000" dirty="0" smtClean="0"/>
              <a:t>Stanje:</a:t>
            </a:r>
          </a:p>
          <a:p>
            <a:pPr lvl="1"/>
            <a:r>
              <a:rPr lang="hr-HR" sz="2400" dirty="0" smtClean="0"/>
              <a:t>U vlasništvu 3 objekta</a:t>
            </a:r>
            <a:endParaRPr lang="hr-HR" sz="2400" dirty="0" smtClean="0">
              <a:solidFill>
                <a:srgbClr val="FF0000"/>
              </a:solidFill>
            </a:endParaRPr>
          </a:p>
          <a:p>
            <a:pPr lvl="1"/>
            <a:r>
              <a:rPr lang="hr-HR" sz="2400" dirty="0" smtClean="0"/>
              <a:t>U ISGE sustavu 3 zgrade</a:t>
            </a:r>
          </a:p>
          <a:p>
            <a:pPr lvl="1"/>
            <a:r>
              <a:rPr lang="hr-HR" sz="2400" dirty="0" smtClean="0"/>
              <a:t>Edukacije za ravnatelje i domare SGE-a</a:t>
            </a:r>
          </a:p>
          <a:p>
            <a:pPr lvl="1"/>
            <a:r>
              <a:rPr lang="hr-HR" sz="2400" dirty="0" smtClean="0"/>
              <a:t>Izrađen jedan energetski certifikat</a:t>
            </a:r>
          </a:p>
          <a:p>
            <a:r>
              <a:rPr lang="hr-HR" sz="3000" dirty="0" smtClean="0"/>
              <a:t>Projekt MIGPU</a:t>
            </a:r>
          </a:p>
          <a:p>
            <a:pPr lvl="1"/>
            <a:r>
              <a:rPr lang="hr-HR" dirty="0" smtClean="0"/>
              <a:t>Zgrada Gradske uprave u Buzetu</a:t>
            </a:r>
          </a:p>
          <a:p>
            <a:pPr lvl="2"/>
            <a:r>
              <a:rPr lang="hr-HR" dirty="0" smtClean="0"/>
              <a:t>Izrađen projektni zadatak</a:t>
            </a:r>
          </a:p>
          <a:p>
            <a:pPr lvl="1"/>
            <a:endParaRPr lang="hr-HR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617" y="1628800"/>
            <a:ext cx="2851879" cy="19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hr-HR" dirty="0" smtClean="0"/>
              <a:t>Grad Buje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hr-HR" sz="2600" dirty="0" smtClean="0"/>
              <a:t>U projektu od 31.10.2011. godine</a:t>
            </a:r>
          </a:p>
          <a:p>
            <a:r>
              <a:rPr lang="hr-HR" sz="2600" dirty="0" smtClean="0"/>
              <a:t>Voditelj EE tima: Vanesa Marić-Medica, Pročelnica upravno odjela za prostorno uređenje i upravljanje imovinom</a:t>
            </a:r>
            <a:endParaRPr lang="hr-HR" sz="2600" dirty="0" smtClean="0">
              <a:solidFill>
                <a:srgbClr val="FF0000"/>
              </a:solidFill>
            </a:endParaRPr>
          </a:p>
          <a:p>
            <a:pPr lvl="1"/>
            <a:r>
              <a:rPr lang="hr-HR" sz="2400" dirty="0" smtClean="0"/>
              <a:t>U ISGE-u 3 zgrade</a:t>
            </a:r>
          </a:p>
          <a:p>
            <a:pPr lvl="1"/>
            <a:r>
              <a:rPr lang="hr-HR" sz="2400" dirty="0" smtClean="0"/>
              <a:t>EE ured</a:t>
            </a:r>
          </a:p>
          <a:p>
            <a:pPr lvl="1"/>
            <a:r>
              <a:rPr lang="hr-HR" sz="2400" dirty="0" smtClean="0"/>
              <a:t>Edukacije za ravnatelje i domare SGE-a</a:t>
            </a:r>
          </a:p>
          <a:p>
            <a:pPr lvl="1"/>
            <a:r>
              <a:rPr lang="hr-HR" sz="2400" dirty="0" smtClean="0"/>
              <a:t>Edukacija za ISGE korisnike</a:t>
            </a:r>
          </a:p>
          <a:p>
            <a:pPr lvl="1"/>
            <a:r>
              <a:rPr lang="hr-HR" sz="2400" dirty="0" smtClean="0"/>
              <a:t>Edukacija djece “Misli na sutra”</a:t>
            </a:r>
          </a:p>
          <a:p>
            <a:pPr lvl="1"/>
            <a:r>
              <a:rPr lang="hr-HR" sz="2400" dirty="0" smtClean="0"/>
              <a:t>3 energetska certifikata</a:t>
            </a:r>
          </a:p>
          <a:p>
            <a:pPr lvl="1"/>
            <a:r>
              <a:rPr lang="hr-HR" sz="2400" dirty="0" smtClean="0"/>
              <a:t>MIGPU:</a:t>
            </a:r>
          </a:p>
          <a:p>
            <a:pPr lvl="2"/>
            <a:r>
              <a:rPr lang="hr-HR" sz="2000" dirty="0" smtClean="0"/>
              <a:t>2 objektna prijavljena za projekt MIGPU i već su izrađen projektni zadaci</a:t>
            </a:r>
          </a:p>
          <a:p>
            <a:pPr lvl="1"/>
            <a:endParaRPr lang="hr-HR" sz="2400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861048"/>
            <a:ext cx="237114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 Vodnjan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 programu od 2012. godine</a:t>
            </a:r>
          </a:p>
          <a:p>
            <a:r>
              <a:rPr lang="hr-HR" sz="2800" dirty="0" smtClean="0"/>
              <a:t>Voditelj EE tima: dr.sc. Ezio Pinzan, Pročelnik Upravnog odjela za gospodarstvo i EU projekte</a:t>
            </a:r>
          </a:p>
          <a:p>
            <a:pPr lvl="1"/>
            <a:r>
              <a:rPr lang="hr-HR" sz="2400" dirty="0" smtClean="0"/>
              <a:t>U vlasništvu 17 objekata (oko 8.000 m2)</a:t>
            </a:r>
          </a:p>
          <a:p>
            <a:pPr lvl="1"/>
            <a:r>
              <a:rPr lang="hr-HR" sz="2400" dirty="0" smtClean="0"/>
              <a:t>U ISGE sustavu 16 zgrade</a:t>
            </a:r>
          </a:p>
          <a:p>
            <a:pPr lvl="1"/>
            <a:r>
              <a:rPr lang="hr-HR" sz="2400" dirty="0" smtClean="0"/>
              <a:t>Faza prikupljanja računa</a:t>
            </a:r>
          </a:p>
          <a:p>
            <a:pPr lvl="1"/>
            <a:r>
              <a:rPr lang="hr-HR" sz="2400" dirty="0" smtClean="0"/>
              <a:t>Dogovaranje radionica za ravnatelje i ISGE radionica za korisnike</a:t>
            </a:r>
          </a:p>
        </p:txBody>
      </p:sp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hr-HR" dirty="0" smtClean="0"/>
              <a:t>Grad Rovinj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r>
              <a:rPr lang="hr-HR" sz="2800" dirty="0" smtClean="0"/>
              <a:t>U programu od 2012. godine</a:t>
            </a:r>
          </a:p>
          <a:p>
            <a:r>
              <a:rPr lang="hr-HR" sz="2800" dirty="0" smtClean="0"/>
              <a:t>Voditelj EE tima: Ando Saina, Pročelnik upravnog odjela za opće i komunalne poslove</a:t>
            </a:r>
          </a:p>
          <a:p>
            <a:pPr lvl="1"/>
            <a:r>
              <a:rPr lang="hr-HR" sz="2400" dirty="0" smtClean="0"/>
              <a:t>U vlasništvu 20-ak objekata </a:t>
            </a:r>
          </a:p>
          <a:p>
            <a:pPr lvl="1"/>
            <a:r>
              <a:rPr lang="hr-HR" sz="2400" dirty="0" smtClean="0"/>
              <a:t>Ravnatelji pohađali SGE radionicu</a:t>
            </a:r>
          </a:p>
          <a:p>
            <a:pPr lvl="1"/>
            <a:r>
              <a:rPr lang="hr-HR" sz="2400" dirty="0" smtClean="0"/>
              <a:t>Faza prikupljanja računa</a:t>
            </a:r>
          </a:p>
          <a:p>
            <a:pPr lvl="1"/>
            <a:r>
              <a:rPr lang="hr-HR" sz="2400" dirty="0" smtClean="0"/>
              <a:t>Dogovaranje radionica za korisnike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603002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hr-HR" dirty="0" smtClean="0"/>
              <a:t>Grad Umag</a:t>
            </a:r>
          </a:p>
          <a:p>
            <a:pPr lvl="1"/>
            <a:r>
              <a:rPr lang="hr-HR" dirty="0" smtClean="0"/>
              <a:t>Potpisani pristupni dokumenti (Energetska povelja, Izjava, Pismo namjere)</a:t>
            </a:r>
          </a:p>
          <a:p>
            <a:pPr lvl="1"/>
            <a:r>
              <a:rPr lang="hr-HR" dirty="0" smtClean="0"/>
              <a:t>Priprema registra zgrada</a:t>
            </a:r>
          </a:p>
          <a:p>
            <a:pPr lvl="1"/>
            <a:r>
              <a:rPr lang="hr-HR" dirty="0" smtClean="0"/>
              <a:t>Dogovaranje SGE radionice za ravnatelje</a:t>
            </a:r>
          </a:p>
          <a:p>
            <a:pPr lvl="1">
              <a:buNone/>
            </a:pPr>
            <a:endParaRPr lang="hr-HR" dirty="0" smtClean="0"/>
          </a:p>
          <a:p>
            <a:r>
              <a:rPr lang="hr-HR" dirty="0" smtClean="0"/>
              <a:t>Grad Poreč</a:t>
            </a:r>
          </a:p>
          <a:p>
            <a:pPr lvl="1"/>
            <a:r>
              <a:rPr lang="hr-HR" dirty="0" smtClean="0"/>
              <a:t>Pripremljeni dokumenti za potpisivanje pristupa na SGE projektu</a:t>
            </a:r>
            <a:endParaRPr lang="hr-HR" dirty="0"/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hr-HR" dirty="0" smtClean="0"/>
              <a:t>Marketinške aktivnosti</a:t>
            </a:r>
            <a:endParaRPr lang="hr-HR" dirty="0"/>
          </a:p>
        </p:txBody>
      </p:sp>
      <p:pic>
        <p:nvPicPr>
          <p:cNvPr id="5" name="Picture 4" descr="solarni paneli-vrtic La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08720"/>
            <a:ext cx="3086100" cy="2324100"/>
          </a:xfrm>
          <a:prstGeom prst="rect">
            <a:avLst/>
          </a:prstGeo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3532466" cy="26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73016"/>
            <a:ext cx="3405167" cy="24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/>
          <a:lstStyle/>
          <a:p>
            <a:r>
              <a:rPr lang="hr-HR" sz="3600" dirty="0" smtClean="0"/>
              <a:t>Marketinške aktivnosti</a:t>
            </a:r>
            <a:endParaRPr lang="hr-HR" sz="3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526123" cy="33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03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140968"/>
            <a:ext cx="4472045" cy="3354034"/>
          </a:xfrm>
          <a:prstGeom prst="rect">
            <a:avLst/>
          </a:prstGeom>
        </p:spPr>
      </p:pic>
      <p:pic>
        <p:nvPicPr>
          <p:cNvPr id="8" name="Content Placeholder 7" descr="DSC0325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836712"/>
            <a:ext cx="2945300" cy="2208975"/>
          </a:xfrm>
          <a:prstGeom prst="rect">
            <a:avLst/>
          </a:prstGeom>
        </p:spPr>
      </p:pic>
      <p:pic>
        <p:nvPicPr>
          <p:cNvPr id="9" name="Picture 8" descr="DSC03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764704"/>
            <a:ext cx="3055888" cy="229191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r-HR" dirty="0" smtClean="0"/>
              <a:t>Tko je SGE tim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hr-HR" dirty="0" smtClean="0"/>
              <a:t>PM – Goran Čačić</a:t>
            </a:r>
          </a:p>
          <a:p>
            <a:r>
              <a:rPr lang="hr-HR" dirty="0" smtClean="0"/>
              <a:t>TM – 5 TM-a pokriva područje cijele RH</a:t>
            </a:r>
          </a:p>
          <a:p>
            <a:r>
              <a:rPr lang="hr-HR" dirty="0" smtClean="0"/>
              <a:t>Anita Klanac – Koordinira Istru i PGŽ</a:t>
            </a:r>
          </a:p>
          <a:p>
            <a:pPr lvl="1"/>
            <a:r>
              <a:rPr lang="hr-HR" dirty="0" err="1" smtClean="0"/>
              <a:t>Mail</a:t>
            </a:r>
            <a:r>
              <a:rPr lang="hr-HR" dirty="0" smtClean="0"/>
              <a:t>: </a:t>
            </a:r>
            <a:r>
              <a:rPr lang="hr-HR" dirty="0" err="1" smtClean="0">
                <a:hlinkClick r:id="rId2"/>
              </a:rPr>
              <a:t>anita.klanac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undp.org</a:t>
            </a:r>
            <a:endParaRPr lang="hr-HR" dirty="0" smtClean="0"/>
          </a:p>
          <a:p>
            <a:r>
              <a:rPr lang="hr-HR" dirty="0" smtClean="0"/>
              <a:t>Project </a:t>
            </a:r>
            <a:r>
              <a:rPr lang="hr-HR" dirty="0" err="1" smtClean="0"/>
              <a:t>Assistants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sz="2800" dirty="0" smtClean="0"/>
              <a:t>Siniša </a:t>
            </a:r>
            <a:r>
              <a:rPr lang="hr-HR" sz="2800" dirty="0" err="1" smtClean="0"/>
              <a:t>Krunić</a:t>
            </a:r>
            <a:r>
              <a:rPr lang="hr-HR" sz="2800" dirty="0" smtClean="0"/>
              <a:t>: </a:t>
            </a:r>
            <a:r>
              <a:rPr lang="hr-HR" sz="2800" dirty="0" err="1" smtClean="0">
                <a:hlinkClick r:id="rId3"/>
              </a:rPr>
              <a:t>sinisa.krunic</a:t>
            </a:r>
            <a:r>
              <a:rPr lang="hr-HR" sz="2800" dirty="0" smtClean="0">
                <a:hlinkClick r:id="rId3"/>
              </a:rPr>
              <a:t>@</a:t>
            </a:r>
            <a:r>
              <a:rPr lang="hr-HR" sz="2800" dirty="0" err="1" smtClean="0">
                <a:hlinkClick r:id="rId3"/>
              </a:rPr>
              <a:t>undp.org</a:t>
            </a: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	Anja </a:t>
            </a:r>
            <a:r>
              <a:rPr lang="hr-HR" sz="2800" dirty="0" err="1" smtClean="0"/>
              <a:t>Kolacio</a:t>
            </a:r>
            <a:r>
              <a:rPr lang="hr-HR" sz="2800" dirty="0" smtClean="0"/>
              <a:t>: </a:t>
            </a:r>
            <a:r>
              <a:rPr lang="hr-HR" sz="2800" dirty="0" err="1" smtClean="0">
                <a:hlinkClick r:id="rId4"/>
              </a:rPr>
              <a:t>anja.kolacio</a:t>
            </a:r>
            <a:r>
              <a:rPr lang="hr-HR" sz="2800" dirty="0" smtClean="0">
                <a:hlinkClick r:id="rId4"/>
              </a:rPr>
              <a:t>@</a:t>
            </a:r>
            <a:r>
              <a:rPr lang="hr-HR" sz="2800" dirty="0" err="1" smtClean="0">
                <a:hlinkClick r:id="rId4"/>
              </a:rPr>
              <a:t>undp.org</a:t>
            </a:r>
            <a:endParaRPr lang="hr-HR" sz="2800" dirty="0" smtClean="0"/>
          </a:p>
          <a:p>
            <a:r>
              <a:rPr lang="hr-HR" dirty="0" err="1" smtClean="0"/>
              <a:t>Technical</a:t>
            </a:r>
            <a:r>
              <a:rPr lang="hr-HR" dirty="0" smtClean="0"/>
              <a:t> </a:t>
            </a:r>
            <a:r>
              <a:rPr lang="hr-HR" dirty="0" err="1" smtClean="0"/>
              <a:t>Assistant</a:t>
            </a:r>
            <a:r>
              <a:rPr lang="hr-HR" sz="2800" dirty="0" smtClean="0"/>
              <a:t>	</a:t>
            </a:r>
          </a:p>
          <a:p>
            <a:pPr>
              <a:buNone/>
            </a:pPr>
            <a:r>
              <a:rPr lang="hr-HR" sz="2800" dirty="0" smtClean="0"/>
              <a:t>	Nataša </a:t>
            </a:r>
            <a:r>
              <a:rPr lang="hr-HR" sz="2800" dirty="0" err="1" smtClean="0"/>
              <a:t>Grgorinić</a:t>
            </a:r>
            <a:r>
              <a:rPr lang="hr-HR" sz="2800" dirty="0" smtClean="0"/>
              <a:t>: </a:t>
            </a:r>
            <a:r>
              <a:rPr lang="hr-HR" sz="2800" dirty="0" smtClean="0">
                <a:hlinkClick r:id="rId5"/>
              </a:rPr>
              <a:t>energetika@istra-</a:t>
            </a:r>
            <a:r>
              <a:rPr lang="hr-HR" sz="2800" dirty="0" err="1" smtClean="0">
                <a:hlinkClick r:id="rId5"/>
              </a:rPr>
              <a:t>istria.hr</a:t>
            </a:r>
            <a:endParaRPr lang="hr-HR" sz="2800" dirty="0" smtClean="0"/>
          </a:p>
          <a:p>
            <a:pPr lvl="1">
              <a:buNone/>
            </a:pPr>
            <a:endParaRPr lang="hr-HR" dirty="0" smtClean="0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367188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UNDP </a:t>
            </a:r>
            <a:r>
              <a:rPr lang="hr-HR" sz="2800" b="1" dirty="0" smtClean="0">
                <a:solidFill>
                  <a:schemeClr val="bg1"/>
                </a:solidFill>
              </a:rPr>
              <a:t>u Hrvatskoj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Projekt poticanja energetske efikasnosti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609600" indent="-609600" eaLnBrk="1" hangingPunct="1"/>
            <a:r>
              <a:rPr lang="hr-HR" sz="2800" dirty="0" smtClean="0">
                <a:solidFill>
                  <a:schemeClr val="bg1"/>
                </a:solidFill>
              </a:rPr>
              <a:t>Adresa</a:t>
            </a:r>
            <a:r>
              <a:rPr lang="en-GB" sz="2800" dirty="0" smtClean="0">
                <a:solidFill>
                  <a:schemeClr val="bg1"/>
                </a:solidFill>
              </a:rPr>
              <a:t>:  </a:t>
            </a:r>
            <a:r>
              <a:rPr lang="hr-HR" sz="2800" dirty="0" smtClean="0">
                <a:solidFill>
                  <a:schemeClr val="bg1"/>
                </a:solidFill>
              </a:rPr>
              <a:t>Savska 21</a:t>
            </a:r>
            <a:r>
              <a:rPr lang="en-GB" sz="2800" dirty="0" smtClean="0">
                <a:solidFill>
                  <a:schemeClr val="bg1"/>
                </a:solidFill>
              </a:rPr>
              <a:t>, 10 000 Zagreb</a:t>
            </a:r>
          </a:p>
          <a:p>
            <a:pPr marL="609600" indent="-609600" eaLnBrk="1" hangingPunct="1"/>
            <a:r>
              <a:rPr lang="hr-HR" sz="2800" dirty="0" smtClean="0">
                <a:solidFill>
                  <a:schemeClr val="bg1"/>
                </a:solidFill>
              </a:rPr>
              <a:t>GSM</a:t>
            </a:r>
            <a:r>
              <a:rPr lang="en-GB" sz="2800" dirty="0" smtClean="0">
                <a:solidFill>
                  <a:schemeClr val="bg1"/>
                </a:solidFill>
              </a:rPr>
              <a:t>:       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+385 </a:t>
            </a:r>
            <a:r>
              <a:rPr lang="hr-HR" sz="2800" dirty="0" smtClean="0">
                <a:solidFill>
                  <a:schemeClr val="bg1"/>
                </a:solidFill>
              </a:rPr>
              <a:t>98 181 58 49 (Anja)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609600" indent="-609600" eaLnBrk="1" hangingPunct="1"/>
            <a:r>
              <a:rPr lang="en-GB" sz="2800" dirty="0" smtClean="0">
                <a:solidFill>
                  <a:schemeClr val="bg1"/>
                </a:solidFill>
              </a:rPr>
              <a:t>Web:      www.</a:t>
            </a:r>
            <a:r>
              <a:rPr lang="hr-HR" sz="2800" dirty="0" smtClean="0">
                <a:solidFill>
                  <a:schemeClr val="bg1"/>
                </a:solidFill>
              </a:rPr>
              <a:t>ee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r>
              <a:rPr lang="en-GB" sz="2800" dirty="0" err="1" smtClean="0">
                <a:solidFill>
                  <a:schemeClr val="bg1"/>
                </a:solidFill>
              </a:rPr>
              <a:t>undp.hr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609600" indent="-609600" algn="ctr" eaLnBrk="1" hangingPunct="1">
              <a:buFontTx/>
              <a:buNone/>
            </a:pPr>
            <a:endParaRPr lang="hr-HR" sz="2800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4414" y="5000636"/>
            <a:ext cx="6400800" cy="771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hr-HR" sz="4000" b="1" i="1" dirty="0">
                <a:solidFill>
                  <a:schemeClr val="accent2"/>
                </a:solidFill>
                <a:latin typeface="Calibri" pitchFamily="34" charset="0"/>
              </a:rPr>
              <a:t>Hvala na pažnji!!</a:t>
            </a:r>
            <a:r>
              <a:rPr lang="hr-HR" sz="4000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hr-HR" sz="4000" dirty="0">
                <a:solidFill>
                  <a:schemeClr val="accent2"/>
                </a:solidFill>
                <a:latin typeface="Calibri" pitchFamily="34" charset="0"/>
              </a:rPr>
            </a:br>
            <a:endParaRPr lang="en-GB" sz="40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hr-HR" sz="2800" dirty="0" smtClean="0"/>
              <a:t>ZUKE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505475"/>
          </a:xfrm>
        </p:spPr>
        <p:txBody>
          <a:bodyPr/>
          <a:lstStyle/>
          <a:p>
            <a:r>
              <a:rPr lang="vi-VN" sz="1600" dirty="0" smtClean="0"/>
              <a:t>Članak 18.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(1) Javni sektor je dužan upravljati neposrednom potrošnjom energije u zgradi javnog sektora i javne rasvjete, na energetski učinkovit način.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(2) U ispunjenju obveze iz st. 1. ovoga članka, javni sektor: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1. periodički, a najkasnije jednom godišnje analizira potrošnju energije,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2. provodi energetske preglede, u skladu s ovim Zakonom i posebnim propisom te pribavlja energetski certifikat zgrade javnog sektora,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3. donosi program energetske učinkovitosti u neposrednoj potrošnji energije,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4. provodi mjere energetske učinkovitosti u neposrednoj potrošnji energije utvrđene programom energetske učinkovitosti,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5. vodi, održava i razvija informacijski sustav za energetsku učinkovitost, a posebno za nadzor nad potrošnjom energije,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r>
              <a:rPr lang="vi-VN" sz="1600" dirty="0" smtClean="0"/>
              <a:t>6. periodički, a najkasnije jednom godišnje dostavlja podatke Ministarstvu i Fondu o ukupnoj potrošnji energije, u skladu s pravilnikom o jedinstvenom informacijskom sustavu za energetsku učinkovitost.</a:t>
            </a:r>
            <a:br>
              <a:rPr lang="vi-VN" sz="1600" dirty="0" smtClean="0"/>
            </a:br>
            <a:r>
              <a:rPr lang="vi-VN" sz="1600" dirty="0" smtClean="0"/>
              <a:t/>
            </a:r>
            <a:br>
              <a:rPr lang="vi-VN" sz="1600" dirty="0" smtClean="0"/>
            </a:br>
            <a:endParaRPr lang="hr-HR" sz="1600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653536" cy="810344"/>
          </a:xfrm>
        </p:spPr>
        <p:txBody>
          <a:bodyPr/>
          <a:lstStyle/>
          <a:p>
            <a:r>
              <a:rPr lang="hr-HR" sz="2800" dirty="0" smtClean="0"/>
              <a:t>ZUKE – Izmjene i dopune 18.04.2012.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r-HR" sz="1800" dirty="0" smtClean="0">
                <a:latin typeface="Calibri"/>
                <a:ea typeface="Calibri"/>
              </a:rPr>
              <a:t>Članak 11 Izmjena i dopuna pojašnjava ulogu Fonda</a:t>
            </a:r>
            <a:endParaRPr lang="en-US" sz="1800" dirty="0" smtClean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r-HR" sz="1800" dirty="0" smtClean="0">
                <a:latin typeface="Calibri"/>
                <a:ea typeface="Calibri"/>
              </a:rPr>
              <a:t> </a:t>
            </a:r>
            <a:endParaRPr lang="en-US" sz="1800" dirty="0" smtClean="0"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r-HR" sz="1800" dirty="0" smtClean="0">
                <a:latin typeface="Calibri"/>
                <a:ea typeface="Calibri"/>
              </a:rPr>
              <a:t>Članak 13 izrijekom imenuje nacionalni informacijski sustav za gospodarenje energijom i uvodi obavezu ugradnje mjerila sa daljinskim očitavanjem</a:t>
            </a:r>
            <a:endParaRPr lang="en-US" sz="1800" dirty="0" smtClean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r-HR" sz="1800" dirty="0" smtClean="0">
                <a:latin typeface="Calibri"/>
                <a:ea typeface="Calibri"/>
              </a:rPr>
              <a:t> </a:t>
            </a:r>
            <a:endParaRPr lang="en-US" sz="1800" dirty="0" smtClean="0"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r-HR" sz="1800" dirty="0" smtClean="0">
                <a:latin typeface="Calibri"/>
                <a:ea typeface="Calibri"/>
              </a:rPr>
              <a:t>Članci 14, 15 i 16 unificiraju i povezuju provođenje energetskog pregleda građevine te energetsko certificiranje . To jest jedan je pregled i za certificiranje i za gospodarenje energijom.</a:t>
            </a:r>
            <a:endParaRPr lang="en-US" sz="1800" dirty="0" smtClean="0"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r-HR" sz="1800" dirty="0" smtClean="0">
                <a:latin typeface="Calibri"/>
                <a:ea typeface="Calibri"/>
              </a:rPr>
              <a:t> </a:t>
            </a:r>
            <a:endParaRPr lang="en-US" sz="1800" dirty="0" smtClean="0"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r-HR" sz="1800" dirty="0" smtClean="0">
                <a:latin typeface="Calibri"/>
                <a:ea typeface="Calibri"/>
              </a:rPr>
              <a:t>Članak 23. uvodi obavezu opskrbljivačima da ugrađuju mjerila sa mogućnošću daljinskog očitavanja. A uvodi i obaveze za opskrbljivače vodom.</a:t>
            </a:r>
            <a:endParaRPr lang="en-US" sz="1800" dirty="0" smtClean="0">
              <a:latin typeface="Calibri"/>
              <a:ea typeface="Calibri"/>
            </a:endParaRPr>
          </a:p>
          <a:p>
            <a:endParaRPr lang="hr-HR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algn="l" eaLnBrk="1" hangingPunct="1"/>
            <a:r>
              <a:rPr lang="hr-HR" sz="2800" b="1" smtClean="0">
                <a:solidFill>
                  <a:srgbClr val="008000"/>
                </a:solidFill>
              </a:rPr>
              <a:t>NACIONALNI PROJEKTI U </a:t>
            </a:r>
            <a:r>
              <a:rPr lang="hr-HR" sz="2800" b="1" i="1" smtClean="0">
                <a:solidFill>
                  <a:srgbClr val="008000"/>
                </a:solidFill>
              </a:rPr>
              <a:t>RH</a:t>
            </a:r>
            <a:endParaRPr lang="en-GB" sz="2800" b="1" i="1" smtClean="0">
              <a:solidFill>
                <a:srgbClr val="0080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285875"/>
            <a:ext cx="73707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644008" y="2852936"/>
            <a:ext cx="1800200" cy="3456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188" y="1000125"/>
            <a:ext cx="2951162" cy="3667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spcBef>
                <a:spcPct val="50000"/>
              </a:spcBef>
            </a:pPr>
            <a:r>
              <a:rPr lang="hr-HR" b="1">
                <a:solidFill>
                  <a:srgbClr val="008000"/>
                </a:solidFill>
              </a:rPr>
              <a:t>Energetska povelja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29063" y="1571625"/>
            <a:ext cx="1943100" cy="3667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spcBef>
                <a:spcPct val="50000"/>
              </a:spcBef>
            </a:pPr>
            <a:r>
              <a:rPr lang="hr-HR" b="1">
                <a:solidFill>
                  <a:srgbClr val="008000"/>
                </a:solidFill>
              </a:rPr>
              <a:t>Izjava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43688" y="1928813"/>
            <a:ext cx="2159000" cy="366712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spcBef>
                <a:spcPct val="50000"/>
              </a:spcBef>
            </a:pPr>
            <a:r>
              <a:rPr lang="hr-HR" b="1">
                <a:solidFill>
                  <a:srgbClr val="008000"/>
                </a:solidFill>
              </a:rPr>
              <a:t>Pismo namjere</a:t>
            </a:r>
          </a:p>
        </p:txBody>
      </p:sp>
      <p:pic>
        <p:nvPicPr>
          <p:cNvPr id="14341" name="Picture 5" descr="Pismo namjere"/>
          <p:cNvPicPr>
            <a:picLocks noChangeAspect="1" noChangeArrowheads="1"/>
          </p:cNvPicPr>
          <p:nvPr/>
        </p:nvPicPr>
        <p:blipFill>
          <a:blip r:embed="rId3" cstate="print"/>
          <a:srcRect l="8676"/>
          <a:stretch>
            <a:fillRect/>
          </a:stretch>
        </p:blipFill>
        <p:spPr bwMode="auto">
          <a:xfrm>
            <a:off x="6643688" y="2714621"/>
            <a:ext cx="2255837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342" name="Picture 6" descr="povelj final sa grbom 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643050"/>
            <a:ext cx="2951163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343" name="Picture 7" descr="izja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2285992"/>
            <a:ext cx="248602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357563" y="785813"/>
            <a:ext cx="5572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 b="1" dirty="0">
                <a:solidFill>
                  <a:srgbClr val="009900"/>
                </a:solidFill>
              </a:rPr>
              <a:t>ENERGETSKA POLITIKA I </a:t>
            </a:r>
            <a:r>
              <a:rPr lang="hr-HR" sz="2800" b="1" dirty="0" smtClean="0">
                <a:solidFill>
                  <a:srgbClr val="009900"/>
                </a:solidFill>
              </a:rPr>
              <a:t>CILJEVI </a:t>
            </a:r>
            <a:r>
              <a:rPr lang="hr-HR" sz="2800" b="1" i="1" dirty="0" smtClean="0">
                <a:solidFill>
                  <a:srgbClr val="009900"/>
                </a:solidFill>
              </a:rPr>
              <a:t>JLRS</a:t>
            </a:r>
            <a:endParaRPr lang="hr-HR" sz="28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68313" y="981075"/>
            <a:ext cx="7848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r-HR" sz="2800" b="1">
                <a:solidFill>
                  <a:srgbClr val="009900"/>
                </a:solidFill>
              </a:rPr>
              <a:t>SUSTAVNO GOSPODARENJE ENERGIJOM?</a:t>
            </a:r>
            <a:endParaRPr lang="hr-HR" sz="2800" b="1" i="1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hr-HR" sz="2800" b="1" i="1">
              <a:solidFill>
                <a:srgbClr val="009900"/>
              </a:solidFill>
            </a:endParaRPr>
          </a:p>
          <a:p>
            <a:pPr>
              <a:spcBef>
                <a:spcPct val="35000"/>
              </a:spcBef>
            </a:pPr>
            <a:endParaRPr lang="hr-HR" sz="3200" i="1">
              <a:solidFill>
                <a:srgbClr val="009900"/>
              </a:solidFill>
            </a:endParaRPr>
          </a:p>
          <a:p>
            <a:pPr>
              <a:spcBef>
                <a:spcPct val="35000"/>
              </a:spcBef>
            </a:pPr>
            <a:endParaRPr lang="hr-HR" i="1">
              <a:solidFill>
                <a:srgbClr val="009900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2428875"/>
            <a:ext cx="48910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hr-HR" sz="2000" i="1">
              <a:solidFill>
                <a:srgbClr val="0099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hr-HR" sz="2000" i="1">
                <a:solidFill>
                  <a:srgbClr val="009900"/>
                </a:solidFill>
              </a:rPr>
              <a:t>	</a:t>
            </a:r>
            <a:r>
              <a:rPr lang="hr-HR" sz="2800" i="1">
                <a:solidFill>
                  <a:srgbClr val="009900"/>
                </a:solidFill>
              </a:rPr>
              <a:t>Kontinuirano </a:t>
            </a:r>
            <a:r>
              <a:rPr lang="hr-HR" sz="2800" b="1" i="1">
                <a:solidFill>
                  <a:srgbClr val="009900"/>
                </a:solidFill>
              </a:rPr>
              <a:t>poboljšanje energetske efikasnosti </a:t>
            </a:r>
            <a:r>
              <a:rPr lang="hr-HR" sz="2800" i="1">
                <a:solidFill>
                  <a:srgbClr val="009900"/>
                </a:solidFill>
              </a:rPr>
              <a:t>i održivo upravljanje resursima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00563" y="1700213"/>
          <a:ext cx="4643437" cy="3805237"/>
        </p:xfrm>
        <a:graphic>
          <a:graphicData uri="http://schemas.openxmlformats.org/presentationml/2006/ole">
            <p:oleObj spid="_x0000_s1033" r:id="rId4" imgW="9107587" imgH="6612291" progId="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313" y="1714500"/>
            <a:ext cx="619283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35000"/>
              </a:spcBef>
              <a:buFontTx/>
              <a:buChar char="•"/>
            </a:pPr>
            <a:r>
              <a:rPr lang="hr-HR" sz="2800" dirty="0">
                <a:solidFill>
                  <a:srgbClr val="009900"/>
                </a:solidFill>
              </a:rPr>
              <a:t>EE Ured &amp; EE Info centar</a:t>
            </a:r>
          </a:p>
          <a:p>
            <a:pPr marL="609600" indent="-609600">
              <a:spcBef>
                <a:spcPct val="35000"/>
              </a:spcBef>
              <a:buFontTx/>
              <a:buChar char="•"/>
            </a:pPr>
            <a:r>
              <a:rPr lang="hr-HR" sz="2800" dirty="0">
                <a:solidFill>
                  <a:srgbClr val="009900"/>
                </a:solidFill>
              </a:rPr>
              <a:t>Edukacija:</a:t>
            </a:r>
          </a:p>
          <a:p>
            <a:pPr marL="990600" lvl="1" indent="-533400">
              <a:spcBef>
                <a:spcPct val="35000"/>
              </a:spcBef>
              <a:buFontTx/>
              <a:buChar char="–"/>
            </a:pPr>
            <a:r>
              <a:rPr lang="hr-HR" sz="2400" dirty="0" smtClean="0">
                <a:solidFill>
                  <a:srgbClr val="006600"/>
                </a:solidFill>
              </a:rPr>
              <a:t>“Tečaj </a:t>
            </a:r>
            <a:r>
              <a:rPr lang="hr-HR" sz="2400" dirty="0">
                <a:solidFill>
                  <a:srgbClr val="006600"/>
                </a:solidFill>
              </a:rPr>
              <a:t>za energetske </a:t>
            </a:r>
            <a:r>
              <a:rPr lang="hr-HR" sz="2400" dirty="0" smtClean="0">
                <a:solidFill>
                  <a:srgbClr val="006600"/>
                </a:solidFill>
              </a:rPr>
              <a:t>savjetnike”</a:t>
            </a:r>
          </a:p>
          <a:p>
            <a:pPr marL="990600" lvl="1" indent="-533400">
              <a:spcBef>
                <a:spcPct val="35000"/>
              </a:spcBef>
              <a:buFontTx/>
              <a:buChar char="–"/>
            </a:pPr>
            <a:r>
              <a:rPr lang="hr-HR" sz="2400" dirty="0" smtClean="0">
                <a:solidFill>
                  <a:srgbClr val="006600"/>
                </a:solidFill>
              </a:rPr>
              <a:t>Tečaj: “Gospodarenje energijom u zgradama”</a:t>
            </a:r>
            <a:endParaRPr lang="hr-HR" sz="2400" dirty="0">
              <a:solidFill>
                <a:srgbClr val="006600"/>
              </a:solidFill>
            </a:endParaRPr>
          </a:p>
          <a:p>
            <a:pPr marL="990600" lvl="1" indent="-533400">
              <a:spcBef>
                <a:spcPct val="35000"/>
              </a:spcBef>
              <a:buFontTx/>
              <a:buChar char="–"/>
            </a:pPr>
            <a:r>
              <a:rPr lang="hr-HR" sz="2400" dirty="0" smtClean="0">
                <a:solidFill>
                  <a:srgbClr val="FFC000"/>
                </a:solidFill>
              </a:rPr>
              <a:t>Obuka za uspostavu registra </a:t>
            </a:r>
            <a:r>
              <a:rPr lang="hr-HR" sz="2400" dirty="0">
                <a:solidFill>
                  <a:srgbClr val="FFC000"/>
                </a:solidFill>
              </a:rPr>
              <a:t>zgrada </a:t>
            </a:r>
            <a:endParaRPr lang="hr-HR" sz="2400" dirty="0" smtClean="0">
              <a:solidFill>
                <a:srgbClr val="FFC000"/>
              </a:solidFill>
            </a:endParaRPr>
          </a:p>
          <a:p>
            <a:pPr marL="990600" lvl="1" indent="-533400">
              <a:spcBef>
                <a:spcPct val="35000"/>
              </a:spcBef>
              <a:buFontTx/>
              <a:buChar char="–"/>
            </a:pPr>
            <a:r>
              <a:rPr lang="hr-HR" sz="2400" dirty="0" smtClean="0">
                <a:solidFill>
                  <a:srgbClr val="009900"/>
                </a:solidFill>
              </a:rPr>
              <a:t>Obuka za korištenje ISGE programa</a:t>
            </a:r>
            <a:endParaRPr lang="hr-HR" sz="2400" dirty="0">
              <a:solidFill>
                <a:srgbClr val="009900"/>
              </a:solidFill>
            </a:endParaRPr>
          </a:p>
          <a:p>
            <a:pPr marL="990600" lvl="1" indent="-533400">
              <a:spcBef>
                <a:spcPct val="35000"/>
              </a:spcBef>
              <a:buFontTx/>
              <a:buChar char="–"/>
            </a:pPr>
            <a:r>
              <a:rPr lang="hr-HR" sz="2400" dirty="0">
                <a:solidFill>
                  <a:srgbClr val="006600"/>
                </a:solidFill>
              </a:rPr>
              <a:t>Lokalne kampanje</a:t>
            </a:r>
          </a:p>
          <a:p>
            <a:pPr marL="990600" lvl="1" indent="-533400">
              <a:spcBef>
                <a:spcPct val="35000"/>
              </a:spcBef>
              <a:buFontTx/>
              <a:buChar char="–"/>
            </a:pPr>
            <a:r>
              <a:rPr lang="hr-HR" sz="2400" dirty="0">
                <a:solidFill>
                  <a:srgbClr val="006600"/>
                </a:solidFill>
              </a:rPr>
              <a:t>“Zeleni ured”</a:t>
            </a:r>
          </a:p>
          <a:p>
            <a:pPr marL="990600" lvl="1" indent="-533400">
              <a:spcBef>
                <a:spcPct val="35000"/>
              </a:spcBef>
              <a:buFontTx/>
              <a:buChar char="–"/>
            </a:pPr>
            <a:endParaRPr lang="hr-HR" sz="2400" dirty="0">
              <a:solidFill>
                <a:srgbClr val="0099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143125"/>
            <a:ext cx="32908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981075"/>
            <a:ext cx="8351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 b="1">
                <a:solidFill>
                  <a:srgbClr val="009900"/>
                </a:solidFill>
              </a:rPr>
              <a:t>LJUDI: </a:t>
            </a:r>
            <a:r>
              <a:rPr lang="hr-HR" sz="2800" b="1">
                <a:solidFill>
                  <a:srgbClr val="FF0000"/>
                </a:solidFill>
              </a:rPr>
              <a:t>Organizacija, odgovornosti, edukacija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hr-HR" sz="200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42073" t="16731" r="18799" b="8464"/>
          <a:stretch>
            <a:fillRect/>
          </a:stretch>
        </p:blipFill>
        <p:spPr bwMode="auto">
          <a:xfrm>
            <a:off x="6572250" y="2071688"/>
            <a:ext cx="2357438" cy="341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42875" y="1500188"/>
            <a:ext cx="81359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rgbClr val="FB174D"/>
              </a:buClr>
              <a:buFont typeface="Wingdings" pitchFamily="2" charset="2"/>
              <a:buChar char="§"/>
            </a:pPr>
            <a:r>
              <a:rPr lang="hr-HR" sz="2400">
                <a:solidFill>
                  <a:srgbClr val="009900"/>
                </a:solidFill>
              </a:rPr>
              <a:t>PODLOGA ZA GOSPODARENJE ENERGIJOM 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rgbClr val="FB174D"/>
              </a:buClr>
              <a:buFont typeface="Wingdings" pitchFamily="2" charset="2"/>
              <a:buChar char="§"/>
            </a:pPr>
            <a:r>
              <a:rPr lang="hr-HR" sz="2400">
                <a:solidFill>
                  <a:srgbClr val="009900"/>
                </a:solidFill>
              </a:rPr>
              <a:t>PROJEKTNI ZADACI ZA ENERGETSKE 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rgbClr val="FB174D"/>
              </a:buClr>
              <a:buFont typeface="Wingdings" pitchFamily="2" charset="2"/>
              <a:buNone/>
            </a:pPr>
            <a:r>
              <a:rPr lang="hr-HR" sz="2400">
                <a:solidFill>
                  <a:srgbClr val="009900"/>
                </a:solidFill>
              </a:rPr>
              <a:t>	PREGLEDE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rgbClr val="FB174D"/>
              </a:buClr>
              <a:buFont typeface="Wingdings" pitchFamily="2" charset="2"/>
              <a:buChar char="§"/>
            </a:pPr>
            <a:r>
              <a:rPr lang="hr-HR" sz="2400">
                <a:solidFill>
                  <a:srgbClr val="009900"/>
                </a:solidFill>
              </a:rPr>
              <a:t>PRIKUPLJANJE PODATAKA </a:t>
            </a:r>
          </a:p>
          <a:p>
            <a:pPr marL="990600" lvl="1" indent="-533400">
              <a:spcBef>
                <a:spcPct val="40000"/>
              </a:spcBef>
              <a:buClr>
                <a:srgbClr val="FB174D"/>
              </a:buClr>
              <a:buFont typeface="Wingdings" pitchFamily="2" charset="2"/>
              <a:buChar char="ü"/>
            </a:pPr>
            <a:r>
              <a:rPr lang="hr-HR" sz="2400">
                <a:solidFill>
                  <a:srgbClr val="009900"/>
                </a:solidFill>
              </a:rPr>
              <a:t>Opći podaci o objektu</a:t>
            </a:r>
          </a:p>
          <a:p>
            <a:pPr marL="990600" lvl="1" indent="-533400">
              <a:spcBef>
                <a:spcPct val="40000"/>
              </a:spcBef>
              <a:buClr>
                <a:srgbClr val="FB174D"/>
              </a:buClr>
              <a:buFont typeface="Wingdings" pitchFamily="2" charset="2"/>
              <a:buChar char="ü"/>
            </a:pPr>
            <a:r>
              <a:rPr lang="hr-HR" sz="2400">
                <a:solidFill>
                  <a:srgbClr val="009900"/>
                </a:solidFill>
              </a:rPr>
              <a:t>Podaci o KGH sustavima i elektro </a:t>
            </a:r>
          </a:p>
          <a:p>
            <a:pPr marL="990600" lvl="1" indent="-533400">
              <a:spcBef>
                <a:spcPct val="40000"/>
              </a:spcBef>
              <a:buClr>
                <a:srgbClr val="FB174D"/>
              </a:buClr>
            </a:pPr>
            <a:r>
              <a:rPr lang="hr-HR" sz="2400">
                <a:solidFill>
                  <a:srgbClr val="009900"/>
                </a:solidFill>
              </a:rPr>
              <a:t>	potrošačima</a:t>
            </a:r>
          </a:p>
          <a:p>
            <a:pPr marL="990600" lvl="1" indent="-533400">
              <a:spcBef>
                <a:spcPct val="40000"/>
              </a:spcBef>
              <a:buClr>
                <a:srgbClr val="FB174D"/>
              </a:buClr>
              <a:buFont typeface="Wingdings" pitchFamily="2" charset="2"/>
              <a:buChar char="ü"/>
            </a:pPr>
            <a:r>
              <a:rPr lang="hr-HR" sz="2400">
                <a:solidFill>
                  <a:srgbClr val="009900"/>
                </a:solidFill>
              </a:rPr>
              <a:t>Vrsta energenta</a:t>
            </a:r>
          </a:p>
          <a:p>
            <a:pPr marL="990600" lvl="1" indent="-533400">
              <a:spcBef>
                <a:spcPct val="40000"/>
              </a:spcBef>
              <a:buClr>
                <a:srgbClr val="FB174D"/>
              </a:buClr>
              <a:buFont typeface="Wingdings" pitchFamily="2" charset="2"/>
              <a:buChar char="ü"/>
            </a:pPr>
            <a:r>
              <a:rPr lang="hr-HR" sz="2400">
                <a:solidFill>
                  <a:srgbClr val="009900"/>
                </a:solidFill>
              </a:rPr>
              <a:t>Potrošnja energenata za zadnju godinu</a:t>
            </a:r>
            <a:endParaRPr lang="hr-HR" sz="2400" b="1">
              <a:solidFill>
                <a:srgbClr val="009900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Clr>
                <a:srgbClr val="FB174D"/>
              </a:buClr>
              <a:buFont typeface="Wingdings" pitchFamily="2" charset="2"/>
              <a:buNone/>
            </a:pPr>
            <a:endParaRPr lang="hr-HR">
              <a:solidFill>
                <a:srgbClr val="0099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8366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hr-HR" sz="2800" b="1">
                <a:solidFill>
                  <a:srgbClr val="009900"/>
                </a:solidFill>
              </a:rPr>
              <a:t>PROCEDURE I ZNANJA: </a:t>
            </a:r>
            <a:r>
              <a:rPr lang="hr-HR" sz="2800" b="1">
                <a:solidFill>
                  <a:srgbClr val="FF0000"/>
                </a:solidFill>
              </a:rPr>
              <a:t>Registar zgrada</a:t>
            </a:r>
            <a:endParaRPr lang="hr-HR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916</Words>
  <Application>Microsoft Office PowerPoint</Application>
  <PresentationFormat>On-screen Show (4:3)</PresentationFormat>
  <Paragraphs>216</Paragraphs>
  <Slides>28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1_Default Design</vt:lpstr>
      <vt:lpstr>Slide 1</vt:lpstr>
      <vt:lpstr>PROJEKTNO OKRUŽENJE I IZAZOVI</vt:lpstr>
      <vt:lpstr>ZUKE</vt:lpstr>
      <vt:lpstr>ZUKE – Izmjene i dopune 18.04.2012.</vt:lpstr>
      <vt:lpstr>NACIONALNI PROJEKTI U RH</vt:lpstr>
      <vt:lpstr>Slide 6</vt:lpstr>
      <vt:lpstr>Slide 7</vt:lpstr>
      <vt:lpstr>Slide 8</vt:lpstr>
      <vt:lpstr>Slide 9</vt:lpstr>
      <vt:lpstr>Slide 10</vt:lpstr>
      <vt:lpstr>KONTINUIRANI PROCES GOSPODARENJA ENERGIJOM</vt:lpstr>
      <vt:lpstr>Slide 12</vt:lpstr>
      <vt:lpstr>Info centar za energetsku efikasnost</vt:lpstr>
      <vt:lpstr>SGE u Istri</vt:lpstr>
      <vt:lpstr> Istarska županija</vt:lpstr>
      <vt:lpstr>Grad Labin</vt:lpstr>
      <vt:lpstr>Grad Pazin</vt:lpstr>
      <vt:lpstr>Grad Pula</vt:lpstr>
      <vt:lpstr>Grad Novigrad</vt:lpstr>
      <vt:lpstr>Grad Buzet</vt:lpstr>
      <vt:lpstr>Grad Buje</vt:lpstr>
      <vt:lpstr>Grad Vodnjan</vt:lpstr>
      <vt:lpstr>Grad Rovinj</vt:lpstr>
      <vt:lpstr>Slide 24</vt:lpstr>
      <vt:lpstr>Marketinške aktivnosti</vt:lpstr>
      <vt:lpstr>Marketinške aktivnosti</vt:lpstr>
      <vt:lpstr>Tko je SGE tim</vt:lpstr>
      <vt:lpstr>Slide 28</vt:lpstr>
    </vt:vector>
  </TitlesOfParts>
  <Company>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Predrag R.</dc:creator>
  <cp:lastModifiedBy>Anja</cp:lastModifiedBy>
  <cp:revision>113</cp:revision>
  <dcterms:created xsi:type="dcterms:W3CDTF">2009-01-23T08:39:13Z</dcterms:created>
  <dcterms:modified xsi:type="dcterms:W3CDTF">2012-06-18T08:16:46Z</dcterms:modified>
</cp:coreProperties>
</file>