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61"/>
  </p:notesMasterIdLst>
  <p:handoutMasterIdLst>
    <p:handoutMasterId r:id="rId62"/>
  </p:handoutMasterIdLst>
  <p:sldIdLst>
    <p:sldId id="398" r:id="rId2"/>
    <p:sldId id="431" r:id="rId3"/>
    <p:sldId id="432" r:id="rId4"/>
    <p:sldId id="433" r:id="rId5"/>
    <p:sldId id="434" r:id="rId6"/>
    <p:sldId id="436" r:id="rId7"/>
    <p:sldId id="437" r:id="rId8"/>
    <p:sldId id="429" r:id="rId9"/>
    <p:sldId id="428" r:id="rId10"/>
    <p:sldId id="438" r:id="rId11"/>
    <p:sldId id="439" r:id="rId12"/>
    <p:sldId id="440" r:id="rId13"/>
    <p:sldId id="448" r:id="rId14"/>
    <p:sldId id="286" r:id="rId15"/>
    <p:sldId id="442" r:id="rId16"/>
    <p:sldId id="407" r:id="rId17"/>
    <p:sldId id="366" r:id="rId18"/>
    <p:sldId id="424" r:id="rId19"/>
    <p:sldId id="363" r:id="rId20"/>
    <p:sldId id="373" r:id="rId21"/>
    <p:sldId id="349" r:id="rId22"/>
    <p:sldId id="354" r:id="rId23"/>
    <p:sldId id="369" r:id="rId24"/>
    <p:sldId id="372" r:id="rId25"/>
    <p:sldId id="362" r:id="rId26"/>
    <p:sldId id="374" r:id="rId27"/>
    <p:sldId id="449" r:id="rId28"/>
    <p:sldId id="443" r:id="rId29"/>
    <p:sldId id="408" r:id="rId30"/>
    <p:sldId id="377" r:id="rId31"/>
    <p:sldId id="378" r:id="rId32"/>
    <p:sldId id="450" r:id="rId33"/>
    <p:sldId id="444" r:id="rId34"/>
    <p:sldId id="409" r:id="rId35"/>
    <p:sldId id="383" r:id="rId36"/>
    <p:sldId id="384" r:id="rId37"/>
    <p:sldId id="385" r:id="rId38"/>
    <p:sldId id="386" r:id="rId39"/>
    <p:sldId id="387" r:id="rId40"/>
    <p:sldId id="445" r:id="rId41"/>
    <p:sldId id="410" r:id="rId42"/>
    <p:sldId id="389" r:id="rId43"/>
    <p:sldId id="390" r:id="rId44"/>
    <p:sldId id="392" r:id="rId45"/>
    <p:sldId id="446" r:id="rId46"/>
    <p:sldId id="447" r:id="rId47"/>
    <p:sldId id="394" r:id="rId48"/>
    <p:sldId id="395" r:id="rId49"/>
    <p:sldId id="420" r:id="rId50"/>
    <p:sldId id="421" r:id="rId51"/>
    <p:sldId id="422" r:id="rId52"/>
    <p:sldId id="423" r:id="rId53"/>
    <p:sldId id="352" r:id="rId54"/>
    <p:sldId id="370" r:id="rId55"/>
    <p:sldId id="396" r:id="rId56"/>
    <p:sldId id="451" r:id="rId57"/>
    <p:sldId id="452" r:id="rId58"/>
    <p:sldId id="397" r:id="rId59"/>
    <p:sldId id="441" r:id="rId60"/>
  </p:sldIdLst>
  <p:sldSz cx="9144000" cy="6858000" type="screen4x3"/>
  <p:notesSz cx="6761163" cy="9942513"/>
  <p:defaultTextStyle>
    <a:defPPr>
      <a:defRPr lang="hr-HR"/>
    </a:defPPr>
    <a:lvl1pPr algn="l" rtl="0" fontAlgn="base">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5B4"/>
    <a:srgbClr val="007CA8"/>
    <a:srgbClr val="00729A"/>
    <a:srgbClr val="2B2B81"/>
    <a:srgbClr val="0000CC"/>
    <a:srgbClr val="009ED6"/>
    <a:srgbClr val="716BE3"/>
    <a:srgbClr val="322AD6"/>
    <a:srgbClr val="0000FF"/>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763" autoAdjust="0"/>
  </p:normalViewPr>
  <p:slideViewPr>
    <p:cSldViewPr>
      <p:cViewPr>
        <p:scale>
          <a:sx n="110" d="100"/>
          <a:sy n="11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30750" cy="497683"/>
          </a:xfrm>
          <a:prstGeom prst="rect">
            <a:avLst/>
          </a:prstGeom>
          <a:noFill/>
          <a:ln w="9525">
            <a:noFill/>
            <a:miter lim="800000"/>
            <a:headEnd/>
            <a:tailEnd/>
          </a:ln>
          <a:effectLst/>
        </p:spPr>
        <p:txBody>
          <a:bodyPr vert="horz" wrap="square" lIns="91317" tIns="45658" rIns="91317" bIns="45658" numCol="1" anchor="t" anchorCtr="0" compatLnSpc="1">
            <a:prstTxWarp prst="textNoShape">
              <a:avLst/>
            </a:prstTxWarp>
          </a:bodyPr>
          <a:lstStyle>
            <a:lvl1pPr defTabSz="913952">
              <a:defRPr sz="1200" b="0">
                <a:latin typeface="Arial" charset="0"/>
                <a:ea typeface="+mn-ea"/>
              </a:defRPr>
            </a:lvl1pPr>
          </a:lstStyle>
          <a:p>
            <a:pPr>
              <a:defRPr/>
            </a:pPr>
            <a:endParaRPr lang="hr-HR" dirty="0"/>
          </a:p>
        </p:txBody>
      </p:sp>
      <p:sp>
        <p:nvSpPr>
          <p:cNvPr id="46083" name="Rectangle 3"/>
          <p:cNvSpPr>
            <a:spLocks noGrp="1" noChangeArrowheads="1"/>
          </p:cNvSpPr>
          <p:nvPr>
            <p:ph type="dt" sz="quarter" idx="1"/>
          </p:nvPr>
        </p:nvSpPr>
        <p:spPr bwMode="auto">
          <a:xfrm>
            <a:off x="3828805" y="0"/>
            <a:ext cx="2930749" cy="497683"/>
          </a:xfrm>
          <a:prstGeom prst="rect">
            <a:avLst/>
          </a:prstGeom>
          <a:noFill/>
          <a:ln w="9525">
            <a:noFill/>
            <a:miter lim="800000"/>
            <a:headEnd/>
            <a:tailEnd/>
          </a:ln>
          <a:effectLst/>
        </p:spPr>
        <p:txBody>
          <a:bodyPr vert="horz" wrap="square" lIns="91317" tIns="45658" rIns="91317" bIns="45658" numCol="1" anchor="t" anchorCtr="0" compatLnSpc="1">
            <a:prstTxWarp prst="textNoShape">
              <a:avLst/>
            </a:prstTxWarp>
          </a:bodyPr>
          <a:lstStyle>
            <a:lvl1pPr algn="r" defTabSz="913952">
              <a:defRPr sz="1200" b="0">
                <a:latin typeface="Arial" charset="0"/>
                <a:ea typeface="+mn-ea"/>
              </a:defRPr>
            </a:lvl1pPr>
          </a:lstStyle>
          <a:p>
            <a:pPr>
              <a:defRPr/>
            </a:pPr>
            <a:endParaRPr lang="hr-HR" dirty="0"/>
          </a:p>
        </p:txBody>
      </p:sp>
      <p:sp>
        <p:nvSpPr>
          <p:cNvPr id="46084" name="Rectangle 4"/>
          <p:cNvSpPr>
            <a:spLocks noGrp="1" noChangeArrowheads="1"/>
          </p:cNvSpPr>
          <p:nvPr>
            <p:ph type="ftr" sz="quarter" idx="2"/>
          </p:nvPr>
        </p:nvSpPr>
        <p:spPr bwMode="auto">
          <a:xfrm>
            <a:off x="0" y="9443241"/>
            <a:ext cx="2930750" cy="497682"/>
          </a:xfrm>
          <a:prstGeom prst="rect">
            <a:avLst/>
          </a:prstGeom>
          <a:noFill/>
          <a:ln w="9525">
            <a:noFill/>
            <a:miter lim="800000"/>
            <a:headEnd/>
            <a:tailEnd/>
          </a:ln>
          <a:effectLst/>
        </p:spPr>
        <p:txBody>
          <a:bodyPr vert="horz" wrap="square" lIns="91317" tIns="45658" rIns="91317" bIns="45658" numCol="1" anchor="b" anchorCtr="0" compatLnSpc="1">
            <a:prstTxWarp prst="textNoShape">
              <a:avLst/>
            </a:prstTxWarp>
          </a:bodyPr>
          <a:lstStyle>
            <a:lvl1pPr defTabSz="913952">
              <a:defRPr sz="1200" b="0">
                <a:latin typeface="Arial" charset="0"/>
                <a:ea typeface="+mn-ea"/>
              </a:defRPr>
            </a:lvl1pPr>
          </a:lstStyle>
          <a:p>
            <a:pPr>
              <a:defRPr/>
            </a:pPr>
            <a:endParaRPr lang="hr-HR" dirty="0"/>
          </a:p>
        </p:txBody>
      </p:sp>
      <p:sp>
        <p:nvSpPr>
          <p:cNvPr id="46085" name="Rectangle 5"/>
          <p:cNvSpPr>
            <a:spLocks noGrp="1" noChangeArrowheads="1"/>
          </p:cNvSpPr>
          <p:nvPr>
            <p:ph type="sldNum" sz="quarter" idx="3"/>
          </p:nvPr>
        </p:nvSpPr>
        <p:spPr bwMode="auto">
          <a:xfrm>
            <a:off x="3828805" y="9443241"/>
            <a:ext cx="2930749" cy="497682"/>
          </a:xfrm>
          <a:prstGeom prst="rect">
            <a:avLst/>
          </a:prstGeom>
          <a:noFill/>
          <a:ln w="9525">
            <a:noFill/>
            <a:miter lim="800000"/>
            <a:headEnd/>
            <a:tailEnd/>
          </a:ln>
          <a:effectLst/>
        </p:spPr>
        <p:txBody>
          <a:bodyPr vert="horz" wrap="square" lIns="91317" tIns="45658" rIns="91317" bIns="45658" numCol="1" anchor="b" anchorCtr="0" compatLnSpc="1">
            <a:prstTxWarp prst="textNoShape">
              <a:avLst/>
            </a:prstTxWarp>
          </a:bodyPr>
          <a:lstStyle>
            <a:lvl1pPr algn="r" defTabSz="913952">
              <a:defRPr sz="1200" b="0"/>
            </a:lvl1pPr>
          </a:lstStyle>
          <a:p>
            <a:fld id="{C931190D-311D-4C5D-80ED-F7C6158D05A5}" type="slidenum">
              <a:rPr lang="hr-HR"/>
              <a:pPr/>
              <a:t>‹#›</a:t>
            </a:fld>
            <a:endParaRPr lang="hr-HR" dirty="0"/>
          </a:p>
        </p:txBody>
      </p:sp>
    </p:spTree>
    <p:extLst>
      <p:ext uri="{BB962C8B-B14F-4D97-AF65-F5344CB8AC3E}">
        <p14:creationId xmlns:p14="http://schemas.microsoft.com/office/powerpoint/2010/main" xmlns="" val="1042008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30750" cy="497683"/>
          </a:xfrm>
          <a:prstGeom prst="rect">
            <a:avLst/>
          </a:prstGeom>
          <a:noFill/>
          <a:ln w="9525">
            <a:noFill/>
            <a:miter lim="800000"/>
            <a:headEnd/>
            <a:tailEnd/>
          </a:ln>
          <a:effectLst/>
        </p:spPr>
        <p:txBody>
          <a:bodyPr vert="horz" wrap="square" lIns="91317" tIns="45658" rIns="91317" bIns="45658" numCol="1" anchor="t" anchorCtr="0" compatLnSpc="1">
            <a:prstTxWarp prst="textNoShape">
              <a:avLst/>
            </a:prstTxWarp>
          </a:bodyPr>
          <a:lstStyle>
            <a:lvl1pPr defTabSz="913952">
              <a:defRPr sz="1200" b="0">
                <a:latin typeface="Arial" charset="0"/>
                <a:ea typeface="+mn-ea"/>
              </a:defRPr>
            </a:lvl1pPr>
          </a:lstStyle>
          <a:p>
            <a:pPr>
              <a:defRPr/>
            </a:pPr>
            <a:endParaRPr lang="hr-HR" dirty="0"/>
          </a:p>
        </p:txBody>
      </p:sp>
      <p:sp>
        <p:nvSpPr>
          <p:cNvPr id="58371" name="Rectangle 3"/>
          <p:cNvSpPr>
            <a:spLocks noGrp="1" noChangeArrowheads="1"/>
          </p:cNvSpPr>
          <p:nvPr>
            <p:ph type="dt" idx="1"/>
          </p:nvPr>
        </p:nvSpPr>
        <p:spPr bwMode="auto">
          <a:xfrm>
            <a:off x="3828805" y="0"/>
            <a:ext cx="2930749" cy="497683"/>
          </a:xfrm>
          <a:prstGeom prst="rect">
            <a:avLst/>
          </a:prstGeom>
          <a:noFill/>
          <a:ln w="9525">
            <a:noFill/>
            <a:miter lim="800000"/>
            <a:headEnd/>
            <a:tailEnd/>
          </a:ln>
          <a:effectLst/>
        </p:spPr>
        <p:txBody>
          <a:bodyPr vert="horz" wrap="square" lIns="91317" tIns="45658" rIns="91317" bIns="45658" numCol="1" anchor="t" anchorCtr="0" compatLnSpc="1">
            <a:prstTxWarp prst="textNoShape">
              <a:avLst/>
            </a:prstTxWarp>
          </a:bodyPr>
          <a:lstStyle>
            <a:lvl1pPr algn="r" defTabSz="913952">
              <a:defRPr sz="1200" b="0">
                <a:latin typeface="Arial" charset="0"/>
                <a:ea typeface="+mn-ea"/>
              </a:defRPr>
            </a:lvl1pPr>
          </a:lstStyle>
          <a:p>
            <a:pPr>
              <a:defRPr/>
            </a:pPr>
            <a:endParaRPr lang="hr-HR" dirty="0"/>
          </a:p>
        </p:txBody>
      </p:sp>
      <p:sp>
        <p:nvSpPr>
          <p:cNvPr id="4100" name="Rectangle 4"/>
          <p:cNvSpPr>
            <a:spLocks noGrp="1" noRot="1" noChangeAspect="1" noChangeArrowheads="1" noTextEdit="1"/>
          </p:cNvSpPr>
          <p:nvPr>
            <p:ph type="sldImg" idx="2"/>
          </p:nvPr>
        </p:nvSpPr>
        <p:spPr bwMode="auto">
          <a:xfrm>
            <a:off x="893763" y="746125"/>
            <a:ext cx="4973637" cy="37290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675956" y="4724006"/>
            <a:ext cx="5409252" cy="4472779"/>
          </a:xfrm>
          <a:prstGeom prst="rect">
            <a:avLst/>
          </a:prstGeom>
          <a:noFill/>
          <a:ln w="9525">
            <a:noFill/>
            <a:miter lim="800000"/>
            <a:headEnd/>
            <a:tailEnd/>
          </a:ln>
          <a:effectLst/>
        </p:spPr>
        <p:txBody>
          <a:bodyPr vert="horz" wrap="square" lIns="91317" tIns="45658" rIns="91317" bIns="45658"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58374" name="Rectangle 6"/>
          <p:cNvSpPr>
            <a:spLocks noGrp="1" noChangeArrowheads="1"/>
          </p:cNvSpPr>
          <p:nvPr>
            <p:ph type="ftr" sz="quarter" idx="4"/>
          </p:nvPr>
        </p:nvSpPr>
        <p:spPr bwMode="auto">
          <a:xfrm>
            <a:off x="0" y="9443241"/>
            <a:ext cx="2930750" cy="497682"/>
          </a:xfrm>
          <a:prstGeom prst="rect">
            <a:avLst/>
          </a:prstGeom>
          <a:noFill/>
          <a:ln w="9525">
            <a:noFill/>
            <a:miter lim="800000"/>
            <a:headEnd/>
            <a:tailEnd/>
          </a:ln>
          <a:effectLst/>
        </p:spPr>
        <p:txBody>
          <a:bodyPr vert="horz" wrap="square" lIns="91317" tIns="45658" rIns="91317" bIns="45658" numCol="1" anchor="b" anchorCtr="0" compatLnSpc="1">
            <a:prstTxWarp prst="textNoShape">
              <a:avLst/>
            </a:prstTxWarp>
          </a:bodyPr>
          <a:lstStyle>
            <a:lvl1pPr defTabSz="913952">
              <a:defRPr sz="1200" b="0">
                <a:latin typeface="Arial" charset="0"/>
                <a:ea typeface="+mn-ea"/>
              </a:defRPr>
            </a:lvl1pPr>
          </a:lstStyle>
          <a:p>
            <a:pPr>
              <a:defRPr/>
            </a:pPr>
            <a:endParaRPr lang="hr-HR" dirty="0"/>
          </a:p>
        </p:txBody>
      </p:sp>
      <p:sp>
        <p:nvSpPr>
          <p:cNvPr id="58375" name="Rectangle 7"/>
          <p:cNvSpPr>
            <a:spLocks noGrp="1" noChangeArrowheads="1"/>
          </p:cNvSpPr>
          <p:nvPr>
            <p:ph type="sldNum" sz="quarter" idx="5"/>
          </p:nvPr>
        </p:nvSpPr>
        <p:spPr bwMode="auto">
          <a:xfrm>
            <a:off x="3828805" y="9443241"/>
            <a:ext cx="2930749" cy="497682"/>
          </a:xfrm>
          <a:prstGeom prst="rect">
            <a:avLst/>
          </a:prstGeom>
          <a:noFill/>
          <a:ln w="9525">
            <a:noFill/>
            <a:miter lim="800000"/>
            <a:headEnd/>
            <a:tailEnd/>
          </a:ln>
          <a:effectLst/>
        </p:spPr>
        <p:txBody>
          <a:bodyPr vert="horz" wrap="square" lIns="91317" tIns="45658" rIns="91317" bIns="45658" numCol="1" anchor="b" anchorCtr="0" compatLnSpc="1">
            <a:prstTxWarp prst="textNoShape">
              <a:avLst/>
            </a:prstTxWarp>
          </a:bodyPr>
          <a:lstStyle>
            <a:lvl1pPr algn="r" defTabSz="913952">
              <a:defRPr sz="1200" b="0"/>
            </a:lvl1pPr>
          </a:lstStyle>
          <a:p>
            <a:fld id="{A38B376C-B4F9-44F8-A1A8-6BF8970F62F1}" type="slidenum">
              <a:rPr lang="hr-HR"/>
              <a:pPr/>
              <a:t>‹#›</a:t>
            </a:fld>
            <a:endParaRPr lang="hr-HR" dirty="0"/>
          </a:p>
        </p:txBody>
      </p:sp>
    </p:spTree>
    <p:extLst>
      <p:ext uri="{BB962C8B-B14F-4D97-AF65-F5344CB8AC3E}">
        <p14:creationId xmlns:p14="http://schemas.microsoft.com/office/powerpoint/2010/main" xmlns="" val="457736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oleObject" Target="../embeddings/Microsoft_Office_PowerPoint_97-2003_Presentation1.ppt"/></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4" name="Picture 2" descr="Background"/>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l="4474" t="4568" r="14610" b="12376"/>
          <a:stretch>
            <a:fillRect/>
          </a:stretch>
        </p:blipFill>
        <p:spPr bwMode="auto">
          <a:xfrm>
            <a:off x="0" y="0"/>
            <a:ext cx="87201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7985125" y="3738563"/>
            <a:ext cx="7938" cy="9525"/>
          </a:xfrm>
          <a:prstGeom prst="rect">
            <a:avLst/>
          </a:prstGeom>
          <a:solidFill>
            <a:srgbClr val="FFAE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dirty="0"/>
          </a:p>
        </p:txBody>
      </p:sp>
      <p:sp>
        <p:nvSpPr>
          <p:cNvPr id="6" name="Rectangle 4"/>
          <p:cNvSpPr>
            <a:spLocks noChangeArrowheads="1"/>
          </p:cNvSpPr>
          <p:nvPr/>
        </p:nvSpPr>
        <p:spPr bwMode="auto">
          <a:xfrm>
            <a:off x="7939088" y="3729038"/>
            <a:ext cx="11112" cy="9525"/>
          </a:xfrm>
          <a:prstGeom prst="rect">
            <a:avLst/>
          </a:prstGeom>
          <a:solidFill>
            <a:srgbClr val="FFAE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dirty="0"/>
          </a:p>
        </p:txBody>
      </p:sp>
      <p:sp>
        <p:nvSpPr>
          <p:cNvPr id="7" name="Rectangle 5"/>
          <p:cNvSpPr>
            <a:spLocks noChangeArrowheads="1"/>
          </p:cNvSpPr>
          <p:nvPr/>
        </p:nvSpPr>
        <p:spPr bwMode="auto">
          <a:xfrm>
            <a:off x="7780338" y="3738563"/>
            <a:ext cx="7937" cy="9525"/>
          </a:xfrm>
          <a:prstGeom prst="rect">
            <a:avLst/>
          </a:prstGeom>
          <a:solidFill>
            <a:srgbClr val="FFAE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dirty="0"/>
          </a:p>
        </p:txBody>
      </p:sp>
      <p:sp>
        <p:nvSpPr>
          <p:cNvPr id="8" name="Freeform 6"/>
          <p:cNvSpPr>
            <a:spLocks/>
          </p:cNvSpPr>
          <p:nvPr/>
        </p:nvSpPr>
        <p:spPr bwMode="auto">
          <a:xfrm>
            <a:off x="7886700" y="3941763"/>
            <a:ext cx="9525" cy="9525"/>
          </a:xfrm>
          <a:custGeom>
            <a:avLst/>
            <a:gdLst>
              <a:gd name="T0" fmla="*/ 0 w 19"/>
              <a:gd name="T1" fmla="*/ 5040313 h 18"/>
              <a:gd name="T2" fmla="*/ 4775033 w 19"/>
              <a:gd name="T3" fmla="*/ 0 h 18"/>
              <a:gd name="T4" fmla="*/ 4775033 w 19"/>
              <a:gd name="T5" fmla="*/ 5040313 h 18"/>
              <a:gd name="T6" fmla="*/ 0 w 19"/>
              <a:gd name="T7" fmla="*/ 5040313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8">
                <a:moveTo>
                  <a:pt x="0" y="18"/>
                </a:moveTo>
                <a:lnTo>
                  <a:pt x="19" y="0"/>
                </a:lnTo>
                <a:lnTo>
                  <a:pt x="19" y="18"/>
                </a:lnTo>
                <a:lnTo>
                  <a:pt x="0"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hr-HR" dirty="0"/>
          </a:p>
        </p:txBody>
      </p:sp>
      <p:sp>
        <p:nvSpPr>
          <p:cNvPr id="9" name="Rectangle 7"/>
          <p:cNvSpPr>
            <a:spLocks noChangeArrowheads="1"/>
          </p:cNvSpPr>
          <p:nvPr/>
        </p:nvSpPr>
        <p:spPr bwMode="auto">
          <a:xfrm>
            <a:off x="7913688" y="3911600"/>
            <a:ext cx="7937" cy="9525"/>
          </a:xfrm>
          <a:prstGeom prst="rect">
            <a:avLst/>
          </a:prstGeom>
          <a:solidFill>
            <a:srgbClr val="FFAE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dirty="0"/>
          </a:p>
        </p:txBody>
      </p:sp>
      <p:graphicFrame>
        <p:nvGraphicFramePr>
          <p:cNvPr id="10" name="Base" hidden="1"/>
          <p:cNvGraphicFramePr>
            <a:graphicFrameLocks/>
          </p:cNvGraphicFramePr>
          <p:nvPr/>
        </p:nvGraphicFramePr>
        <p:xfrm>
          <a:off x="1524000" y="1397000"/>
          <a:ext cx="6096000" cy="4064000"/>
        </p:xfrm>
        <a:graphic>
          <a:graphicData uri="http://schemas.openxmlformats.org/presentationml/2006/ole">
            <p:oleObj spid="_x0000_s42205" name="Presentation" r:id="rId4" imgW="0" imgH="0" progId="PowerPoint.Show.8">
              <p:embed/>
            </p:oleObj>
          </a:graphicData>
        </a:graphic>
      </p:graphicFrame>
      <p:sp>
        <p:nvSpPr>
          <p:cNvPr id="5129" name="Rectangle 9"/>
          <p:cNvSpPr>
            <a:spLocks noGrp="1" noChangeArrowheads="1"/>
          </p:cNvSpPr>
          <p:nvPr>
            <p:ph type="subTitle" idx="1"/>
          </p:nvPr>
        </p:nvSpPr>
        <p:spPr>
          <a:xfrm>
            <a:off x="1371600" y="3886200"/>
            <a:ext cx="6400800" cy="1752600"/>
          </a:xfrm>
        </p:spPr>
        <p:txBody>
          <a:bodyPr/>
          <a:lstStyle>
            <a:lvl1pPr marL="0" indent="0" algn="ctr">
              <a:buFont typeface="Symbol" pitchFamily="18" charset="2"/>
              <a:buNone/>
              <a:defRPr b="1"/>
            </a:lvl1pPr>
          </a:lstStyle>
          <a:p>
            <a:r>
              <a:rPr lang="ta-IN" smtClean="0"/>
              <a:t>Fare clic per modificare lo stile del sottotitolo dello schema</a:t>
            </a:r>
            <a:endParaRPr lang="en-US"/>
          </a:p>
        </p:txBody>
      </p:sp>
      <p:sp>
        <p:nvSpPr>
          <p:cNvPr id="5130" name="Rectangle 10"/>
          <p:cNvSpPr>
            <a:spLocks noGrp="1" noChangeArrowheads="1"/>
          </p:cNvSpPr>
          <p:nvPr>
            <p:ph type="ctrTitle" sz="quarter"/>
          </p:nvPr>
        </p:nvSpPr>
        <p:spPr>
          <a:xfrm>
            <a:off x="685800" y="2286000"/>
            <a:ext cx="7772400" cy="1143000"/>
          </a:xfrm>
        </p:spPr>
        <p:txBody>
          <a:bodyPr lIns="91440"/>
          <a:lstStyle>
            <a:lvl1pPr algn="ctr">
              <a:defRPr sz="3200"/>
            </a:lvl1pPr>
          </a:lstStyle>
          <a:p>
            <a:r>
              <a:rPr lang="ta-IN" smtClean="0"/>
              <a:t>Fare clic per modificare stile</a:t>
            </a:r>
            <a:endParaRPr lang="en-US"/>
          </a:p>
        </p:txBody>
      </p:sp>
    </p:spTree>
    <p:extLst>
      <p:ext uri="{BB962C8B-B14F-4D97-AF65-F5344CB8AC3E}">
        <p14:creationId xmlns:p14="http://schemas.microsoft.com/office/powerpoint/2010/main" xmlns="" val="132237349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a-IN" smtClean="0"/>
              <a:t>Fare clic per modificare stile</a:t>
            </a:r>
            <a:endParaRPr lang="hr-HR"/>
          </a:p>
        </p:txBody>
      </p:sp>
      <p:sp>
        <p:nvSpPr>
          <p:cNvPr id="3" name="Rezervirano mjesto okomitog teksta 2"/>
          <p:cNvSpPr>
            <a:spLocks noGrp="1"/>
          </p:cNvSpPr>
          <p:nvPr>
            <p:ph type="body" orient="vert" idx="1"/>
          </p:nvPr>
        </p:nvSpPr>
        <p:spPr/>
        <p:txBody>
          <a:bodyPr vert="eaVert"/>
          <a:lstStyle/>
          <a:p>
            <a:pPr lvl="0"/>
            <a:r>
              <a:rPr lang="ta-IN" smtClean="0"/>
              <a:t>Fare clic per modificare gli stili del testo dello schema</a:t>
            </a:r>
          </a:p>
          <a:p>
            <a:pPr lvl="1"/>
            <a:r>
              <a:rPr lang="ta-IN" smtClean="0"/>
              <a:t>Secondo livello</a:t>
            </a:r>
          </a:p>
          <a:p>
            <a:pPr lvl="2"/>
            <a:r>
              <a:rPr lang="ta-IN" smtClean="0"/>
              <a:t>Terzo livello</a:t>
            </a:r>
          </a:p>
          <a:p>
            <a:pPr lvl="3"/>
            <a:r>
              <a:rPr lang="ta-IN" smtClean="0"/>
              <a:t>Quarto livello</a:t>
            </a:r>
          </a:p>
          <a:p>
            <a:pPr lvl="4"/>
            <a:r>
              <a:rPr lang="ta-IN" smtClean="0"/>
              <a:t>Quinto livello</a:t>
            </a:r>
            <a:endParaRPr lang="hr-HR"/>
          </a:p>
        </p:txBody>
      </p:sp>
      <p:sp>
        <p:nvSpPr>
          <p:cNvPr id="4" name="Rectangle 6"/>
          <p:cNvSpPr>
            <a:spLocks noGrp="1" noChangeArrowheads="1"/>
          </p:cNvSpPr>
          <p:nvPr>
            <p:ph type="sldNum" sz="quarter" idx="10"/>
          </p:nvPr>
        </p:nvSpPr>
        <p:spPr/>
        <p:txBody>
          <a:bodyPr/>
          <a:lstStyle>
            <a:lvl1pPr>
              <a:defRPr/>
            </a:lvl1pPr>
          </a:lstStyle>
          <a:p>
            <a:fld id="{5CB1E83A-D5FF-4E8E-8B5C-2A2ED2363051}" type="slidenum">
              <a:rPr lang="hr-HR"/>
              <a:pPr/>
              <a:t>‹#›</a:t>
            </a:fld>
            <a:endParaRPr lang="hr-HR" dirty="0"/>
          </a:p>
        </p:txBody>
      </p:sp>
    </p:spTree>
    <p:extLst>
      <p:ext uri="{BB962C8B-B14F-4D97-AF65-F5344CB8AC3E}">
        <p14:creationId xmlns:p14="http://schemas.microsoft.com/office/powerpoint/2010/main" xmlns="" val="23723209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515100" y="469900"/>
            <a:ext cx="1943100" cy="5092700"/>
          </a:xfrm>
        </p:spPr>
        <p:txBody>
          <a:bodyPr vert="eaVert"/>
          <a:lstStyle/>
          <a:p>
            <a:r>
              <a:rPr lang="ta-IN" smtClean="0"/>
              <a:t>Fare clic per modificare stile</a:t>
            </a:r>
            <a:endParaRPr lang="hr-HR"/>
          </a:p>
        </p:txBody>
      </p:sp>
      <p:sp>
        <p:nvSpPr>
          <p:cNvPr id="3" name="Rezervirano mjesto okomitog teksta 2"/>
          <p:cNvSpPr>
            <a:spLocks noGrp="1"/>
          </p:cNvSpPr>
          <p:nvPr>
            <p:ph type="body" orient="vert" idx="1"/>
          </p:nvPr>
        </p:nvSpPr>
        <p:spPr>
          <a:xfrm>
            <a:off x="685800" y="469900"/>
            <a:ext cx="5676900" cy="5092700"/>
          </a:xfrm>
        </p:spPr>
        <p:txBody>
          <a:bodyPr vert="eaVert"/>
          <a:lstStyle/>
          <a:p>
            <a:pPr lvl="0"/>
            <a:r>
              <a:rPr lang="ta-IN" smtClean="0"/>
              <a:t>Fare clic per modificare gli stili del testo dello schema</a:t>
            </a:r>
          </a:p>
          <a:p>
            <a:pPr lvl="1"/>
            <a:r>
              <a:rPr lang="ta-IN" smtClean="0"/>
              <a:t>Secondo livello</a:t>
            </a:r>
          </a:p>
          <a:p>
            <a:pPr lvl="2"/>
            <a:r>
              <a:rPr lang="ta-IN" smtClean="0"/>
              <a:t>Terzo livello</a:t>
            </a:r>
          </a:p>
          <a:p>
            <a:pPr lvl="3"/>
            <a:r>
              <a:rPr lang="ta-IN" smtClean="0"/>
              <a:t>Quarto livello</a:t>
            </a:r>
          </a:p>
          <a:p>
            <a:pPr lvl="4"/>
            <a:r>
              <a:rPr lang="ta-IN" smtClean="0"/>
              <a:t>Quinto livello</a:t>
            </a:r>
            <a:endParaRPr lang="hr-HR"/>
          </a:p>
        </p:txBody>
      </p:sp>
      <p:sp>
        <p:nvSpPr>
          <p:cNvPr id="4" name="Rectangle 6"/>
          <p:cNvSpPr>
            <a:spLocks noGrp="1" noChangeArrowheads="1"/>
          </p:cNvSpPr>
          <p:nvPr>
            <p:ph type="sldNum" sz="quarter" idx="10"/>
          </p:nvPr>
        </p:nvSpPr>
        <p:spPr/>
        <p:txBody>
          <a:bodyPr/>
          <a:lstStyle>
            <a:lvl1pPr>
              <a:defRPr/>
            </a:lvl1pPr>
          </a:lstStyle>
          <a:p>
            <a:fld id="{47DEC298-E9E0-4FB3-BCBC-7DFC3DC10CFE}" type="slidenum">
              <a:rPr lang="hr-HR"/>
              <a:pPr/>
              <a:t>‹#›</a:t>
            </a:fld>
            <a:endParaRPr lang="hr-HR" dirty="0"/>
          </a:p>
        </p:txBody>
      </p:sp>
    </p:spTree>
    <p:extLst>
      <p:ext uri="{BB962C8B-B14F-4D97-AF65-F5344CB8AC3E}">
        <p14:creationId xmlns:p14="http://schemas.microsoft.com/office/powerpoint/2010/main" xmlns="" val="30438249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a-IN" smtClean="0"/>
              <a:t>Fare clic per modificare stile</a:t>
            </a:r>
            <a:endParaRPr lang="hr-HR"/>
          </a:p>
        </p:txBody>
      </p:sp>
      <p:sp>
        <p:nvSpPr>
          <p:cNvPr id="3" name="Rezervirano mjesto sadržaja 2"/>
          <p:cNvSpPr>
            <a:spLocks noGrp="1"/>
          </p:cNvSpPr>
          <p:nvPr>
            <p:ph idx="1"/>
          </p:nvPr>
        </p:nvSpPr>
        <p:spPr/>
        <p:txBody>
          <a:bodyPr/>
          <a:lstStyle/>
          <a:p>
            <a:pPr lvl="0"/>
            <a:r>
              <a:rPr lang="ta-IN" smtClean="0"/>
              <a:t>Fare clic per modificare gli stili del testo dello schema</a:t>
            </a:r>
          </a:p>
          <a:p>
            <a:pPr lvl="1"/>
            <a:r>
              <a:rPr lang="ta-IN" smtClean="0"/>
              <a:t>Secondo livello</a:t>
            </a:r>
          </a:p>
          <a:p>
            <a:pPr lvl="2"/>
            <a:r>
              <a:rPr lang="ta-IN" smtClean="0"/>
              <a:t>Terzo livello</a:t>
            </a:r>
          </a:p>
          <a:p>
            <a:pPr lvl="3"/>
            <a:r>
              <a:rPr lang="ta-IN" smtClean="0"/>
              <a:t>Quarto livello</a:t>
            </a:r>
          </a:p>
          <a:p>
            <a:pPr lvl="4"/>
            <a:r>
              <a:rPr lang="ta-IN" smtClean="0"/>
              <a:t>Quinto livello</a:t>
            </a:r>
            <a:endParaRPr lang="hr-HR"/>
          </a:p>
        </p:txBody>
      </p:sp>
      <p:sp>
        <p:nvSpPr>
          <p:cNvPr id="4" name="Rectangle 6"/>
          <p:cNvSpPr>
            <a:spLocks noGrp="1" noChangeArrowheads="1"/>
          </p:cNvSpPr>
          <p:nvPr>
            <p:ph type="sldNum" sz="quarter" idx="10"/>
          </p:nvPr>
        </p:nvSpPr>
        <p:spPr/>
        <p:txBody>
          <a:bodyPr/>
          <a:lstStyle>
            <a:lvl1pPr>
              <a:defRPr/>
            </a:lvl1pPr>
          </a:lstStyle>
          <a:p>
            <a:fld id="{42459503-04C3-481F-9523-739C397E1686}" type="slidenum">
              <a:rPr lang="hr-HR"/>
              <a:pPr/>
              <a:t>‹#›</a:t>
            </a:fld>
            <a:endParaRPr lang="hr-HR" dirty="0"/>
          </a:p>
        </p:txBody>
      </p:sp>
    </p:spTree>
    <p:extLst>
      <p:ext uri="{BB962C8B-B14F-4D97-AF65-F5344CB8AC3E}">
        <p14:creationId xmlns:p14="http://schemas.microsoft.com/office/powerpoint/2010/main" xmlns="" val="20917433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ta-IN" smtClean="0"/>
              <a:t>Fare clic per modificare stile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a-IN" smtClean="0"/>
              <a:t>Fare clic per modificare gli stili del testo dello schema</a:t>
            </a:r>
          </a:p>
        </p:txBody>
      </p:sp>
      <p:sp>
        <p:nvSpPr>
          <p:cNvPr id="4" name="Rectangle 6"/>
          <p:cNvSpPr>
            <a:spLocks noGrp="1" noChangeArrowheads="1"/>
          </p:cNvSpPr>
          <p:nvPr>
            <p:ph type="sldNum" sz="quarter" idx="10"/>
          </p:nvPr>
        </p:nvSpPr>
        <p:spPr/>
        <p:txBody>
          <a:bodyPr/>
          <a:lstStyle>
            <a:lvl1pPr>
              <a:defRPr/>
            </a:lvl1pPr>
          </a:lstStyle>
          <a:p>
            <a:fld id="{33375927-6AEA-4235-B931-D6FF2816FDAF}" type="slidenum">
              <a:rPr lang="hr-HR"/>
              <a:pPr/>
              <a:t>‹#›</a:t>
            </a:fld>
            <a:endParaRPr lang="hr-HR" dirty="0"/>
          </a:p>
        </p:txBody>
      </p:sp>
    </p:spTree>
    <p:extLst>
      <p:ext uri="{BB962C8B-B14F-4D97-AF65-F5344CB8AC3E}">
        <p14:creationId xmlns:p14="http://schemas.microsoft.com/office/powerpoint/2010/main" xmlns="" val="13979751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a-IN" smtClean="0"/>
              <a:t>Fare clic per modificare stile</a:t>
            </a:r>
            <a:endParaRPr lang="hr-HR"/>
          </a:p>
        </p:txBody>
      </p:sp>
      <p:sp>
        <p:nvSpPr>
          <p:cNvPr id="3" name="Rezervirano mjesto sadržaja 2"/>
          <p:cNvSpPr>
            <a:spLocks noGrp="1"/>
          </p:cNvSpPr>
          <p:nvPr>
            <p:ph sz="half" idx="1"/>
          </p:nvPr>
        </p:nvSpPr>
        <p:spPr>
          <a:xfrm>
            <a:off x="685800" y="1671638"/>
            <a:ext cx="3810000" cy="389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Fare clic per modificare gli stili del testo dello schema</a:t>
            </a:r>
          </a:p>
          <a:p>
            <a:pPr lvl="1"/>
            <a:r>
              <a:rPr lang="ta-IN" smtClean="0"/>
              <a:t>Secondo livello</a:t>
            </a:r>
          </a:p>
          <a:p>
            <a:pPr lvl="2"/>
            <a:r>
              <a:rPr lang="ta-IN" smtClean="0"/>
              <a:t>Terzo livello</a:t>
            </a:r>
          </a:p>
          <a:p>
            <a:pPr lvl="3"/>
            <a:r>
              <a:rPr lang="ta-IN" smtClean="0"/>
              <a:t>Quarto livello</a:t>
            </a:r>
          </a:p>
          <a:p>
            <a:pPr lvl="4"/>
            <a:r>
              <a:rPr lang="ta-IN" smtClean="0"/>
              <a:t>Quinto livello</a:t>
            </a:r>
            <a:endParaRPr lang="hr-HR"/>
          </a:p>
        </p:txBody>
      </p:sp>
      <p:sp>
        <p:nvSpPr>
          <p:cNvPr id="4" name="Rezervirano mjesto sadržaja 3"/>
          <p:cNvSpPr>
            <a:spLocks noGrp="1"/>
          </p:cNvSpPr>
          <p:nvPr>
            <p:ph sz="half" idx="2"/>
          </p:nvPr>
        </p:nvSpPr>
        <p:spPr>
          <a:xfrm>
            <a:off x="4648200" y="1671638"/>
            <a:ext cx="3810000" cy="389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Fare clic per modificare gli stili del testo dello schema</a:t>
            </a:r>
          </a:p>
          <a:p>
            <a:pPr lvl="1"/>
            <a:r>
              <a:rPr lang="ta-IN" smtClean="0"/>
              <a:t>Secondo livello</a:t>
            </a:r>
          </a:p>
          <a:p>
            <a:pPr lvl="2"/>
            <a:r>
              <a:rPr lang="ta-IN" smtClean="0"/>
              <a:t>Terzo livello</a:t>
            </a:r>
          </a:p>
          <a:p>
            <a:pPr lvl="3"/>
            <a:r>
              <a:rPr lang="ta-IN" smtClean="0"/>
              <a:t>Quarto livello</a:t>
            </a:r>
          </a:p>
          <a:p>
            <a:pPr lvl="4"/>
            <a:r>
              <a:rPr lang="ta-IN" smtClean="0"/>
              <a:t>Quinto livello</a:t>
            </a:r>
            <a:endParaRPr lang="hr-HR"/>
          </a:p>
        </p:txBody>
      </p:sp>
      <p:sp>
        <p:nvSpPr>
          <p:cNvPr id="5" name="Rectangle 6"/>
          <p:cNvSpPr>
            <a:spLocks noGrp="1" noChangeArrowheads="1"/>
          </p:cNvSpPr>
          <p:nvPr>
            <p:ph type="sldNum" sz="quarter" idx="10"/>
          </p:nvPr>
        </p:nvSpPr>
        <p:spPr/>
        <p:txBody>
          <a:bodyPr/>
          <a:lstStyle>
            <a:lvl1pPr>
              <a:defRPr/>
            </a:lvl1pPr>
          </a:lstStyle>
          <a:p>
            <a:fld id="{3948AB95-B30A-4E2E-8128-C04E74A85895}" type="slidenum">
              <a:rPr lang="hr-HR"/>
              <a:pPr/>
              <a:t>‹#›</a:t>
            </a:fld>
            <a:endParaRPr lang="hr-HR" dirty="0"/>
          </a:p>
        </p:txBody>
      </p:sp>
    </p:spTree>
    <p:extLst>
      <p:ext uri="{BB962C8B-B14F-4D97-AF65-F5344CB8AC3E}">
        <p14:creationId xmlns:p14="http://schemas.microsoft.com/office/powerpoint/2010/main" xmlns="" val="143319147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ta-IN" smtClean="0"/>
              <a:t>Fare clic per modificare stile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Fare clic per modificare gli stili del testo dello schema</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Fare clic per modificare gli stili del testo dello schema</a:t>
            </a:r>
          </a:p>
          <a:p>
            <a:pPr lvl="1"/>
            <a:r>
              <a:rPr lang="ta-IN" smtClean="0"/>
              <a:t>Secondo livello</a:t>
            </a:r>
          </a:p>
          <a:p>
            <a:pPr lvl="2"/>
            <a:r>
              <a:rPr lang="ta-IN" smtClean="0"/>
              <a:t>Terzo livello</a:t>
            </a:r>
          </a:p>
          <a:p>
            <a:pPr lvl="3"/>
            <a:r>
              <a:rPr lang="ta-IN" smtClean="0"/>
              <a:t>Quarto livello</a:t>
            </a:r>
          </a:p>
          <a:p>
            <a:pPr lvl="4"/>
            <a:r>
              <a:rPr lang="ta-IN" smtClean="0"/>
              <a:t>Quinto livello</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Fare clic per modificare gli stili del testo dello schema</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Fare clic per modificare gli stili del testo dello schema</a:t>
            </a:r>
          </a:p>
          <a:p>
            <a:pPr lvl="1"/>
            <a:r>
              <a:rPr lang="ta-IN" smtClean="0"/>
              <a:t>Secondo livello</a:t>
            </a:r>
          </a:p>
          <a:p>
            <a:pPr lvl="2"/>
            <a:r>
              <a:rPr lang="ta-IN" smtClean="0"/>
              <a:t>Terzo livello</a:t>
            </a:r>
          </a:p>
          <a:p>
            <a:pPr lvl="3"/>
            <a:r>
              <a:rPr lang="ta-IN" smtClean="0"/>
              <a:t>Quarto livello</a:t>
            </a:r>
          </a:p>
          <a:p>
            <a:pPr lvl="4"/>
            <a:r>
              <a:rPr lang="ta-IN" smtClean="0"/>
              <a:t>Quinto livello</a:t>
            </a:r>
            <a:endParaRPr lang="hr-HR"/>
          </a:p>
        </p:txBody>
      </p:sp>
      <p:sp>
        <p:nvSpPr>
          <p:cNvPr id="7" name="Rectangle 6"/>
          <p:cNvSpPr>
            <a:spLocks noGrp="1" noChangeArrowheads="1"/>
          </p:cNvSpPr>
          <p:nvPr>
            <p:ph type="sldNum" sz="quarter" idx="10"/>
          </p:nvPr>
        </p:nvSpPr>
        <p:spPr/>
        <p:txBody>
          <a:bodyPr/>
          <a:lstStyle>
            <a:lvl1pPr>
              <a:defRPr/>
            </a:lvl1pPr>
          </a:lstStyle>
          <a:p>
            <a:fld id="{AA33CF20-50C5-4B08-965A-D03187711A0A}" type="slidenum">
              <a:rPr lang="hr-HR"/>
              <a:pPr/>
              <a:t>‹#›</a:t>
            </a:fld>
            <a:endParaRPr lang="hr-HR" dirty="0"/>
          </a:p>
        </p:txBody>
      </p:sp>
    </p:spTree>
    <p:extLst>
      <p:ext uri="{BB962C8B-B14F-4D97-AF65-F5344CB8AC3E}">
        <p14:creationId xmlns:p14="http://schemas.microsoft.com/office/powerpoint/2010/main" xmlns="" val="325746893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ta-IN" smtClean="0"/>
              <a:t>Fare clic per modificare stile</a:t>
            </a:r>
            <a:endParaRPr lang="hr-HR"/>
          </a:p>
        </p:txBody>
      </p:sp>
      <p:sp>
        <p:nvSpPr>
          <p:cNvPr id="3" name="Rectangle 6"/>
          <p:cNvSpPr>
            <a:spLocks noGrp="1" noChangeArrowheads="1"/>
          </p:cNvSpPr>
          <p:nvPr>
            <p:ph type="sldNum" sz="quarter" idx="10"/>
          </p:nvPr>
        </p:nvSpPr>
        <p:spPr/>
        <p:txBody>
          <a:bodyPr/>
          <a:lstStyle>
            <a:lvl1pPr>
              <a:defRPr/>
            </a:lvl1pPr>
          </a:lstStyle>
          <a:p>
            <a:fld id="{F712A6F7-DA3F-421A-93AF-2FC26DE0E534}" type="slidenum">
              <a:rPr lang="hr-HR"/>
              <a:pPr/>
              <a:t>‹#›</a:t>
            </a:fld>
            <a:endParaRPr lang="hr-HR" dirty="0"/>
          </a:p>
        </p:txBody>
      </p:sp>
    </p:spTree>
    <p:extLst>
      <p:ext uri="{BB962C8B-B14F-4D97-AF65-F5344CB8AC3E}">
        <p14:creationId xmlns:p14="http://schemas.microsoft.com/office/powerpoint/2010/main" xmlns="" val="348007723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637CDA8E-CE4A-45F8-A4EC-F4C466BE036E}" type="slidenum">
              <a:rPr lang="hr-HR"/>
              <a:pPr/>
              <a:t>‹#›</a:t>
            </a:fld>
            <a:endParaRPr lang="hr-HR" dirty="0"/>
          </a:p>
        </p:txBody>
      </p:sp>
    </p:spTree>
    <p:extLst>
      <p:ext uri="{BB962C8B-B14F-4D97-AF65-F5344CB8AC3E}">
        <p14:creationId xmlns:p14="http://schemas.microsoft.com/office/powerpoint/2010/main" xmlns="" val="14103455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ta-IN" smtClean="0"/>
              <a:t>Fare clic per modificare stile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Fare clic per modificare gli stili del testo dello schema</a:t>
            </a:r>
          </a:p>
          <a:p>
            <a:pPr lvl="1"/>
            <a:r>
              <a:rPr lang="ta-IN" smtClean="0"/>
              <a:t>Secondo livello</a:t>
            </a:r>
          </a:p>
          <a:p>
            <a:pPr lvl="2"/>
            <a:r>
              <a:rPr lang="ta-IN" smtClean="0"/>
              <a:t>Terzo livello</a:t>
            </a:r>
          </a:p>
          <a:p>
            <a:pPr lvl="3"/>
            <a:r>
              <a:rPr lang="ta-IN" smtClean="0"/>
              <a:t>Quarto livello</a:t>
            </a:r>
          </a:p>
          <a:p>
            <a:pPr lvl="4"/>
            <a:r>
              <a:rPr lang="ta-IN" smtClean="0"/>
              <a:t>Quinto livello</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Fare clic per modificare gli stili del testo dello schema</a:t>
            </a:r>
          </a:p>
        </p:txBody>
      </p:sp>
      <p:sp>
        <p:nvSpPr>
          <p:cNvPr id="5" name="Rectangle 6"/>
          <p:cNvSpPr>
            <a:spLocks noGrp="1" noChangeArrowheads="1"/>
          </p:cNvSpPr>
          <p:nvPr>
            <p:ph type="sldNum" sz="quarter" idx="10"/>
          </p:nvPr>
        </p:nvSpPr>
        <p:spPr/>
        <p:txBody>
          <a:bodyPr/>
          <a:lstStyle>
            <a:lvl1pPr>
              <a:defRPr/>
            </a:lvl1pPr>
          </a:lstStyle>
          <a:p>
            <a:fld id="{0AF29450-95D9-441F-B6BE-0A802FDE8B26}" type="slidenum">
              <a:rPr lang="hr-HR"/>
              <a:pPr/>
              <a:t>‹#›</a:t>
            </a:fld>
            <a:endParaRPr lang="hr-HR" dirty="0"/>
          </a:p>
        </p:txBody>
      </p:sp>
    </p:spTree>
    <p:extLst>
      <p:ext uri="{BB962C8B-B14F-4D97-AF65-F5344CB8AC3E}">
        <p14:creationId xmlns:p14="http://schemas.microsoft.com/office/powerpoint/2010/main" xmlns="" val="405439212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ta-IN" smtClean="0"/>
              <a:t>Fare clic per modificare stile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a-IN" noProof="0" smtClean="0"/>
              <a:t>Trascinare l'immagine su un segnaposto o fare clic sull'icona per aggiungerla</a:t>
            </a:r>
            <a:endParaRPr lang="hr-HR" noProof="0" dirty="0" smtClean="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Fare clic per modificare gli stili del testo dello schema</a:t>
            </a:r>
          </a:p>
        </p:txBody>
      </p:sp>
      <p:sp>
        <p:nvSpPr>
          <p:cNvPr id="5" name="Rectangle 6"/>
          <p:cNvSpPr>
            <a:spLocks noGrp="1" noChangeArrowheads="1"/>
          </p:cNvSpPr>
          <p:nvPr>
            <p:ph type="sldNum" sz="quarter" idx="10"/>
          </p:nvPr>
        </p:nvSpPr>
        <p:spPr/>
        <p:txBody>
          <a:bodyPr/>
          <a:lstStyle>
            <a:lvl1pPr>
              <a:defRPr/>
            </a:lvl1pPr>
          </a:lstStyle>
          <a:p>
            <a:fld id="{0074F4F6-9A5D-4692-9E04-250038DA63FB}" type="slidenum">
              <a:rPr lang="hr-HR"/>
              <a:pPr/>
              <a:t>‹#›</a:t>
            </a:fld>
            <a:endParaRPr lang="hr-HR" dirty="0"/>
          </a:p>
        </p:txBody>
      </p:sp>
    </p:spTree>
    <p:extLst>
      <p:ext uri="{BB962C8B-B14F-4D97-AF65-F5344CB8AC3E}">
        <p14:creationId xmlns:p14="http://schemas.microsoft.com/office/powerpoint/2010/main" xmlns="" val="194704907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0722" name="Picture 2" descr="Background"/>
          <p:cNvPicPr>
            <a:picLocks noChangeAspect="1" noChangeArrowheads="1"/>
          </p:cNvPicPr>
          <p:nvPr/>
        </p:nvPicPr>
        <p:blipFill>
          <a:blip r:embed="rId14" cstate="print">
            <a:lum bright="78000" contrast="-76000"/>
            <a:extLst>
              <a:ext uri="{28A0092B-C50C-407E-A947-70E740481C1C}">
                <a14:useLocalDpi xmlns:a14="http://schemas.microsoft.com/office/drawing/2010/main" xmlns="" val="0"/>
              </a:ext>
            </a:extLst>
          </a:blip>
          <a:srcRect l="4477" t="4570" r="14610" b="12378"/>
          <a:stretch>
            <a:fillRect/>
          </a:stretch>
        </p:blipFill>
        <p:spPr bwMode="auto">
          <a:xfrm>
            <a:off x="0" y="0"/>
            <a:ext cx="87201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Rectangle 3"/>
          <p:cNvSpPr>
            <a:spLocks noGrp="1" noChangeArrowheads="1"/>
          </p:cNvSpPr>
          <p:nvPr>
            <p:ph type="body" idx="1"/>
          </p:nvPr>
        </p:nvSpPr>
        <p:spPr bwMode="auto">
          <a:xfrm>
            <a:off x="685800" y="1671638"/>
            <a:ext cx="7772400" cy="3890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Line 4"/>
          <p:cNvSpPr>
            <a:spLocks noChangeShapeType="1"/>
          </p:cNvSpPr>
          <p:nvPr/>
        </p:nvSpPr>
        <p:spPr bwMode="auto">
          <a:xfrm>
            <a:off x="685800" y="1039813"/>
            <a:ext cx="7769225"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lIns="0" tIns="0" rIns="0" bIns="0" anchor="ctr"/>
          <a:lstStyle/>
          <a:p>
            <a:endParaRPr lang="hr-HR" dirty="0"/>
          </a:p>
        </p:txBody>
      </p:sp>
      <p:pic>
        <p:nvPicPr>
          <p:cNvPr id="30725" name="Picture 5" descr="weiler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883525" y="5862638"/>
            <a:ext cx="644525" cy="84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2" name="Rectangle 6"/>
          <p:cNvSpPr>
            <a:spLocks noGrp="1" noChangeArrowheads="1"/>
          </p:cNvSpPr>
          <p:nvPr>
            <p:ph type="sldNum" sz="quarter" idx="4"/>
          </p:nvPr>
        </p:nvSpPr>
        <p:spPr bwMode="auto">
          <a:xfrm>
            <a:off x="4522788" y="6350000"/>
            <a:ext cx="123825" cy="1222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a:defRPr sz="800">
                <a:solidFill>
                  <a:srgbClr val="000000"/>
                </a:solidFill>
                <a:latin typeface="Georgia" pitchFamily="18" charset="0"/>
              </a:defRPr>
            </a:lvl1pPr>
          </a:lstStyle>
          <a:p>
            <a:fld id="{566D27E9-AB26-4A45-A1EA-9F4E2CF4A14B}" type="slidenum">
              <a:rPr lang="hr-HR"/>
              <a:pPr/>
              <a:t>‹#›</a:t>
            </a:fld>
            <a:endParaRPr lang="hr-HR" dirty="0"/>
          </a:p>
        </p:txBody>
      </p:sp>
      <p:sp>
        <p:nvSpPr>
          <p:cNvPr id="30727" name="Rectangle 7"/>
          <p:cNvSpPr>
            <a:spLocks noGrp="1" noChangeArrowheads="1"/>
          </p:cNvSpPr>
          <p:nvPr>
            <p:ph type="title"/>
          </p:nvPr>
        </p:nvSpPr>
        <p:spPr bwMode="auto">
          <a:xfrm>
            <a:off x="685800" y="469900"/>
            <a:ext cx="7772400" cy="46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ta-IN" smtClean="0"/>
              <a:t>Fare clic per modificare stile</a:t>
            </a:r>
            <a:endParaRPr lang="en-US" smtClean="0"/>
          </a:p>
        </p:txBody>
      </p:sp>
      <p:sp>
        <p:nvSpPr>
          <p:cNvPr id="30728" name="Rectangle 8"/>
          <p:cNvSpPr>
            <a:spLocks noChangeArrowheads="1"/>
          </p:cNvSpPr>
          <p:nvPr/>
        </p:nvSpPr>
        <p:spPr bwMode="auto">
          <a:xfrm>
            <a:off x="-1701800" y="1408113"/>
            <a:ext cx="1393825" cy="441325"/>
          </a:xfrm>
          <a:prstGeom prst="rect">
            <a:avLst/>
          </a:prstGeom>
          <a:solidFill>
            <a:srgbClr val="B242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dirty="0"/>
          </a:p>
        </p:txBody>
      </p:sp>
      <p:sp>
        <p:nvSpPr>
          <p:cNvPr id="30729" name="Rectangle 9"/>
          <p:cNvSpPr>
            <a:spLocks noChangeArrowheads="1"/>
          </p:cNvSpPr>
          <p:nvPr/>
        </p:nvSpPr>
        <p:spPr bwMode="auto">
          <a:xfrm>
            <a:off x="-1701800" y="2778125"/>
            <a:ext cx="1393825" cy="441325"/>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dirty="0"/>
          </a:p>
        </p:txBody>
      </p:sp>
      <p:sp>
        <p:nvSpPr>
          <p:cNvPr id="30730" name="Rectangle 10"/>
          <p:cNvSpPr>
            <a:spLocks noChangeArrowheads="1"/>
          </p:cNvSpPr>
          <p:nvPr/>
        </p:nvSpPr>
        <p:spPr bwMode="auto">
          <a:xfrm>
            <a:off x="-1701800" y="3346450"/>
            <a:ext cx="1393825" cy="441325"/>
          </a:xfrm>
          <a:prstGeom prst="rect">
            <a:avLst/>
          </a:prstGeom>
          <a:solidFill>
            <a:srgbClr val="75AA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dirty="0"/>
          </a:p>
        </p:txBody>
      </p:sp>
      <p:sp>
        <p:nvSpPr>
          <p:cNvPr id="30731" name="Rectangle 11"/>
          <p:cNvSpPr>
            <a:spLocks noChangeArrowheads="1"/>
          </p:cNvSpPr>
          <p:nvPr/>
        </p:nvSpPr>
        <p:spPr bwMode="auto">
          <a:xfrm>
            <a:off x="-1701800" y="3943350"/>
            <a:ext cx="1393825" cy="441325"/>
          </a:xfrm>
          <a:prstGeom prst="rect">
            <a:avLst/>
          </a:prstGeom>
          <a:solidFill>
            <a:srgbClr val="91DA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dirty="0"/>
          </a:p>
        </p:txBody>
      </p:sp>
      <p:sp>
        <p:nvSpPr>
          <p:cNvPr id="30732" name="Rectangle 12"/>
          <p:cNvSpPr>
            <a:spLocks noChangeArrowheads="1"/>
          </p:cNvSpPr>
          <p:nvPr/>
        </p:nvSpPr>
        <p:spPr bwMode="auto">
          <a:xfrm>
            <a:off x="-1701800" y="2070100"/>
            <a:ext cx="1393825" cy="441325"/>
          </a:xfrm>
          <a:prstGeom prst="rect">
            <a:avLst/>
          </a:prstGeom>
          <a:solidFill>
            <a:srgbClr val="CB71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dirty="0"/>
          </a:p>
        </p:txBody>
      </p:sp>
      <p:sp>
        <p:nvSpPr>
          <p:cNvPr id="30733" name="Rectangle 13"/>
          <p:cNvSpPr>
            <a:spLocks noChangeArrowheads="1"/>
          </p:cNvSpPr>
          <p:nvPr/>
        </p:nvSpPr>
        <p:spPr bwMode="auto">
          <a:xfrm>
            <a:off x="-1701800" y="293688"/>
            <a:ext cx="1393825" cy="441325"/>
          </a:xfrm>
          <a:prstGeom prst="rect">
            <a:avLst/>
          </a:prstGeom>
          <a:solidFill>
            <a:srgbClr val="6A001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dirty="0"/>
          </a:p>
        </p:txBody>
      </p:sp>
      <p:sp>
        <p:nvSpPr>
          <p:cNvPr id="30734" name="Rectangle 14"/>
          <p:cNvSpPr>
            <a:spLocks noChangeArrowheads="1"/>
          </p:cNvSpPr>
          <p:nvPr/>
        </p:nvSpPr>
        <p:spPr bwMode="auto">
          <a:xfrm>
            <a:off x="-1716088" y="814388"/>
            <a:ext cx="1409700" cy="46196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GB" dirty="0">
              <a:solidFill>
                <a:schemeClr val="bg1"/>
              </a:solidFill>
              <a:latin typeface="Frutiger 55 Roman" pitchFamily="34" charset="0"/>
            </a:endParaRPr>
          </a:p>
        </p:txBody>
      </p:sp>
      <p:sp>
        <p:nvSpPr>
          <p:cNvPr id="30735" name="Rectangle 15"/>
          <p:cNvSpPr>
            <a:spLocks noChangeArrowheads="1"/>
          </p:cNvSpPr>
          <p:nvPr/>
        </p:nvSpPr>
        <p:spPr bwMode="auto">
          <a:xfrm>
            <a:off x="-1701800" y="4668838"/>
            <a:ext cx="1393825" cy="441325"/>
          </a:xfrm>
          <a:prstGeom prst="rect">
            <a:avLst/>
          </a:prstGeom>
          <a:solidFill>
            <a:srgbClr val="FBF1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dirty="0"/>
          </a:p>
        </p:txBody>
      </p:sp>
      <p:sp>
        <p:nvSpPr>
          <p:cNvPr id="30736" name="Rectangle 16"/>
          <p:cNvSpPr>
            <a:spLocks noChangeArrowheads="1"/>
          </p:cNvSpPr>
          <p:nvPr/>
        </p:nvSpPr>
        <p:spPr bwMode="auto">
          <a:xfrm>
            <a:off x="-1701800" y="5346700"/>
            <a:ext cx="1393825" cy="441325"/>
          </a:xfrm>
          <a:prstGeom prst="rect">
            <a:avLst/>
          </a:prstGeom>
          <a:solidFill>
            <a:srgbClr val="B7F8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spd="med"/>
  <p:txStyles>
    <p:titleStyle>
      <a:lvl1pPr algn="l" rtl="0" fontAlgn="base">
        <a:spcBef>
          <a:spcPct val="0"/>
        </a:spcBef>
        <a:spcAft>
          <a:spcPct val="0"/>
        </a:spcAft>
        <a:defRPr sz="2400" b="1">
          <a:solidFill>
            <a:srgbClr val="000000"/>
          </a:solidFill>
          <a:latin typeface="+mj-lt"/>
          <a:ea typeface="ＭＳ Ｐゴシック" charset="0"/>
          <a:cs typeface="ＭＳ Ｐゴシック" charset="0"/>
        </a:defRPr>
      </a:lvl1pPr>
      <a:lvl2pPr algn="l" rtl="0" fontAlgn="base">
        <a:spcBef>
          <a:spcPct val="0"/>
        </a:spcBef>
        <a:spcAft>
          <a:spcPct val="0"/>
        </a:spcAft>
        <a:defRPr sz="2400" b="1">
          <a:solidFill>
            <a:srgbClr val="000000"/>
          </a:solidFill>
          <a:latin typeface="Georgia" charset="0"/>
          <a:ea typeface="ＭＳ Ｐゴシック" charset="0"/>
          <a:cs typeface="ＭＳ Ｐゴシック" charset="0"/>
        </a:defRPr>
      </a:lvl2pPr>
      <a:lvl3pPr algn="l" rtl="0" fontAlgn="base">
        <a:spcBef>
          <a:spcPct val="0"/>
        </a:spcBef>
        <a:spcAft>
          <a:spcPct val="0"/>
        </a:spcAft>
        <a:defRPr sz="2400" b="1">
          <a:solidFill>
            <a:srgbClr val="000000"/>
          </a:solidFill>
          <a:latin typeface="Georgia" charset="0"/>
          <a:ea typeface="ＭＳ Ｐゴシック" charset="0"/>
          <a:cs typeface="ＭＳ Ｐゴシック" charset="0"/>
        </a:defRPr>
      </a:lvl3pPr>
      <a:lvl4pPr algn="l" rtl="0" fontAlgn="base">
        <a:spcBef>
          <a:spcPct val="0"/>
        </a:spcBef>
        <a:spcAft>
          <a:spcPct val="0"/>
        </a:spcAft>
        <a:defRPr sz="2400" b="1">
          <a:solidFill>
            <a:srgbClr val="000000"/>
          </a:solidFill>
          <a:latin typeface="Georgia" charset="0"/>
          <a:ea typeface="ＭＳ Ｐゴシック" charset="0"/>
          <a:cs typeface="ＭＳ Ｐゴシック" charset="0"/>
        </a:defRPr>
      </a:lvl4pPr>
      <a:lvl5pPr algn="l" rtl="0" fontAlgn="base">
        <a:spcBef>
          <a:spcPct val="0"/>
        </a:spcBef>
        <a:spcAft>
          <a:spcPct val="0"/>
        </a:spcAft>
        <a:defRPr sz="2400" b="1">
          <a:solidFill>
            <a:srgbClr val="000000"/>
          </a:solidFill>
          <a:latin typeface="Georgia"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000000"/>
          </a:solidFill>
          <a:latin typeface="Frutiger 55 Roman" pitchFamily="34" charset="0"/>
        </a:defRPr>
      </a:lvl6pPr>
      <a:lvl7pPr marL="914400" algn="l" rtl="0" eaLnBrk="1" fontAlgn="base" hangingPunct="1">
        <a:spcBef>
          <a:spcPct val="0"/>
        </a:spcBef>
        <a:spcAft>
          <a:spcPct val="0"/>
        </a:spcAft>
        <a:defRPr sz="2400" b="1">
          <a:solidFill>
            <a:srgbClr val="000000"/>
          </a:solidFill>
          <a:latin typeface="Frutiger 55 Roman" pitchFamily="34" charset="0"/>
        </a:defRPr>
      </a:lvl7pPr>
      <a:lvl8pPr marL="1371600" algn="l" rtl="0" eaLnBrk="1" fontAlgn="base" hangingPunct="1">
        <a:spcBef>
          <a:spcPct val="0"/>
        </a:spcBef>
        <a:spcAft>
          <a:spcPct val="0"/>
        </a:spcAft>
        <a:defRPr sz="2400" b="1">
          <a:solidFill>
            <a:srgbClr val="000000"/>
          </a:solidFill>
          <a:latin typeface="Frutiger 55 Roman" pitchFamily="34" charset="0"/>
        </a:defRPr>
      </a:lvl8pPr>
      <a:lvl9pPr marL="1828800" algn="l" rtl="0" eaLnBrk="1" fontAlgn="base" hangingPunct="1">
        <a:spcBef>
          <a:spcPct val="0"/>
        </a:spcBef>
        <a:spcAft>
          <a:spcPct val="0"/>
        </a:spcAft>
        <a:defRPr sz="2400" b="1">
          <a:solidFill>
            <a:srgbClr val="000000"/>
          </a:solidFill>
          <a:latin typeface="Frutiger 55 Roman" pitchFamily="34" charset="0"/>
        </a:defRPr>
      </a:lvl9pPr>
    </p:titleStyle>
    <p:bodyStyle>
      <a:lvl1pPr marL="342900" indent="-342900" algn="l" rtl="0" fontAlgn="base">
        <a:spcBef>
          <a:spcPts val="2200"/>
        </a:spcBef>
        <a:spcAft>
          <a:spcPct val="0"/>
        </a:spcAft>
        <a:buClr>
          <a:srgbClr val="3783FF"/>
        </a:buClr>
        <a:buSzPct val="123000"/>
        <a:buFont typeface="Symbol" pitchFamily="18" charset="2"/>
        <a:buChar char="¨"/>
        <a:defRPr>
          <a:solidFill>
            <a:schemeClr val="tx1"/>
          </a:solidFill>
          <a:latin typeface="+mn-lt"/>
          <a:ea typeface="ＭＳ Ｐゴシック" charset="0"/>
          <a:cs typeface="ＭＳ Ｐゴシック" charset="0"/>
        </a:defRPr>
      </a:lvl1pPr>
      <a:lvl2pPr marL="742950" indent="-285750" algn="l" rtl="0" fontAlgn="base">
        <a:spcBef>
          <a:spcPts val="400"/>
        </a:spcBef>
        <a:spcAft>
          <a:spcPct val="0"/>
        </a:spcAft>
        <a:buClr>
          <a:schemeClr val="tx1"/>
        </a:buClr>
        <a:buSzPct val="77000"/>
        <a:buChar char="—"/>
        <a:defRPr sz="1600">
          <a:solidFill>
            <a:schemeClr val="tx1"/>
          </a:solidFill>
          <a:latin typeface="+mn-lt"/>
          <a:ea typeface="ＭＳ Ｐゴシック" charset="0"/>
        </a:defRPr>
      </a:lvl2pPr>
      <a:lvl3pPr marL="1143000" indent="-228600" algn="l" rtl="0" fontAlgn="base">
        <a:spcBef>
          <a:spcPts val="400"/>
        </a:spcBef>
        <a:spcAft>
          <a:spcPct val="0"/>
        </a:spcAft>
        <a:buClr>
          <a:schemeClr val="tx1"/>
        </a:buClr>
        <a:buSzPct val="84000"/>
        <a:buChar char="–"/>
        <a:defRPr sz="1600">
          <a:solidFill>
            <a:schemeClr val="tx1"/>
          </a:solidFill>
          <a:latin typeface="+mn-lt"/>
          <a:ea typeface="ＭＳ Ｐゴシック" charset="0"/>
        </a:defRPr>
      </a:lvl3pPr>
      <a:lvl4pPr marL="1600200" indent="-228600" algn="l" rtl="0" fontAlgn="base">
        <a:spcBef>
          <a:spcPts val="400"/>
        </a:spcBef>
        <a:spcAft>
          <a:spcPct val="0"/>
        </a:spcAft>
        <a:buClr>
          <a:schemeClr val="tx1"/>
        </a:buClr>
        <a:buSzPct val="84000"/>
        <a:buChar char="–"/>
        <a:defRPr sz="1600">
          <a:solidFill>
            <a:schemeClr val="tx1"/>
          </a:solidFill>
          <a:latin typeface="+mn-lt"/>
          <a:ea typeface="ＭＳ Ｐゴシック" charset="0"/>
        </a:defRPr>
      </a:lvl4pPr>
      <a:lvl5pPr marL="2057400" indent="-228600" algn="l" rtl="0" fontAlgn="base">
        <a:spcBef>
          <a:spcPts val="400"/>
        </a:spcBef>
        <a:spcAft>
          <a:spcPct val="0"/>
        </a:spcAft>
        <a:buClr>
          <a:schemeClr val="tx1"/>
        </a:buClr>
        <a:buSzPct val="84000"/>
        <a:buChar char="–"/>
        <a:defRPr sz="1600">
          <a:solidFill>
            <a:schemeClr val="tx1"/>
          </a:solidFill>
          <a:latin typeface="+mn-lt"/>
          <a:ea typeface="ＭＳ Ｐゴシック" charset="0"/>
        </a:defRPr>
      </a:lvl5pPr>
      <a:lvl6pPr marL="2514600" indent="-228600" algn="l" rtl="0" eaLnBrk="1" fontAlgn="base" hangingPunct="1">
        <a:spcBef>
          <a:spcPts val="400"/>
        </a:spcBef>
        <a:spcAft>
          <a:spcPct val="0"/>
        </a:spcAft>
        <a:buClr>
          <a:schemeClr val="tx1"/>
        </a:buClr>
        <a:buSzPct val="84000"/>
        <a:buChar char="–"/>
        <a:defRPr sz="1600">
          <a:solidFill>
            <a:schemeClr val="tx1"/>
          </a:solidFill>
          <a:latin typeface="+mn-lt"/>
          <a:ea typeface="+mn-ea"/>
        </a:defRPr>
      </a:lvl6pPr>
      <a:lvl7pPr marL="2971800" indent="-228600" algn="l" rtl="0" eaLnBrk="1" fontAlgn="base" hangingPunct="1">
        <a:spcBef>
          <a:spcPts val="400"/>
        </a:spcBef>
        <a:spcAft>
          <a:spcPct val="0"/>
        </a:spcAft>
        <a:buClr>
          <a:schemeClr val="tx1"/>
        </a:buClr>
        <a:buSzPct val="84000"/>
        <a:buChar char="–"/>
        <a:defRPr sz="1600">
          <a:solidFill>
            <a:schemeClr val="tx1"/>
          </a:solidFill>
          <a:latin typeface="+mn-lt"/>
          <a:ea typeface="+mn-ea"/>
        </a:defRPr>
      </a:lvl7pPr>
      <a:lvl8pPr marL="3429000" indent="-228600" algn="l" rtl="0" eaLnBrk="1" fontAlgn="base" hangingPunct="1">
        <a:spcBef>
          <a:spcPts val="400"/>
        </a:spcBef>
        <a:spcAft>
          <a:spcPct val="0"/>
        </a:spcAft>
        <a:buClr>
          <a:schemeClr val="tx1"/>
        </a:buClr>
        <a:buSzPct val="84000"/>
        <a:buChar char="–"/>
        <a:defRPr sz="1600">
          <a:solidFill>
            <a:schemeClr val="tx1"/>
          </a:solidFill>
          <a:latin typeface="+mn-lt"/>
          <a:ea typeface="+mn-ea"/>
        </a:defRPr>
      </a:lvl8pPr>
      <a:lvl9pPr marL="3886200" indent="-228600" algn="l" rtl="0" eaLnBrk="1" fontAlgn="base" hangingPunct="1">
        <a:spcBef>
          <a:spcPts val="400"/>
        </a:spcBef>
        <a:spcAft>
          <a:spcPct val="0"/>
        </a:spcAft>
        <a:buClr>
          <a:schemeClr val="tx1"/>
        </a:buClr>
        <a:buSzPct val="84000"/>
        <a:buChar char="–"/>
        <a:defRPr sz="1600">
          <a:solidFill>
            <a:schemeClr val="tx1"/>
          </a:solidFill>
          <a:latin typeface="+mn-lt"/>
          <a:ea typeface="+mn-ea"/>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minpo.hr/"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mailto:pitanja@minpo.h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slov 1"/>
          <p:cNvSpPr>
            <a:spLocks noGrp="1"/>
          </p:cNvSpPr>
          <p:nvPr>
            <p:ph type="title"/>
          </p:nvPr>
        </p:nvSpPr>
        <p:spPr/>
        <p:txBody>
          <a:bodyPr/>
          <a:lstStyle/>
          <a:p>
            <a:pPr eaLnBrk="1" hangingPunct="1"/>
            <a:endParaRPr lang="hr-HR" dirty="0" smtClean="0">
              <a:latin typeface="Trajan Pro"/>
            </a:endParaRPr>
          </a:p>
        </p:txBody>
      </p:sp>
      <p:sp>
        <p:nvSpPr>
          <p:cNvPr id="2051" name="Rezervirano mjesto sadržaja 2"/>
          <p:cNvSpPr>
            <a:spLocks noGrp="1"/>
          </p:cNvSpPr>
          <p:nvPr>
            <p:ph idx="1"/>
          </p:nvPr>
        </p:nvSpPr>
        <p:spPr/>
        <p:txBody>
          <a:bodyPr/>
          <a:lstStyle/>
          <a:p>
            <a:pPr eaLnBrk="1" hangingPunct="1"/>
            <a:endParaRPr lang="hr-HR" dirty="0" smtClean="0"/>
          </a:p>
        </p:txBody>
      </p:sp>
      <p:pic>
        <p:nvPicPr>
          <p:cNvPr id="2052" name="Picture 2"/>
          <p:cNvPicPr>
            <a:picLocks noChangeAspect="1"/>
          </p:cNvPicPr>
          <p:nvPr/>
        </p:nvPicPr>
        <p:blipFill>
          <a:blip r:embed="rId2" cstate="print"/>
          <a:srcRect/>
          <a:stretch>
            <a:fillRect/>
          </a:stretch>
        </p:blipFill>
        <p:spPr bwMode="auto">
          <a:xfrm>
            <a:off x="-828675" y="-7938"/>
            <a:ext cx="10788650" cy="6865938"/>
          </a:xfrm>
          <a:prstGeom prst="rect">
            <a:avLst/>
          </a:prstGeom>
          <a:noFill/>
          <a:ln w="9525">
            <a:noFill/>
            <a:miter lim="800000"/>
            <a:headEnd/>
            <a:tailEnd/>
          </a:ln>
        </p:spPr>
      </p:pic>
    </p:spTree>
    <p:extLst>
      <p:ext uri="{BB962C8B-B14F-4D97-AF65-F5344CB8AC3E}">
        <p14:creationId xmlns:p14="http://schemas.microsoft.com/office/powerpoint/2010/main" xmlns="" val="172370677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528392"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9" name="TextBox 8"/>
          <p:cNvSpPr txBox="1"/>
          <p:nvPr/>
        </p:nvSpPr>
        <p:spPr>
          <a:xfrm>
            <a:off x="179512" y="692696"/>
            <a:ext cx="8496944" cy="461665"/>
          </a:xfrm>
          <a:prstGeom prst="rect">
            <a:avLst/>
          </a:prstGeom>
          <a:noFill/>
        </p:spPr>
        <p:txBody>
          <a:bodyPr wrap="square" rtlCol="0">
            <a:spAutoFit/>
          </a:bodyPr>
          <a:lstStyle/>
          <a:p>
            <a:pPr algn="ctr"/>
            <a:r>
              <a:rPr lang="hr-HR" sz="2000" dirty="0" smtClean="0">
                <a:solidFill>
                  <a:srgbClr val="002060"/>
                </a:solidFill>
                <a:latin typeface="Calibri" pitchFamily="34" charset="0"/>
              </a:rPr>
              <a:t>   </a:t>
            </a:r>
            <a:r>
              <a:rPr lang="hr-HR" sz="2400" dirty="0" smtClean="0">
                <a:solidFill>
                  <a:srgbClr val="00729A"/>
                </a:solidFill>
                <a:latin typeface="Calibri" pitchFamily="34" charset="0"/>
              </a:rPr>
              <a:t>SMANJENJE DOKUMENTACIJE UZ PRIJAVU</a:t>
            </a:r>
          </a:p>
        </p:txBody>
      </p:sp>
      <p:sp>
        <p:nvSpPr>
          <p:cNvPr id="3" name="Content Placeholder 2"/>
          <p:cNvSpPr>
            <a:spLocks noGrp="1"/>
          </p:cNvSpPr>
          <p:nvPr>
            <p:ph idx="1"/>
          </p:nvPr>
        </p:nvSpPr>
        <p:spPr>
          <a:xfrm>
            <a:off x="359532" y="1844824"/>
            <a:ext cx="8424936" cy="3890962"/>
          </a:xfrm>
        </p:spPr>
        <p:txBody>
          <a:bodyPr/>
          <a:lstStyle/>
          <a:p>
            <a:pPr>
              <a:spcBef>
                <a:spcPts val="0"/>
              </a:spcBef>
            </a:pPr>
            <a:r>
              <a:rPr lang="hr-HR" b="1" dirty="0" smtClean="0">
                <a:solidFill>
                  <a:srgbClr val="002060"/>
                </a:solidFill>
                <a:latin typeface="Calibri" pitchFamily="34" charset="0"/>
              </a:rPr>
              <a:t>Ministarstvo će </a:t>
            </a:r>
            <a:r>
              <a:rPr lang="hr-HR" b="1" dirty="0">
                <a:solidFill>
                  <a:srgbClr val="002060"/>
                </a:solidFill>
                <a:latin typeface="Calibri" pitchFamily="34" charset="0"/>
              </a:rPr>
              <a:t>od FINA-e </a:t>
            </a:r>
            <a:endParaRPr lang="hr-HR" b="1" dirty="0" smtClean="0">
              <a:solidFill>
                <a:srgbClr val="002060"/>
              </a:solidFill>
              <a:latin typeface="Calibri" pitchFamily="34" charset="0"/>
            </a:endParaRPr>
          </a:p>
          <a:p>
            <a:pPr lvl="1">
              <a:spcBef>
                <a:spcPts val="0"/>
              </a:spcBef>
            </a:pPr>
            <a:r>
              <a:rPr lang="hr-HR" sz="1800" b="1" dirty="0" smtClean="0">
                <a:solidFill>
                  <a:srgbClr val="002060"/>
                </a:solidFill>
                <a:latin typeface="Calibri" pitchFamily="34" charset="0"/>
              </a:rPr>
              <a:t>pribaviti </a:t>
            </a:r>
            <a:r>
              <a:rPr lang="hr-HR" sz="1800" b="1" dirty="0">
                <a:solidFill>
                  <a:srgbClr val="002060"/>
                </a:solidFill>
                <a:latin typeface="Calibri" pitchFamily="34" charset="0"/>
              </a:rPr>
              <a:t>podatke iz predanog Godišnjeg financijskog izvještaja za 2012. </a:t>
            </a:r>
            <a:r>
              <a:rPr lang="hr-HR" sz="1800" b="1" dirty="0" smtClean="0">
                <a:solidFill>
                  <a:srgbClr val="002060"/>
                </a:solidFill>
                <a:latin typeface="Calibri" pitchFamily="34" charset="0"/>
              </a:rPr>
              <a:t>godinu (GFI) za utvrđivanje veličine poduzetnika prema propisanoj definiciji za:</a:t>
            </a:r>
          </a:p>
          <a:p>
            <a:pPr lvl="2">
              <a:spcBef>
                <a:spcPts val="0"/>
              </a:spcBef>
            </a:pPr>
            <a:r>
              <a:rPr lang="hr-HR" sz="1800" b="1" dirty="0" smtClean="0">
                <a:solidFill>
                  <a:srgbClr val="002060"/>
                </a:solidFill>
                <a:latin typeface="Calibri" pitchFamily="34" charset="0"/>
              </a:rPr>
              <a:t>administrativnu provjeru (provjera prihvatljivosti prijavitelja) i</a:t>
            </a:r>
          </a:p>
          <a:p>
            <a:pPr lvl="2">
              <a:spcBef>
                <a:spcPts val="0"/>
              </a:spcBef>
            </a:pPr>
            <a:r>
              <a:rPr lang="hr-HR" sz="1800" b="1" dirty="0" smtClean="0">
                <a:solidFill>
                  <a:srgbClr val="002060"/>
                </a:solidFill>
                <a:latin typeface="Calibri" pitchFamily="34" charset="0"/>
              </a:rPr>
              <a:t>za ocjenjivanje </a:t>
            </a:r>
            <a:r>
              <a:rPr lang="hr-HR" sz="1800" b="1" dirty="0">
                <a:solidFill>
                  <a:srgbClr val="002060"/>
                </a:solidFill>
                <a:latin typeface="Calibri" pitchFamily="34" charset="0"/>
              </a:rPr>
              <a:t>projektnog prijedloga (Ocjena financijskog kapaciteta</a:t>
            </a:r>
            <a:r>
              <a:rPr lang="hr-HR" sz="1800" b="1" dirty="0" smtClean="0">
                <a:solidFill>
                  <a:srgbClr val="002060"/>
                </a:solidFill>
                <a:latin typeface="Calibri" pitchFamily="34" charset="0"/>
              </a:rPr>
              <a:t>)</a:t>
            </a:r>
          </a:p>
          <a:p>
            <a:pPr marL="457200" lvl="1" indent="0">
              <a:spcBef>
                <a:spcPts val="0"/>
              </a:spcBef>
              <a:buNone/>
            </a:pPr>
            <a:endParaRPr lang="hr-HR" sz="1000" b="1" dirty="0" smtClean="0">
              <a:solidFill>
                <a:srgbClr val="002060"/>
              </a:solidFill>
              <a:latin typeface="Calibri" pitchFamily="34" charset="0"/>
            </a:endParaRPr>
          </a:p>
          <a:p>
            <a:pPr>
              <a:spcBef>
                <a:spcPts val="0"/>
              </a:spcBef>
            </a:pPr>
            <a:r>
              <a:rPr lang="hr-HR" b="1" dirty="0" smtClean="0">
                <a:solidFill>
                  <a:srgbClr val="002060"/>
                </a:solidFill>
                <a:latin typeface="Calibri" pitchFamily="34" charset="0"/>
              </a:rPr>
              <a:t>Dokumentacija o registraciji i vlasništvu gospodarskog subjekta pribavlja se od nadležnih institucija (Sudski registar, Obrtni registar), za zadruge koristit će se  Zadružni registar radi provjere upisa</a:t>
            </a:r>
          </a:p>
          <a:p>
            <a:pPr marL="0" indent="0">
              <a:spcBef>
                <a:spcPts val="0"/>
              </a:spcBef>
              <a:buNone/>
            </a:pPr>
            <a:endParaRPr lang="hr-HR" sz="1000" b="1" dirty="0" smtClean="0">
              <a:solidFill>
                <a:srgbClr val="002060"/>
              </a:solidFill>
              <a:latin typeface="Calibri" pitchFamily="34" charset="0"/>
            </a:endParaRPr>
          </a:p>
          <a:p>
            <a:pPr>
              <a:spcBef>
                <a:spcPts val="0"/>
              </a:spcBef>
            </a:pPr>
            <a:r>
              <a:rPr lang="hr-HR" b="1" dirty="0" smtClean="0">
                <a:solidFill>
                  <a:srgbClr val="002060"/>
                </a:solidFill>
                <a:latin typeface="Calibri" pitchFamily="34" charset="0"/>
              </a:rPr>
              <a:t>Dokumentacija o zaposlenosti  pribavlja se od REGOS-a (samo za obrtnike)</a:t>
            </a:r>
          </a:p>
          <a:p>
            <a:pPr marL="0" indent="0">
              <a:spcBef>
                <a:spcPts val="0"/>
              </a:spcBef>
              <a:buNone/>
            </a:pPr>
            <a:endParaRPr lang="hr-HR" b="1" dirty="0" smtClean="0">
              <a:solidFill>
                <a:srgbClr val="002060"/>
              </a:solidFill>
              <a:latin typeface="Calibri" pitchFamily="34" charset="0"/>
            </a:endParaRPr>
          </a:p>
          <a:p>
            <a:pPr marL="0" indent="0">
              <a:spcBef>
                <a:spcPts val="0"/>
              </a:spcBef>
              <a:buNone/>
            </a:pPr>
            <a:endParaRPr lang="hr-HR" b="1" dirty="0" smtClean="0">
              <a:solidFill>
                <a:srgbClr val="002060"/>
              </a:solidFill>
              <a:latin typeface="Calibri" pitchFamily="34" charset="0"/>
            </a:endParaRPr>
          </a:p>
          <a:p>
            <a:pPr>
              <a:spcBef>
                <a:spcPts val="0"/>
              </a:spcBef>
            </a:pPr>
            <a:endParaRPr lang="hr-HR" b="1" dirty="0" smtClean="0">
              <a:solidFill>
                <a:srgbClr val="002060"/>
              </a:solidFill>
              <a:latin typeface="Calibri" pitchFamily="34" charset="0"/>
            </a:endParaRPr>
          </a:p>
          <a:p>
            <a:pPr>
              <a:spcBef>
                <a:spcPts val="0"/>
              </a:spcBef>
            </a:pPr>
            <a:endParaRPr lang="hr-HR" b="1" dirty="0">
              <a:solidFill>
                <a:srgbClr val="002060"/>
              </a:solidFill>
              <a:latin typeface="Calibri" pitchFamily="34" charset="0"/>
            </a:endParaRPr>
          </a:p>
          <a:p>
            <a:pPr>
              <a:spcBef>
                <a:spcPts val="0"/>
              </a:spcBef>
            </a:pPr>
            <a:endParaRPr lang="en-GB" b="1" dirty="0">
              <a:solidFill>
                <a:srgbClr val="002060"/>
              </a:solidFill>
              <a:latin typeface="Calibri" pitchFamily="34" charset="0"/>
            </a:endParaRPr>
          </a:p>
        </p:txBody>
      </p:sp>
    </p:spTree>
    <p:extLst>
      <p:ext uri="{BB962C8B-B14F-4D97-AF65-F5344CB8AC3E}">
        <p14:creationId xmlns:p14="http://schemas.microsoft.com/office/powerpoint/2010/main" xmlns="" val="52796190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179512" y="548680"/>
            <a:ext cx="8496944" cy="830997"/>
          </a:xfrm>
          <a:prstGeom prst="rect">
            <a:avLst/>
          </a:prstGeom>
          <a:noFill/>
        </p:spPr>
        <p:txBody>
          <a:bodyPr wrap="square" rtlCol="0">
            <a:spAutoFit/>
          </a:bodyPr>
          <a:lstStyle/>
          <a:p>
            <a:pPr lvl="1" algn="ctr"/>
            <a:r>
              <a:rPr lang="hr-HR" sz="2400" dirty="0" smtClean="0">
                <a:solidFill>
                  <a:srgbClr val="00729A"/>
                </a:solidFill>
                <a:latin typeface="Calibri" pitchFamily="34" charset="0"/>
              </a:rPr>
              <a:t>SMANJENJE DOKUMENTACIJE UZ PRIJAVU</a:t>
            </a:r>
          </a:p>
          <a:p>
            <a:pPr lvl="1" algn="ctr"/>
            <a:r>
              <a:rPr lang="hr-HR" sz="2400" dirty="0" smtClean="0">
                <a:solidFill>
                  <a:srgbClr val="00729A"/>
                </a:solidFill>
                <a:latin typeface="Calibri" pitchFamily="34" charset="0"/>
              </a:rPr>
              <a:t>Što se obvezno podnosi?</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3" name="Content Placeholder 2"/>
          <p:cNvSpPr>
            <a:spLocks noGrp="1"/>
          </p:cNvSpPr>
          <p:nvPr>
            <p:ph idx="1"/>
          </p:nvPr>
        </p:nvSpPr>
        <p:spPr>
          <a:xfrm>
            <a:off x="323528" y="1428736"/>
            <a:ext cx="8568952" cy="4592552"/>
          </a:xfrm>
        </p:spPr>
        <p:txBody>
          <a:bodyPr/>
          <a:lstStyle/>
          <a:p>
            <a:pPr>
              <a:spcBef>
                <a:spcPts val="0"/>
              </a:spcBef>
            </a:pPr>
            <a:r>
              <a:rPr lang="hr-HR" b="1" dirty="0">
                <a:solidFill>
                  <a:srgbClr val="002060"/>
                </a:solidFill>
                <a:latin typeface="Calibri" pitchFamily="34" charset="0"/>
              </a:rPr>
              <a:t>Prijava </a:t>
            </a:r>
            <a:r>
              <a:rPr lang="hr-HR" b="1" dirty="0" smtClean="0">
                <a:solidFill>
                  <a:srgbClr val="002060"/>
                </a:solidFill>
                <a:latin typeface="Calibri" pitchFamily="34" charset="0"/>
              </a:rPr>
              <a:t>(čine je Prijavni obrazac, Projektni prijedlog izrađen </a:t>
            </a:r>
            <a:r>
              <a:rPr lang="hr-HR" b="1" dirty="0">
                <a:solidFill>
                  <a:srgbClr val="002060"/>
                </a:solidFill>
                <a:latin typeface="Calibri" pitchFamily="34" charset="0"/>
              </a:rPr>
              <a:t>po svim obveznim točkama sadržajnoga dijela i tablicom </a:t>
            </a:r>
            <a:r>
              <a:rPr lang="hr-HR" b="1" dirty="0" smtClean="0">
                <a:solidFill>
                  <a:srgbClr val="002060"/>
                </a:solidFill>
                <a:latin typeface="Calibri" pitchFamily="34" charset="0"/>
              </a:rPr>
              <a:t>proračuna)  </a:t>
            </a:r>
          </a:p>
          <a:p>
            <a:pPr>
              <a:spcBef>
                <a:spcPts val="0"/>
              </a:spcBef>
            </a:pPr>
            <a:endParaRPr lang="hr-HR" sz="1000" dirty="0" smtClean="0">
              <a:solidFill>
                <a:srgbClr val="002060"/>
              </a:solidFill>
              <a:latin typeface="Calibri" pitchFamily="34" charset="0"/>
            </a:endParaRPr>
          </a:p>
          <a:p>
            <a:pPr lvl="0">
              <a:spcBef>
                <a:spcPts val="0"/>
              </a:spcBef>
            </a:pPr>
            <a:r>
              <a:rPr lang="hr-HR" sz="1400" dirty="0" smtClean="0">
                <a:solidFill>
                  <a:srgbClr val="002060"/>
                </a:solidFill>
                <a:latin typeface="Calibri" pitchFamily="34" charset="0"/>
              </a:rPr>
              <a:t>ispunjena </a:t>
            </a:r>
            <a:r>
              <a:rPr lang="hr-HR" sz="1400" dirty="0">
                <a:solidFill>
                  <a:srgbClr val="002060"/>
                </a:solidFill>
                <a:latin typeface="Calibri" pitchFamily="34" charset="0"/>
              </a:rPr>
              <a:t>Izjava o korištenim potporama male vrijednosti </a:t>
            </a:r>
            <a:r>
              <a:rPr lang="hr-HR" sz="1400" dirty="0" smtClean="0">
                <a:solidFill>
                  <a:srgbClr val="002060"/>
                </a:solidFill>
                <a:latin typeface="Calibri" pitchFamily="34" charset="0"/>
              </a:rPr>
              <a:t> </a:t>
            </a:r>
            <a:endParaRPr lang="hr-HR" sz="1400" dirty="0">
              <a:solidFill>
                <a:srgbClr val="002060"/>
              </a:solidFill>
              <a:latin typeface="Calibri" pitchFamily="34" charset="0"/>
            </a:endParaRPr>
          </a:p>
          <a:p>
            <a:pPr lvl="0">
              <a:spcBef>
                <a:spcPts val="0"/>
              </a:spcBef>
            </a:pPr>
            <a:r>
              <a:rPr lang="hr-HR" sz="1400" dirty="0">
                <a:solidFill>
                  <a:srgbClr val="002060"/>
                </a:solidFill>
                <a:latin typeface="Calibri" pitchFamily="34" charset="0"/>
              </a:rPr>
              <a:t>potvrda Porezne uprave o nepostojanju duga po osnovi poreza, prireza i doprinosa na i iz plaća (ne starija od 30 dana od datuma podnošenja prijave) </a:t>
            </a:r>
          </a:p>
          <a:p>
            <a:pPr lvl="0">
              <a:spcBef>
                <a:spcPts val="0"/>
              </a:spcBef>
            </a:pPr>
            <a:r>
              <a:rPr lang="hr-HR" sz="1400" dirty="0">
                <a:solidFill>
                  <a:srgbClr val="002060"/>
                </a:solidFill>
                <a:latin typeface="Calibri" pitchFamily="34" charset="0"/>
              </a:rPr>
              <a:t>ponude za projektne aktivnosti za koje se traže sredstva potpore – 3 ponude za svaku stavku u tablici proračuna predloženog projekta </a:t>
            </a:r>
          </a:p>
          <a:p>
            <a:pPr lvl="0">
              <a:spcBef>
                <a:spcPts val="0"/>
              </a:spcBef>
            </a:pPr>
            <a:r>
              <a:rPr lang="hr-HR" sz="1400" dirty="0">
                <a:solidFill>
                  <a:srgbClr val="002060"/>
                </a:solidFill>
                <a:latin typeface="Calibri" pitchFamily="34" charset="0"/>
              </a:rPr>
              <a:t>Skupna izjava </a:t>
            </a:r>
            <a:r>
              <a:rPr lang="hr-HR" sz="1400" dirty="0" smtClean="0">
                <a:solidFill>
                  <a:srgbClr val="002060"/>
                </a:solidFill>
                <a:latin typeface="Calibri" pitchFamily="34" charset="0"/>
              </a:rPr>
              <a:t>ovjerena </a:t>
            </a:r>
            <a:r>
              <a:rPr lang="hr-HR" sz="1400" dirty="0">
                <a:solidFill>
                  <a:srgbClr val="002060"/>
                </a:solidFill>
                <a:latin typeface="Calibri" pitchFamily="34" charset="0"/>
              </a:rPr>
              <a:t>kod javnog bilježnika</a:t>
            </a:r>
          </a:p>
          <a:p>
            <a:pPr lvl="0">
              <a:spcBef>
                <a:spcPts val="0"/>
              </a:spcBef>
            </a:pPr>
            <a:r>
              <a:rPr lang="hr-HR" sz="1400" dirty="0" smtClean="0">
                <a:solidFill>
                  <a:srgbClr val="002060"/>
                </a:solidFill>
                <a:latin typeface="Calibri" pitchFamily="34" charset="0"/>
              </a:rPr>
              <a:t>za </a:t>
            </a:r>
            <a:r>
              <a:rPr lang="hr-HR" sz="1400" dirty="0">
                <a:solidFill>
                  <a:srgbClr val="002060"/>
                </a:solidFill>
                <a:latin typeface="Calibri" pitchFamily="34" charset="0"/>
              </a:rPr>
              <a:t>obrte koji posluju u sustavu poreza na dohodak preslike ovjerene Prijave poreza na dohodak za 2011. i 2012. godinu, koje uključuju pregled poslovnih primitaka i izdataka i popis dugotrajne imovine </a:t>
            </a:r>
          </a:p>
          <a:p>
            <a:pPr marL="0" indent="0">
              <a:spcBef>
                <a:spcPts val="0"/>
              </a:spcBef>
              <a:buNone/>
            </a:pPr>
            <a:r>
              <a:rPr lang="hr-HR" sz="1400" b="1" dirty="0">
                <a:solidFill>
                  <a:srgbClr val="002060"/>
                </a:solidFill>
                <a:latin typeface="Calibri" pitchFamily="34" charset="0"/>
              </a:rPr>
              <a:t> </a:t>
            </a:r>
            <a:endParaRPr lang="hr-HR" sz="1400" dirty="0">
              <a:solidFill>
                <a:srgbClr val="002060"/>
              </a:solidFill>
              <a:latin typeface="Calibri" pitchFamily="34" charset="0"/>
            </a:endParaRPr>
          </a:p>
          <a:p>
            <a:pPr>
              <a:spcBef>
                <a:spcPts val="0"/>
              </a:spcBef>
              <a:buNone/>
            </a:pPr>
            <a:r>
              <a:rPr lang="hr-HR" sz="1400" b="1" dirty="0" smtClean="0">
                <a:solidFill>
                  <a:srgbClr val="002060"/>
                </a:solidFill>
                <a:latin typeface="Calibri" pitchFamily="34" charset="0"/>
              </a:rPr>
              <a:t>	</a:t>
            </a:r>
            <a:r>
              <a:rPr lang="hr-HR" sz="1400" b="1" u="sng" dirty="0" smtClean="0">
                <a:solidFill>
                  <a:srgbClr val="002060"/>
                </a:solidFill>
                <a:latin typeface="Calibri" pitchFamily="34" charset="0"/>
              </a:rPr>
              <a:t>DOKUMENTACIJA </a:t>
            </a:r>
            <a:r>
              <a:rPr lang="hr-HR" sz="1400" b="1" u="sng" dirty="0">
                <a:solidFill>
                  <a:srgbClr val="002060"/>
                </a:solidFill>
                <a:latin typeface="Calibri" pitchFamily="34" charset="0"/>
              </a:rPr>
              <a:t>ZA DODATNE BODOVE </a:t>
            </a:r>
            <a:endParaRPr lang="hr-HR" sz="1400" b="1" dirty="0">
              <a:solidFill>
                <a:srgbClr val="002060"/>
              </a:solidFill>
              <a:latin typeface="Calibri" pitchFamily="34" charset="0"/>
            </a:endParaRPr>
          </a:p>
          <a:p>
            <a:pPr lvl="0">
              <a:spcBef>
                <a:spcPts val="0"/>
              </a:spcBef>
            </a:pPr>
            <a:r>
              <a:rPr lang="hr-HR" sz="1400" dirty="0">
                <a:solidFill>
                  <a:srgbClr val="002060"/>
                </a:solidFill>
                <a:latin typeface="Calibri" pitchFamily="34" charset="0"/>
              </a:rPr>
              <a:t>Preslika Rješenja nadležne ustanove za osobe s invaliditetom (civilni i vojni invalidi) </a:t>
            </a:r>
          </a:p>
          <a:p>
            <a:pPr lvl="0">
              <a:spcBef>
                <a:spcPts val="0"/>
              </a:spcBef>
            </a:pPr>
            <a:r>
              <a:rPr lang="hr-HR" sz="1400" dirty="0">
                <a:solidFill>
                  <a:srgbClr val="002060"/>
                </a:solidFill>
                <a:latin typeface="Calibri" pitchFamily="34" charset="0"/>
              </a:rPr>
              <a:t>Izjava podnositelja prijave o pripadnosti romskoj nacionalnoj manjini</a:t>
            </a:r>
          </a:p>
          <a:p>
            <a:pPr marL="0" indent="0">
              <a:spcBef>
                <a:spcPts val="0"/>
              </a:spcBef>
              <a:buNone/>
            </a:pPr>
            <a:r>
              <a:rPr lang="hr-HR" sz="1400" dirty="0">
                <a:solidFill>
                  <a:srgbClr val="002060"/>
                </a:solidFill>
                <a:latin typeface="Calibri" pitchFamily="34" charset="0"/>
              </a:rPr>
              <a:t> </a:t>
            </a:r>
          </a:p>
          <a:p>
            <a:pPr>
              <a:spcBef>
                <a:spcPts val="0"/>
              </a:spcBef>
              <a:buNone/>
            </a:pPr>
            <a:r>
              <a:rPr lang="hr-HR" sz="1400" b="1" dirty="0" smtClean="0">
                <a:solidFill>
                  <a:srgbClr val="002060"/>
                </a:solidFill>
                <a:latin typeface="Calibri" pitchFamily="34" charset="0"/>
              </a:rPr>
              <a:t>	</a:t>
            </a:r>
            <a:r>
              <a:rPr lang="hr-HR" sz="1400" b="1" u="sng" dirty="0" smtClean="0">
                <a:solidFill>
                  <a:srgbClr val="002060"/>
                </a:solidFill>
                <a:latin typeface="Calibri" pitchFamily="34" charset="0"/>
              </a:rPr>
              <a:t>DODATNA </a:t>
            </a:r>
            <a:r>
              <a:rPr lang="hr-HR" sz="1400" b="1" u="sng" dirty="0">
                <a:solidFill>
                  <a:srgbClr val="002060"/>
                </a:solidFill>
                <a:latin typeface="Calibri" pitchFamily="34" charset="0"/>
              </a:rPr>
              <a:t>DOKUMENTACIJA ZA TROŠKOVE OSOBLJA</a:t>
            </a:r>
            <a:endParaRPr lang="hr-HR" sz="1400" b="1" dirty="0">
              <a:solidFill>
                <a:srgbClr val="002060"/>
              </a:solidFill>
              <a:latin typeface="Calibri" pitchFamily="34" charset="0"/>
            </a:endParaRPr>
          </a:p>
          <a:p>
            <a:pPr lvl="0">
              <a:spcBef>
                <a:spcPts val="0"/>
              </a:spcBef>
            </a:pPr>
            <a:r>
              <a:rPr lang="hr-HR" sz="1400" dirty="0">
                <a:solidFill>
                  <a:srgbClr val="002060"/>
                </a:solidFill>
                <a:latin typeface="Calibri" pitchFamily="34" charset="0"/>
              </a:rPr>
              <a:t>Životopisi i platne liste za prethodnih 6 mjeseci zaposlenika koji su uključeni u provedbu podnesenog projekta </a:t>
            </a:r>
            <a:endParaRPr lang="hr-HR" sz="1400" dirty="0" smtClean="0">
              <a:solidFill>
                <a:srgbClr val="002060"/>
              </a:solidFill>
              <a:latin typeface="Calibri" pitchFamily="34" charset="0"/>
            </a:endParaRPr>
          </a:p>
          <a:p>
            <a:pPr marL="0" lvl="0" indent="0">
              <a:spcBef>
                <a:spcPts val="0"/>
              </a:spcBef>
              <a:buNone/>
            </a:pPr>
            <a:endParaRPr lang="hr-HR" sz="1400" dirty="0" smtClean="0">
              <a:solidFill>
                <a:srgbClr val="002060"/>
              </a:solidFill>
              <a:latin typeface="Calibri" pitchFamily="34" charset="0"/>
            </a:endParaRPr>
          </a:p>
          <a:p>
            <a:pPr>
              <a:spcBef>
                <a:spcPts val="0"/>
              </a:spcBef>
            </a:pPr>
            <a:r>
              <a:rPr lang="hr-HR" sz="1400" b="1" dirty="0">
                <a:solidFill>
                  <a:srgbClr val="002060"/>
                </a:solidFill>
                <a:latin typeface="Calibri" pitchFamily="34" charset="0"/>
              </a:rPr>
              <a:t>Sva dokumentacija koja zahtijeva potpis mora biti potpisana od strane osoba ovlaštenih za zastupanje podnositelja </a:t>
            </a:r>
            <a:r>
              <a:rPr lang="hr-HR" sz="1400" b="1" dirty="0" smtClean="0">
                <a:solidFill>
                  <a:srgbClr val="002060"/>
                </a:solidFill>
                <a:latin typeface="Calibri" pitchFamily="34" charset="0"/>
              </a:rPr>
              <a:t>prijave</a:t>
            </a:r>
            <a:endParaRPr lang="hr-HR" sz="1400" dirty="0">
              <a:solidFill>
                <a:srgbClr val="002060"/>
              </a:solidFill>
              <a:latin typeface="Calibri" pitchFamily="34" charset="0"/>
            </a:endParaRPr>
          </a:p>
          <a:p>
            <a:pPr lvl="0">
              <a:spcBef>
                <a:spcPts val="0"/>
              </a:spcBef>
            </a:pPr>
            <a:endParaRPr lang="hr-HR" sz="1400" dirty="0">
              <a:solidFill>
                <a:srgbClr val="002060"/>
              </a:solidFill>
              <a:latin typeface="Calibri" pitchFamily="34" charset="0"/>
            </a:endParaRPr>
          </a:p>
          <a:p>
            <a:pPr>
              <a:spcBef>
                <a:spcPts val="0"/>
              </a:spcBef>
            </a:pPr>
            <a:endParaRPr lang="en-GB" sz="1400" dirty="0">
              <a:solidFill>
                <a:srgbClr val="002060"/>
              </a:solidFill>
              <a:latin typeface="Calibri" pitchFamily="34" charset="0"/>
            </a:endParaRPr>
          </a:p>
        </p:txBody>
      </p:sp>
    </p:spTree>
    <p:extLst>
      <p:ext uri="{BB962C8B-B14F-4D97-AF65-F5344CB8AC3E}">
        <p14:creationId xmlns:p14="http://schemas.microsoft.com/office/powerpoint/2010/main" xmlns="" val="52796190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92696"/>
            <a:ext cx="9144000" cy="400110"/>
          </a:xfrm>
          <a:prstGeom prst="rect">
            <a:avLst/>
          </a:prstGeom>
          <a:noFill/>
        </p:spPr>
        <p:txBody>
          <a:bodyPr wrap="square" rtlCol="0">
            <a:spAutoFit/>
          </a:bodyPr>
          <a:lstStyle/>
          <a:p>
            <a:pPr algn="ctr"/>
            <a:r>
              <a:rPr lang="hr-HR" sz="2000" dirty="0" smtClean="0">
                <a:solidFill>
                  <a:srgbClr val="002060"/>
                </a:solidFill>
                <a:latin typeface="Calibri" pitchFamily="34" charset="0"/>
              </a:rPr>
              <a:t>Zakonodavstvo i strategije</a:t>
            </a:r>
            <a:endParaRPr lang="hr-HR" sz="2000" dirty="0" smtClean="0">
              <a:solidFill>
                <a:srgbClr val="00729A"/>
              </a:solidFill>
              <a:latin typeface="Calibri" pitchFamily="34" charset="0"/>
            </a:endParaRP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9" name="TextBox 8"/>
          <p:cNvSpPr txBox="1"/>
          <p:nvPr/>
        </p:nvSpPr>
        <p:spPr>
          <a:xfrm>
            <a:off x="179512" y="1136923"/>
            <a:ext cx="8640960" cy="5509200"/>
          </a:xfrm>
          <a:prstGeom prst="rect">
            <a:avLst/>
          </a:prstGeom>
          <a:noFill/>
        </p:spPr>
        <p:txBody>
          <a:bodyPr wrap="square" rtlCol="0">
            <a:spAutoFit/>
          </a:bodyPr>
          <a:lstStyle/>
          <a:p>
            <a:pPr marL="342900" indent="-342900">
              <a:buFont typeface="+mj-lt"/>
              <a:buAutoNum type="arabicPeriod"/>
            </a:pPr>
            <a:r>
              <a:rPr lang="hr-HR" sz="1600" dirty="0" smtClean="0">
                <a:solidFill>
                  <a:srgbClr val="00729A"/>
                </a:solidFill>
                <a:latin typeface="Calibri" pitchFamily="34" charset="0"/>
              </a:rPr>
              <a:t>Zakon o poticanju investicija i unapređenju investicijskog okruženja </a:t>
            </a:r>
            <a:r>
              <a:rPr lang="hr-HR" sz="1600" b="0" dirty="0" smtClean="0">
                <a:solidFill>
                  <a:srgbClr val="002060"/>
                </a:solidFill>
                <a:latin typeface="Calibri" pitchFamily="34" charset="0"/>
              </a:rPr>
              <a:t>- usvojen u Hrvatskom saboru 21. rujna 2012., te je stupio na snagu objavom 10. listopada 2012.</a:t>
            </a:r>
          </a:p>
          <a:p>
            <a:pPr marL="342900" indent="-342900">
              <a:buFont typeface="+mj-lt"/>
              <a:buAutoNum type="arabicPeriod"/>
            </a:pPr>
            <a:r>
              <a:rPr lang="hr-HR" sz="1600" dirty="0" smtClean="0">
                <a:solidFill>
                  <a:srgbClr val="00729A"/>
                </a:solidFill>
                <a:latin typeface="Calibri" pitchFamily="34" charset="0"/>
              </a:rPr>
              <a:t>Zakon o obrtu </a:t>
            </a:r>
            <a:r>
              <a:rPr lang="hr-HR" sz="1600" b="0" dirty="0" smtClean="0">
                <a:solidFill>
                  <a:srgbClr val="002060"/>
                </a:solidFill>
                <a:latin typeface="Calibri" pitchFamily="34" charset="0"/>
              </a:rPr>
              <a:t>– omogućavanje ravnopravnijeg položaja obrtnika s ostalim gospodarskim subjektima, u cilju poticanja razvoja obrta</a:t>
            </a:r>
          </a:p>
          <a:p>
            <a:pPr marL="342900" indent="-342900">
              <a:buFont typeface="+mj-lt"/>
              <a:buAutoNum type="arabicPeriod"/>
            </a:pPr>
            <a:r>
              <a:rPr lang="hr-HR" sz="1600" dirty="0" smtClean="0">
                <a:solidFill>
                  <a:srgbClr val="00729A"/>
                </a:solidFill>
                <a:latin typeface="Calibri" pitchFamily="34" charset="0"/>
              </a:rPr>
              <a:t>Zakon o unapređenju poduzetničke infrastrukture i poslovnog okruženja </a:t>
            </a:r>
            <a:r>
              <a:rPr lang="hr-HR" sz="1600" b="0" dirty="0" smtClean="0">
                <a:solidFill>
                  <a:srgbClr val="002060"/>
                </a:solidFill>
                <a:latin typeface="Calibri" pitchFamily="34" charset="0"/>
              </a:rPr>
              <a:t>– razvoj cjelovitog područja RH</a:t>
            </a:r>
          </a:p>
          <a:p>
            <a:pPr marL="342900" indent="-342900">
              <a:buFont typeface="+mj-lt"/>
              <a:buAutoNum type="arabicPeriod"/>
            </a:pPr>
            <a:r>
              <a:rPr lang="hr-HR" sz="1600" dirty="0" smtClean="0">
                <a:solidFill>
                  <a:srgbClr val="00729A"/>
                </a:solidFill>
                <a:latin typeface="Calibri" pitchFamily="34" charset="0"/>
              </a:rPr>
              <a:t>Zakon o zabrani i sprječavanju obavljanja neregistrirane djelatnosti </a:t>
            </a:r>
            <a:r>
              <a:rPr lang="hr-HR" sz="1600" b="0" dirty="0" smtClean="0">
                <a:solidFill>
                  <a:srgbClr val="002060"/>
                </a:solidFill>
                <a:latin typeface="Calibri" pitchFamily="34" charset="0"/>
              </a:rPr>
              <a:t>– suzbijanje sive ekonomije uz jačanje konkurentnosti i gospodarskog razvoja</a:t>
            </a:r>
          </a:p>
          <a:p>
            <a:pPr marL="342900" indent="-342900">
              <a:buFont typeface="+mj-lt"/>
              <a:buAutoNum type="arabicPeriod"/>
            </a:pPr>
            <a:r>
              <a:rPr lang="hr-HR" sz="1600" dirty="0" smtClean="0">
                <a:solidFill>
                  <a:srgbClr val="00729A"/>
                </a:solidFill>
                <a:latin typeface="Calibri" pitchFamily="34" charset="0"/>
              </a:rPr>
              <a:t>Strategija razvoja klastera 2011.-2020. </a:t>
            </a:r>
            <a:r>
              <a:rPr lang="hr-HR" sz="1600" b="0" dirty="0" smtClean="0">
                <a:solidFill>
                  <a:srgbClr val="002060"/>
                </a:solidFill>
                <a:latin typeface="Calibri" pitchFamily="34" charset="0"/>
              </a:rPr>
              <a:t>- unapređenje upravljanja hrvatskom klasterskom politikom, osvajanje novih tržišta i učinkovito korištenje fondova EU.</a:t>
            </a:r>
          </a:p>
          <a:p>
            <a:pPr marL="342900" indent="-342900">
              <a:buFont typeface="+mj-lt"/>
              <a:buAutoNum type="arabicPeriod"/>
            </a:pPr>
            <a:r>
              <a:rPr lang="hr-HR" sz="1600" dirty="0" smtClean="0">
                <a:solidFill>
                  <a:srgbClr val="00729A"/>
                </a:solidFill>
                <a:latin typeface="Calibri" pitchFamily="34" charset="0"/>
              </a:rPr>
              <a:t>Strategija razvoja ženskog poduzetništva u RH 2010.-2013.</a:t>
            </a:r>
            <a:r>
              <a:rPr lang="hr-HR" sz="1600" b="0" dirty="0" smtClean="0">
                <a:solidFill>
                  <a:srgbClr val="00729A"/>
                </a:solidFill>
                <a:latin typeface="Calibri" pitchFamily="34" charset="0"/>
              </a:rPr>
              <a:t> </a:t>
            </a:r>
            <a:r>
              <a:rPr lang="hr-HR" sz="1600" b="0" dirty="0" smtClean="0">
                <a:solidFill>
                  <a:srgbClr val="002060"/>
                </a:solidFill>
                <a:latin typeface="Calibri" pitchFamily="34" charset="0"/>
              </a:rPr>
              <a:t>- poticajne mjere kroz Projekt „Poduzetništvo žena“(od 2013. godine se ne provodi zaseban projekt, već automatski ostvaruju dodatne bodove u svim projektima) te posebna i povoljna kreditna linija u HBOR-u.</a:t>
            </a:r>
          </a:p>
          <a:p>
            <a:pPr marL="342900" indent="-342900">
              <a:buFont typeface="+mj-lt"/>
              <a:buAutoNum type="arabicPeriod"/>
            </a:pPr>
            <a:r>
              <a:rPr lang="hr-HR" sz="1600" dirty="0" smtClean="0">
                <a:solidFill>
                  <a:srgbClr val="00729A"/>
                </a:solidFill>
                <a:latin typeface="Calibri" pitchFamily="34" charset="0"/>
              </a:rPr>
              <a:t>Strategija učenja za poduzetništvo 2011.-2014.</a:t>
            </a:r>
            <a:r>
              <a:rPr lang="hr-HR" sz="1600" dirty="0" smtClean="0">
                <a:solidFill>
                  <a:srgbClr val="002060"/>
                </a:solidFill>
                <a:latin typeface="Calibri" pitchFamily="34" charset="0"/>
              </a:rPr>
              <a:t> </a:t>
            </a:r>
            <a:r>
              <a:rPr lang="hr-HR" sz="1600" b="0" dirty="0" smtClean="0">
                <a:solidFill>
                  <a:srgbClr val="002060"/>
                </a:solidFill>
                <a:latin typeface="Calibri" pitchFamily="34" charset="0"/>
              </a:rPr>
              <a:t>– razvijanje pozitivnog stava prema cjeloživotnom učenju, ali i uvođenje osposobljavanja za poduzetništvo u sve oblike formalnog, neformalnog i informalnog obrazovanja, a sve u cilju razvoja konkurentne Hrvatske.</a:t>
            </a:r>
          </a:p>
          <a:p>
            <a:pPr marL="342900" indent="-342900">
              <a:buFont typeface="+mj-lt"/>
              <a:buAutoNum type="arabicPeriod"/>
            </a:pPr>
            <a:r>
              <a:rPr lang="hr-HR" sz="1600" dirty="0" smtClean="0">
                <a:solidFill>
                  <a:srgbClr val="00729A"/>
                </a:solidFill>
                <a:latin typeface="Calibri" pitchFamily="34" charset="0"/>
              </a:rPr>
              <a:t>Nacionalna strategija inovacija u Republici Hrvatskoj za razdoblje 2013.-2020. </a:t>
            </a:r>
            <a:r>
              <a:rPr lang="hr-HR" sz="1600" b="0" dirty="0" smtClean="0">
                <a:solidFill>
                  <a:srgbClr val="002060"/>
                </a:solidFill>
                <a:latin typeface="Calibri" pitchFamily="34" charset="0"/>
              </a:rPr>
              <a:t>- jačanje inovacijskog potencijala poslovnog sektora i stvaranje regulatornog okruženja koji bi poticao inovacije</a:t>
            </a:r>
          </a:p>
          <a:p>
            <a:pPr marL="342900" indent="-342900">
              <a:buFont typeface="+mj-lt"/>
              <a:buAutoNum type="arabicPeriod"/>
            </a:pPr>
            <a:r>
              <a:rPr lang="hr-HR" sz="1600" dirty="0" smtClean="0">
                <a:solidFill>
                  <a:srgbClr val="00729A"/>
                </a:solidFill>
                <a:latin typeface="Calibri" pitchFamily="34" charset="0"/>
              </a:rPr>
              <a:t>Strategija razvoja poduzetništva 2013.-2020. </a:t>
            </a:r>
            <a:r>
              <a:rPr lang="hr-HR" sz="1600" b="0" dirty="0" smtClean="0">
                <a:solidFill>
                  <a:srgbClr val="002060"/>
                </a:solidFill>
                <a:latin typeface="Calibri" pitchFamily="34" charset="0"/>
              </a:rPr>
              <a:t>- okvir za poduzimanje akcija kojima se mogu riješiti ključni problemi s kojima se suočava malo i srednje poduzetništvo već dugi niz godina</a:t>
            </a:r>
          </a:p>
          <a:p>
            <a:endParaRPr lang="hr-HR" sz="1600" dirty="0" smtClean="0">
              <a:solidFill>
                <a:srgbClr val="002060"/>
              </a:solidFill>
              <a:latin typeface="Calibri" pitchFamily="34" charset="0"/>
            </a:endParaRPr>
          </a:p>
        </p:txBody>
      </p:sp>
    </p:spTree>
    <p:extLst>
      <p:ext uri="{BB962C8B-B14F-4D97-AF65-F5344CB8AC3E}">
        <p14:creationId xmlns:p14="http://schemas.microsoft.com/office/powerpoint/2010/main" xmlns="" val="293176774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9" name="TextBox 8"/>
          <p:cNvSpPr txBox="1"/>
          <p:nvPr/>
        </p:nvSpPr>
        <p:spPr>
          <a:xfrm>
            <a:off x="179512" y="1268760"/>
            <a:ext cx="8640960" cy="2123658"/>
          </a:xfrm>
          <a:prstGeom prst="rect">
            <a:avLst/>
          </a:prstGeom>
          <a:noFill/>
        </p:spPr>
        <p:txBody>
          <a:bodyPr wrap="square" rtlCol="0">
            <a:spAutoFit/>
          </a:bodyPr>
          <a:lstStyle/>
          <a:p>
            <a:pPr algn="ctr"/>
            <a:endParaRPr lang="hr-HR" sz="4400" dirty="0" smtClean="0">
              <a:solidFill>
                <a:srgbClr val="002060"/>
              </a:solidFill>
              <a:latin typeface="Calibri" pitchFamily="34" charset="0"/>
            </a:endParaRPr>
          </a:p>
          <a:p>
            <a:pPr algn="ctr"/>
            <a:endParaRPr lang="hr-HR" sz="4400" dirty="0" smtClean="0">
              <a:solidFill>
                <a:srgbClr val="002060"/>
              </a:solidFill>
              <a:latin typeface="Calibri" pitchFamily="34" charset="0"/>
            </a:endParaRPr>
          </a:p>
          <a:p>
            <a:pPr algn="ctr"/>
            <a:r>
              <a:rPr lang="hr-HR" sz="4400" dirty="0" smtClean="0">
                <a:solidFill>
                  <a:srgbClr val="002060"/>
                </a:solidFill>
                <a:latin typeface="Calibri" pitchFamily="34" charset="0"/>
              </a:rPr>
              <a:t>Zahvaljujem na pažnji!</a:t>
            </a:r>
          </a:p>
        </p:txBody>
      </p:sp>
    </p:spTree>
    <p:extLst>
      <p:ext uri="{BB962C8B-B14F-4D97-AF65-F5344CB8AC3E}">
        <p14:creationId xmlns:p14="http://schemas.microsoft.com/office/powerpoint/2010/main" xmlns="" val="427621388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9" name="Text Box 7"/>
          <p:cNvSpPr txBox="1">
            <a:spLocks noChangeArrowheads="1"/>
          </p:cNvSpPr>
          <p:nvPr/>
        </p:nvSpPr>
        <p:spPr bwMode="auto">
          <a:xfrm>
            <a:off x="0" y="476250"/>
            <a:ext cx="9144000" cy="584200"/>
          </a:xfrm>
          <a:prstGeom prst="rect">
            <a:avLst/>
          </a:prstGeom>
          <a:noFill/>
          <a:ln w="9525">
            <a:noFill/>
            <a:miter lim="800000"/>
            <a:headEnd/>
            <a:tailEnd/>
          </a:ln>
          <a:effectLst/>
        </p:spPr>
        <p:txBody>
          <a:bodyPr>
            <a:spAutoFit/>
          </a:bodyPr>
          <a:lstStyle/>
          <a:p>
            <a:pPr algn="ctr">
              <a:defRPr/>
            </a:pPr>
            <a:endParaRPr lang="hr-HR" sz="3200" dirty="0">
              <a:effectLst>
                <a:outerShdw blurRad="38100" dist="38100" dir="2700000" algn="tl">
                  <a:srgbClr val="000000"/>
                </a:outerShdw>
              </a:effectLst>
              <a:latin typeface="Garamond" pitchFamily="18" charset="0"/>
              <a:ea typeface="+mn-ea"/>
            </a:endParaRPr>
          </a:p>
        </p:txBody>
      </p:sp>
      <p:sp>
        <p:nvSpPr>
          <p:cNvPr id="9" name="Title 1"/>
          <p:cNvSpPr txBox="1">
            <a:spLocks/>
          </p:cNvSpPr>
          <p:nvPr/>
        </p:nvSpPr>
        <p:spPr bwMode="auto">
          <a:xfrm>
            <a:off x="611560" y="1601365"/>
            <a:ext cx="8064896" cy="3483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hr-HR" sz="3700" b="1" i="0" u="none" strike="noStrike" kern="0" cap="none" spc="0" normalizeH="0" baseline="0" noProof="0" dirty="0" smtClean="0">
                <a:ln>
                  <a:noFill/>
                </a:ln>
                <a:solidFill>
                  <a:srgbClr val="002060"/>
                </a:solidFill>
                <a:effectLst/>
                <a:uLnTx/>
                <a:uFillTx/>
                <a:latin typeface="Calibri" pitchFamily="34" charset="0"/>
                <a:ea typeface="ＭＳ Ｐゴシック" charset="0"/>
                <a:cs typeface="ＭＳ Ｐゴシック" charset="0"/>
              </a:rPr>
              <a:t>Program poticanja</a:t>
            </a:r>
            <a:r>
              <a:rPr kumimoji="0" lang="hr-HR" sz="3700" b="1" i="0" u="none" strike="noStrike" kern="0" cap="none" spc="0" normalizeH="0" noProof="0" dirty="0" smtClean="0">
                <a:ln>
                  <a:noFill/>
                </a:ln>
                <a:solidFill>
                  <a:srgbClr val="002060"/>
                </a:solidFill>
                <a:effectLst/>
                <a:uLnTx/>
                <a:uFillTx/>
                <a:latin typeface="Calibri" pitchFamily="34" charset="0"/>
                <a:ea typeface="ＭＳ Ｐゴシック" charset="0"/>
                <a:cs typeface="ＭＳ Ｐゴシック" charset="0"/>
              </a:rPr>
              <a:t> poduzetništva i obrta  </a:t>
            </a:r>
          </a:p>
          <a:p>
            <a:pPr marL="0" marR="0" lvl="0" indent="0" algn="ctr" defTabSz="914400" rtl="0" eaLnBrk="1" fontAlgn="base" latinLnBrk="0" hangingPunct="1">
              <a:lnSpc>
                <a:spcPct val="100000"/>
              </a:lnSpc>
              <a:spcBef>
                <a:spcPct val="0"/>
              </a:spcBef>
              <a:spcAft>
                <a:spcPts val="1200"/>
              </a:spcAft>
              <a:buClrTx/>
              <a:buSzTx/>
              <a:buFontTx/>
              <a:buNone/>
              <a:tabLst/>
              <a:defRPr/>
            </a:pPr>
            <a:r>
              <a:rPr kumimoji="0" lang="hr-HR" sz="4800" b="1" i="0" u="none" strike="noStrike" kern="0" cap="none" spc="0" normalizeH="0" baseline="0" noProof="0" dirty="0" smtClean="0">
                <a:ln>
                  <a:noFill/>
                </a:ln>
                <a:solidFill>
                  <a:srgbClr val="002060"/>
                </a:solidFill>
                <a:effectLst/>
                <a:uLnTx/>
                <a:uFillTx/>
                <a:latin typeface="Calibri" pitchFamily="34" charset="0"/>
                <a:ea typeface="ＭＳ Ｐゴシック" charset="0"/>
                <a:cs typeface="ＭＳ Ｐゴシック" charset="0"/>
              </a:rPr>
              <a:t>Poduzetnički impuls 2013.</a:t>
            </a:r>
          </a:p>
          <a:p>
            <a:pPr marL="0" marR="0" lvl="0" indent="0" algn="ctr" defTabSz="914400" rtl="0" eaLnBrk="1" fontAlgn="base" latinLnBrk="0" hangingPunct="1">
              <a:lnSpc>
                <a:spcPct val="100000"/>
              </a:lnSpc>
              <a:spcBef>
                <a:spcPct val="0"/>
              </a:spcBef>
              <a:spcAft>
                <a:spcPts val="1200"/>
              </a:spcAft>
              <a:buClrTx/>
              <a:buSzTx/>
              <a:buFontTx/>
              <a:buNone/>
              <a:tabLst/>
              <a:defRPr/>
            </a:pPr>
            <a:r>
              <a:rPr lang="hr-HR" sz="4800" kern="0" dirty="0" smtClean="0">
                <a:solidFill>
                  <a:schemeClr val="accent1">
                    <a:lumMod val="75000"/>
                  </a:schemeClr>
                </a:solidFill>
                <a:latin typeface="Calibri" pitchFamily="34" charset="0"/>
                <a:ea typeface="ＭＳ Ｐゴシック" charset="0"/>
                <a:cs typeface="ＭＳ Ｐゴシック" charset="0"/>
              </a:rPr>
              <a:t>SUSTAV POTPORA</a:t>
            </a:r>
            <a:endParaRPr kumimoji="0" lang="hr-HR" sz="4800" b="1" i="0" u="none" strike="noStrike" kern="0" cap="none" spc="0" normalizeH="0" baseline="0" noProof="0" dirty="0" smtClean="0">
              <a:ln>
                <a:noFill/>
              </a:ln>
              <a:solidFill>
                <a:schemeClr val="accent1">
                  <a:lumMod val="75000"/>
                </a:schemeClr>
              </a:solidFill>
              <a:effectLst/>
              <a:uLnTx/>
              <a:uFillTx/>
              <a:latin typeface="Calibri" pitchFamily="34"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ts val="1200"/>
              </a:spcAft>
              <a:buClrTx/>
              <a:buSzTx/>
              <a:buFontTx/>
              <a:buNone/>
              <a:tabLst/>
              <a:defRPr/>
            </a:pPr>
            <a:r>
              <a:rPr lang="hr-HR" sz="3700" kern="0" dirty="0" smtClean="0">
                <a:solidFill>
                  <a:srgbClr val="002060"/>
                </a:solidFill>
                <a:latin typeface="Calibri" pitchFamily="34" charset="0"/>
                <a:ea typeface="ＭＳ Ｐゴシック" charset="0"/>
                <a:cs typeface="ＭＳ Ｐゴシック" charset="0"/>
              </a:rPr>
              <a:t>MJERE I AKTIVNOSTI</a:t>
            </a:r>
            <a:endParaRPr kumimoji="0" lang="hr-HR" sz="3700" b="1" i="0" u="none" strike="noStrike" kern="0" cap="none" spc="0" normalizeH="0" baseline="0" noProof="0" dirty="0">
              <a:ln>
                <a:noFill/>
              </a:ln>
              <a:solidFill>
                <a:srgbClr val="002060"/>
              </a:solidFill>
              <a:effectLst/>
              <a:uLnTx/>
              <a:uFillTx/>
              <a:latin typeface="Calibri" pitchFamily="34" charset="0"/>
              <a:ea typeface="ＭＳ Ｐゴシック" charset="0"/>
              <a:cs typeface="ＭＳ Ｐゴシック" charset="0"/>
            </a:endParaRPr>
          </a:p>
        </p:txBody>
      </p:sp>
      <p:sp>
        <p:nvSpPr>
          <p:cNvPr id="11" name="TextBox 10"/>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sp>
        <p:nvSpPr>
          <p:cNvPr id="8" name="TextBox 7"/>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cxnSp>
        <p:nvCxnSpPr>
          <p:cNvPr id="20" name="Straight Connector 19"/>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2" name="Curved Right Arrow 1"/>
          <p:cNvSpPr/>
          <p:nvPr/>
        </p:nvSpPr>
        <p:spPr bwMode="auto">
          <a:xfrm>
            <a:off x="1331640" y="2708920"/>
            <a:ext cx="3888432" cy="1216152"/>
          </a:xfrm>
          <a:prstGeom prst="curvedRigh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0000"/>
              </a:solidFill>
              <a:effectLst/>
              <a:latin typeface="Arial" charset="0"/>
            </a:endParaRPr>
          </a:p>
        </p:txBody>
      </p:sp>
      <p:pic>
        <p:nvPicPr>
          <p:cNvPr id="43016"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4168" y="258118"/>
            <a:ext cx="2448272" cy="6396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620688"/>
            <a:ext cx="4752528" cy="5760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Left-Right Arrow 12"/>
          <p:cNvSpPr/>
          <p:nvPr/>
        </p:nvSpPr>
        <p:spPr bwMode="auto">
          <a:xfrm>
            <a:off x="1007604" y="2272639"/>
            <a:ext cx="4824536" cy="484632"/>
          </a:xfrm>
          <a:prstGeom prst="lef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52796190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92696"/>
            <a:ext cx="9144000" cy="461665"/>
          </a:xfrm>
          <a:prstGeom prst="rect">
            <a:avLst/>
          </a:prstGeom>
          <a:noFill/>
        </p:spPr>
        <p:txBody>
          <a:bodyPr wrap="square" rtlCol="0">
            <a:spAutoFit/>
          </a:bodyPr>
          <a:lstStyle/>
          <a:p>
            <a:pPr algn="ctr"/>
            <a:r>
              <a:rPr lang="hr-HR" sz="2400" dirty="0" smtClean="0">
                <a:solidFill>
                  <a:srgbClr val="00729A"/>
                </a:solidFill>
                <a:latin typeface="Calibri" pitchFamily="34" charset="0"/>
              </a:rPr>
              <a:t>MJERA A. RAZVOJ MIKRO PODUZETNIŠTVA I OBRTA </a:t>
            </a:r>
            <a:endParaRPr lang="hr-HR" sz="2400" dirty="0">
              <a:solidFill>
                <a:srgbClr val="00729A"/>
              </a:solidFill>
              <a:latin typeface="Calibri" pitchFamily="34" charset="0"/>
            </a:endParaRP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325233" y="1285860"/>
            <a:ext cx="8352928" cy="6217087"/>
          </a:xfrm>
          <a:prstGeom prst="rect">
            <a:avLst/>
          </a:prstGeom>
          <a:noFill/>
        </p:spPr>
        <p:txBody>
          <a:bodyPr wrap="square" rtlCol="0">
            <a:spAutoFit/>
          </a:bodyPr>
          <a:lstStyle/>
          <a:p>
            <a:pPr algn="ctr"/>
            <a:r>
              <a:rPr lang="hr-HR" sz="2000" dirty="0" smtClean="0">
                <a:solidFill>
                  <a:srgbClr val="002060"/>
                </a:solidFill>
                <a:latin typeface="Calibri" pitchFamily="34" charset="0"/>
              </a:rPr>
              <a:t>Ukupan iznos sredstava: 26.000.000,00 kuna</a:t>
            </a:r>
          </a:p>
          <a:p>
            <a:endParaRPr lang="hr-HR" dirty="0" smtClean="0">
              <a:solidFill>
                <a:srgbClr val="002060"/>
              </a:solidFill>
              <a:latin typeface="Calibri" pitchFamily="34" charset="0"/>
            </a:endParaRPr>
          </a:p>
          <a:p>
            <a:pPr algn="ctr"/>
            <a:r>
              <a:rPr lang="hr-HR" sz="2000" i="1" dirty="0" smtClean="0">
                <a:solidFill>
                  <a:srgbClr val="002060"/>
                </a:solidFill>
                <a:latin typeface="Calibri" pitchFamily="34" charset="0"/>
              </a:rPr>
              <a:t>Prioritet ove mjere je povećanje konkurentnosti </a:t>
            </a:r>
            <a:r>
              <a:rPr lang="hr-HR" sz="2000" i="1" dirty="0">
                <a:solidFill>
                  <a:srgbClr val="002060"/>
                </a:solidFill>
                <a:latin typeface="Calibri" pitchFamily="34" charset="0"/>
              </a:rPr>
              <a:t>mikro poduzetnika, obrtnika i kreativnih industrija kroz ciljanu potporu razvojnim investicijama </a:t>
            </a:r>
            <a:r>
              <a:rPr lang="hr-HR" sz="2000" i="1" dirty="0" smtClean="0">
                <a:solidFill>
                  <a:srgbClr val="002060"/>
                </a:solidFill>
                <a:latin typeface="Calibri" pitchFamily="34" charset="0"/>
              </a:rPr>
              <a:t>namijenjenim </a:t>
            </a:r>
            <a:r>
              <a:rPr lang="hr-HR" sz="2000" i="1" dirty="0">
                <a:solidFill>
                  <a:srgbClr val="002060"/>
                </a:solidFill>
                <a:latin typeface="Calibri" pitchFamily="34" charset="0"/>
              </a:rPr>
              <a:t>zapošljavanju, rastu i razvoju kao i kroz poticanje različitih oblika udruživanja </a:t>
            </a:r>
            <a:r>
              <a:rPr lang="hr-HR" sz="2000" i="1" dirty="0" smtClean="0">
                <a:solidFill>
                  <a:srgbClr val="002060"/>
                </a:solidFill>
                <a:latin typeface="Calibri" pitchFamily="34" charset="0"/>
              </a:rPr>
              <a:t>poduzetnika</a:t>
            </a:r>
          </a:p>
          <a:p>
            <a:endParaRPr lang="hr-HR" sz="1000" dirty="0" smtClean="0">
              <a:solidFill>
                <a:srgbClr val="00729A"/>
              </a:solidFill>
              <a:latin typeface="Calibri" pitchFamily="34" charset="0"/>
            </a:endParaRPr>
          </a:p>
          <a:p>
            <a:r>
              <a:rPr lang="hr-HR" dirty="0" smtClean="0">
                <a:solidFill>
                  <a:srgbClr val="00729A"/>
                </a:solidFill>
                <a:latin typeface="Calibri" pitchFamily="34" charset="0"/>
              </a:rPr>
              <a:t>Ciljevi:</a:t>
            </a:r>
          </a:p>
          <a:p>
            <a:endParaRPr lang="hr-HR" sz="1000" dirty="0" smtClean="0">
              <a:solidFill>
                <a:srgbClr val="00729A"/>
              </a:solidFill>
              <a:latin typeface="Calibri" pitchFamily="34" charset="0"/>
            </a:endParaRPr>
          </a:p>
          <a:p>
            <a:pPr marL="285750" indent="-285750">
              <a:buFont typeface="Wingdings" pitchFamily="2" charset="2"/>
              <a:buChar char="§"/>
            </a:pPr>
            <a:r>
              <a:rPr lang="hr-HR" sz="2000" dirty="0" smtClean="0">
                <a:solidFill>
                  <a:srgbClr val="002060"/>
                </a:solidFill>
                <a:latin typeface="Calibri" pitchFamily="34" charset="0"/>
              </a:rPr>
              <a:t>Očuvanje </a:t>
            </a:r>
            <a:r>
              <a:rPr lang="hr-HR" sz="2000" dirty="0">
                <a:solidFill>
                  <a:srgbClr val="002060"/>
                </a:solidFill>
                <a:latin typeface="Calibri" pitchFamily="34" charset="0"/>
              </a:rPr>
              <a:t>radnih mjesta i poticanje </a:t>
            </a:r>
            <a:r>
              <a:rPr lang="hr-HR" sz="2000" dirty="0" smtClean="0">
                <a:solidFill>
                  <a:srgbClr val="002060"/>
                </a:solidFill>
                <a:latin typeface="Calibri" pitchFamily="34" charset="0"/>
              </a:rPr>
              <a:t>zapošljavanja </a:t>
            </a:r>
            <a:endParaRPr lang="hr-HR" sz="2000" dirty="0">
              <a:solidFill>
                <a:srgbClr val="002060"/>
              </a:solidFill>
              <a:latin typeface="Calibri" pitchFamily="34" charset="0"/>
            </a:endParaRPr>
          </a:p>
          <a:p>
            <a:pPr marL="285750" indent="-285750">
              <a:buFont typeface="Wingdings" pitchFamily="2" charset="2"/>
              <a:buChar char="§"/>
            </a:pPr>
            <a:r>
              <a:rPr lang="vi-VN" sz="2000" dirty="0" smtClean="0">
                <a:solidFill>
                  <a:srgbClr val="002060"/>
                </a:solidFill>
                <a:latin typeface="Calibri" pitchFamily="34" charset="0"/>
              </a:rPr>
              <a:t>Poticanje </a:t>
            </a:r>
            <a:r>
              <a:rPr lang="vi-VN" sz="2000" dirty="0">
                <a:solidFill>
                  <a:srgbClr val="002060"/>
                </a:solidFill>
                <a:latin typeface="Calibri" pitchFamily="34" charset="0"/>
              </a:rPr>
              <a:t>uvođenja naprednih upravljačkih </a:t>
            </a:r>
            <a:r>
              <a:rPr lang="vi-VN" sz="2000" dirty="0" smtClean="0">
                <a:solidFill>
                  <a:srgbClr val="002060"/>
                </a:solidFill>
                <a:latin typeface="Calibri" pitchFamily="34" charset="0"/>
              </a:rPr>
              <a:t>modela</a:t>
            </a:r>
            <a:endParaRPr lang="vi-VN" sz="2000" dirty="0">
              <a:solidFill>
                <a:srgbClr val="002060"/>
              </a:solidFill>
              <a:latin typeface="Calibri" pitchFamily="34" charset="0"/>
            </a:endParaRPr>
          </a:p>
          <a:p>
            <a:pPr marL="285750" indent="-285750">
              <a:buFont typeface="Wingdings" pitchFamily="2" charset="2"/>
              <a:buChar char="§"/>
            </a:pPr>
            <a:r>
              <a:rPr lang="hr-HR" sz="2000" dirty="0" smtClean="0">
                <a:solidFill>
                  <a:srgbClr val="002060"/>
                </a:solidFill>
                <a:latin typeface="Calibri" pitchFamily="34" charset="0"/>
              </a:rPr>
              <a:t>Poticanje rasta i razvoja subjekta malog gospodarstva</a:t>
            </a:r>
            <a:endParaRPr lang="hr-HR" sz="2000" dirty="0">
              <a:solidFill>
                <a:srgbClr val="002060"/>
              </a:solidFill>
              <a:latin typeface="Calibri" pitchFamily="34" charset="0"/>
            </a:endParaRPr>
          </a:p>
          <a:p>
            <a:pPr marL="285750" indent="-285750">
              <a:buFont typeface="Wingdings" pitchFamily="2" charset="2"/>
              <a:buChar char="§"/>
            </a:pPr>
            <a:r>
              <a:rPr lang="hr-HR" sz="2000" dirty="0" smtClean="0">
                <a:solidFill>
                  <a:srgbClr val="002060"/>
                </a:solidFill>
                <a:latin typeface="Calibri" pitchFamily="34" charset="0"/>
              </a:rPr>
              <a:t>Povećanje </a:t>
            </a:r>
            <a:r>
              <a:rPr lang="hr-HR" sz="2000" dirty="0">
                <a:solidFill>
                  <a:srgbClr val="002060"/>
                </a:solidFill>
                <a:latin typeface="Calibri" pitchFamily="34" charset="0"/>
              </a:rPr>
              <a:t>stope preživljavanja novoosnovanih subjekata i osiguranje trajnosti njihovog poslovanja </a:t>
            </a:r>
          </a:p>
          <a:p>
            <a:pPr marL="285750" indent="-285750">
              <a:buFont typeface="Wingdings" pitchFamily="2" charset="2"/>
              <a:buChar char="§"/>
            </a:pPr>
            <a:r>
              <a:rPr lang="hr-HR" sz="2000" dirty="0" smtClean="0">
                <a:solidFill>
                  <a:srgbClr val="002060"/>
                </a:solidFill>
                <a:latin typeface="Calibri" pitchFamily="34" charset="0"/>
              </a:rPr>
              <a:t>Poticanje </a:t>
            </a:r>
            <a:r>
              <a:rPr lang="hr-HR" sz="2000" dirty="0">
                <a:solidFill>
                  <a:srgbClr val="002060"/>
                </a:solidFill>
                <a:latin typeface="Calibri" pitchFamily="34" charset="0"/>
              </a:rPr>
              <a:t>kreativnih industrija </a:t>
            </a:r>
          </a:p>
          <a:p>
            <a:pPr marL="285750" indent="-285750">
              <a:buFont typeface="Wingdings" pitchFamily="2" charset="2"/>
              <a:buChar char="§"/>
            </a:pPr>
            <a:r>
              <a:rPr lang="hr-HR" sz="2000" dirty="0" smtClean="0">
                <a:solidFill>
                  <a:srgbClr val="002060"/>
                </a:solidFill>
                <a:latin typeface="Calibri" pitchFamily="34" charset="0"/>
              </a:rPr>
              <a:t>Poticanje </a:t>
            </a:r>
            <a:r>
              <a:rPr lang="hr-HR" sz="2000" dirty="0">
                <a:solidFill>
                  <a:srgbClr val="002060"/>
                </a:solidFill>
                <a:latin typeface="Calibri" pitchFamily="34" charset="0"/>
              </a:rPr>
              <a:t>razvoja zadruga </a:t>
            </a:r>
            <a:r>
              <a:rPr lang="hr-HR" sz="2000" dirty="0" smtClean="0">
                <a:solidFill>
                  <a:srgbClr val="002060"/>
                </a:solidFill>
                <a:latin typeface="Calibri" pitchFamily="34" charset="0"/>
              </a:rPr>
              <a:t>i </a:t>
            </a:r>
            <a:r>
              <a:rPr lang="hr-HR" sz="2000" dirty="0">
                <a:solidFill>
                  <a:srgbClr val="002060"/>
                </a:solidFill>
                <a:latin typeface="Calibri" pitchFamily="34" charset="0"/>
              </a:rPr>
              <a:t>boljeg pozicioniranja zadružnih proizvoda na tržištu </a:t>
            </a:r>
          </a:p>
          <a:p>
            <a:pPr marL="285750" indent="-285750">
              <a:buFont typeface="Wingdings" pitchFamily="2" charset="2"/>
              <a:buChar char="§"/>
            </a:pPr>
            <a:r>
              <a:rPr lang="hr-HR" sz="2000" dirty="0" smtClean="0">
                <a:solidFill>
                  <a:srgbClr val="002060"/>
                </a:solidFill>
                <a:latin typeface="Calibri" pitchFamily="34" charset="0"/>
              </a:rPr>
              <a:t>Stvaranje zajedničkih</a:t>
            </a:r>
            <a:r>
              <a:rPr lang="hr-HR" sz="2000" dirty="0">
                <a:solidFill>
                  <a:srgbClr val="002060"/>
                </a:solidFill>
                <a:latin typeface="Calibri" pitchFamily="34" charset="0"/>
              </a:rPr>
              <a:t>, inovativnih proizvoda i usluga </a:t>
            </a:r>
          </a:p>
          <a:p>
            <a:r>
              <a:rPr lang="hr-HR" dirty="0">
                <a:solidFill>
                  <a:srgbClr val="002060"/>
                </a:solidFill>
                <a:latin typeface="Calibri" pitchFamily="34" charset="0"/>
              </a:rPr>
              <a:t>	</a:t>
            </a:r>
          </a:p>
          <a:p>
            <a:pPr lvl="0">
              <a:buFont typeface="Wingdings" pitchFamily="2" charset="2"/>
              <a:buChar char="§"/>
            </a:pPr>
            <a:endParaRPr lang="hr-HR" dirty="0" smtClean="0">
              <a:solidFill>
                <a:srgbClr val="002060"/>
              </a:solidFill>
              <a:latin typeface="Calibri" pitchFamily="34" charset="0"/>
            </a:endParaRPr>
          </a:p>
          <a:p>
            <a:endParaRPr lang="hr-HR" dirty="0" smtClean="0">
              <a:solidFill>
                <a:schemeClr val="bg1">
                  <a:lumMod val="85000"/>
                </a:schemeClr>
              </a:solidFill>
              <a:latin typeface="Calibri" pitchFamily="34" charset="0"/>
            </a:endParaRPr>
          </a:p>
        </p:txBody>
      </p:sp>
    </p:spTree>
    <p:extLst>
      <p:ext uri="{BB962C8B-B14F-4D97-AF65-F5344CB8AC3E}">
        <p14:creationId xmlns:p14="http://schemas.microsoft.com/office/powerpoint/2010/main" xmlns="" val="290044349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92696"/>
            <a:ext cx="9144000" cy="400110"/>
          </a:xfrm>
          <a:prstGeom prst="rect">
            <a:avLst/>
          </a:prstGeom>
          <a:noFill/>
        </p:spPr>
        <p:txBody>
          <a:bodyPr wrap="square" rtlCol="0">
            <a:spAutoFit/>
          </a:bodyPr>
          <a:lstStyle/>
          <a:p>
            <a:pPr algn="ctr"/>
            <a:r>
              <a:rPr lang="hr-HR" sz="2000" dirty="0" smtClean="0">
                <a:solidFill>
                  <a:srgbClr val="002060"/>
                </a:solidFill>
                <a:latin typeface="Calibri" pitchFamily="34" charset="0"/>
              </a:rPr>
              <a:t> </a:t>
            </a:r>
            <a:endParaRPr lang="hr-HR" sz="2000" dirty="0" smtClean="0">
              <a:solidFill>
                <a:srgbClr val="00729A"/>
              </a:solidFill>
              <a:latin typeface="Calibri" pitchFamily="34" charset="0"/>
            </a:endParaRP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685800" y="1000108"/>
            <a:ext cx="7898060" cy="736965"/>
          </a:xfrm>
        </p:spPr>
        <p:txBody>
          <a:bodyPr/>
          <a:lstStyle/>
          <a:p>
            <a:pPr algn="ctr"/>
            <a:r>
              <a:rPr lang="hr-HR" sz="1800" dirty="0" smtClean="0">
                <a:solidFill>
                  <a:srgbClr val="002060"/>
                </a:solidFill>
                <a:latin typeface="Calibri" pitchFamily="34" charset="0"/>
              </a:rPr>
              <a:t>SUBJEKTI KOJIMA </a:t>
            </a:r>
            <a:r>
              <a:rPr lang="hr-HR" sz="1800" dirty="0">
                <a:solidFill>
                  <a:srgbClr val="002060"/>
                </a:solidFill>
                <a:latin typeface="Calibri" pitchFamily="34" charset="0"/>
              </a:rPr>
              <a:t>JE MJERA </a:t>
            </a:r>
            <a:r>
              <a:rPr lang="hr-HR" sz="1800" dirty="0" smtClean="0">
                <a:solidFill>
                  <a:srgbClr val="002060"/>
                </a:solidFill>
                <a:latin typeface="Calibri" pitchFamily="34" charset="0"/>
              </a:rPr>
              <a:t>PREMA AKTIVNOSTIMA NAMIJENJENA (1)</a:t>
            </a:r>
            <a:br>
              <a:rPr lang="hr-HR" sz="1800" dirty="0" smtClean="0">
                <a:solidFill>
                  <a:srgbClr val="002060"/>
                </a:solidFill>
                <a:latin typeface="Calibri" pitchFamily="34" charset="0"/>
              </a:rPr>
            </a:br>
            <a:r>
              <a:rPr lang="hr-HR" sz="1800" dirty="0" smtClean="0">
                <a:solidFill>
                  <a:srgbClr val="002060"/>
                </a:solidFill>
                <a:latin typeface="Calibri" pitchFamily="34" charset="0"/>
              </a:rPr>
              <a:t>A1 MIKRO PODUZETNIŠTVO I OBRT – iznos sredstava 11.567.600,00 kn</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A2 PODUZETNIŠTVO KREATIVNIH INDUSTRIJA – iznos sredstava 3.000.000,00 kn</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a:solidFill>
                  <a:srgbClr val="002060"/>
                </a:solidFill>
                <a:latin typeface="Calibri" pitchFamily="34" charset="0"/>
              </a:rPr>
              <a:t/>
            </a:r>
            <a:br>
              <a:rPr lang="hr-HR" sz="1800" dirty="0">
                <a:solidFill>
                  <a:srgbClr val="002060"/>
                </a:solidFill>
                <a:latin typeface="Calibri" pitchFamily="34" charset="0"/>
              </a:rPr>
            </a:br>
            <a:endParaRPr lang="en-GB" sz="1800" dirty="0"/>
          </a:p>
        </p:txBody>
      </p:sp>
      <p:sp>
        <p:nvSpPr>
          <p:cNvPr id="3" name="Content Placeholder 2"/>
          <p:cNvSpPr>
            <a:spLocks noGrp="1"/>
          </p:cNvSpPr>
          <p:nvPr>
            <p:ph idx="1"/>
          </p:nvPr>
        </p:nvSpPr>
        <p:spPr>
          <a:xfrm>
            <a:off x="413792" y="1428736"/>
            <a:ext cx="8280920" cy="2143140"/>
          </a:xfrm>
        </p:spPr>
        <p:txBody>
          <a:bodyPr/>
          <a:lstStyle/>
          <a:p>
            <a:pPr marL="0" indent="0">
              <a:spcBef>
                <a:spcPts val="0"/>
              </a:spcBef>
              <a:buNone/>
            </a:pPr>
            <a:r>
              <a:rPr lang="hr-HR" sz="1600" b="1" u="sng" dirty="0">
                <a:solidFill>
                  <a:srgbClr val="002060"/>
                </a:solidFill>
                <a:latin typeface="Calibri" pitchFamily="34" charset="0"/>
              </a:rPr>
              <a:t>Za aktivnost </a:t>
            </a:r>
            <a:r>
              <a:rPr lang="hr-HR" sz="1600" b="1" u="sng" dirty="0" smtClean="0">
                <a:solidFill>
                  <a:srgbClr val="002060"/>
                </a:solidFill>
                <a:latin typeface="Calibri" pitchFamily="34" charset="0"/>
              </a:rPr>
              <a:t>A1 </a:t>
            </a:r>
            <a:r>
              <a:rPr lang="hr-HR" sz="1600" b="1" u="sng" dirty="0">
                <a:solidFill>
                  <a:srgbClr val="002060"/>
                </a:solidFill>
                <a:latin typeface="Calibri" pitchFamily="34" charset="0"/>
              </a:rPr>
              <a:t>„Mikro poduzetništvo i obrt“ prijavu mogu podnijeti:</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Mikro gospodarski subjekti (</a:t>
            </a:r>
            <a:r>
              <a:rPr lang="hr-HR" sz="1600" b="1" dirty="0">
                <a:solidFill>
                  <a:srgbClr val="002060"/>
                </a:solidFill>
                <a:latin typeface="Calibri" pitchFamily="34" charset="0"/>
              </a:rPr>
              <a:t>isključivo obrti i trgovačka društva</a:t>
            </a:r>
            <a:r>
              <a:rPr lang="hr-HR" sz="1600" dirty="0">
                <a:solidFill>
                  <a:srgbClr val="002060"/>
                </a:solidFill>
                <a:latin typeface="Calibri" pitchFamily="34" charset="0"/>
              </a:rPr>
              <a:t>) sukladno zakonskoj definiciji (osim onih koji obavljaju primarnu proizvodnju poljoprivrednih proizvoda i ribarstvo):</a:t>
            </a:r>
          </a:p>
          <a:p>
            <a:pPr lvl="0">
              <a:spcBef>
                <a:spcPts val="0"/>
              </a:spcBef>
              <a:buNone/>
            </a:pPr>
            <a:r>
              <a:rPr lang="hr-HR" sz="1600" dirty="0" smtClean="0">
                <a:solidFill>
                  <a:srgbClr val="002060"/>
                </a:solidFill>
                <a:latin typeface="Calibri" pitchFamily="34" charset="0"/>
              </a:rPr>
              <a:t>	- koji </a:t>
            </a:r>
            <a:r>
              <a:rPr lang="hr-HR" sz="1600" dirty="0">
                <a:solidFill>
                  <a:srgbClr val="002060"/>
                </a:solidFill>
                <a:latin typeface="Calibri" pitchFamily="34" charset="0"/>
              </a:rPr>
              <a:t>su pozitivno poslovali u 2012. godini, odnosno koji sukladno zadnjem financijskom izvješću nisu u gubitku (za trgovačka društva dokazuje se GFI-em, a za obveznike poreza na dohodak preslikom Prijave poreza na dohodak za </a:t>
            </a:r>
            <a:r>
              <a:rPr lang="hr-HR" sz="1600" dirty="0" smtClean="0">
                <a:solidFill>
                  <a:srgbClr val="002060"/>
                </a:solidFill>
                <a:latin typeface="Calibri" pitchFamily="34" charset="0"/>
              </a:rPr>
              <a:t>2011. i 2012</a:t>
            </a:r>
            <a:r>
              <a:rPr lang="hr-HR" sz="1600" dirty="0">
                <a:solidFill>
                  <a:srgbClr val="002060"/>
                </a:solidFill>
                <a:latin typeface="Calibri" pitchFamily="34" charset="0"/>
              </a:rPr>
              <a:t>. godinu)</a:t>
            </a:r>
          </a:p>
          <a:p>
            <a:pPr lvl="0">
              <a:spcBef>
                <a:spcPts val="0"/>
              </a:spcBef>
              <a:buNone/>
            </a:pPr>
            <a:r>
              <a:rPr lang="hr-HR" sz="1600" dirty="0" smtClean="0">
                <a:solidFill>
                  <a:srgbClr val="002060"/>
                </a:solidFill>
                <a:latin typeface="Calibri" pitchFamily="34" charset="0"/>
              </a:rPr>
              <a:t>	- koji </a:t>
            </a:r>
            <a:r>
              <a:rPr lang="hr-HR" sz="1600" dirty="0">
                <a:solidFill>
                  <a:srgbClr val="002060"/>
                </a:solidFill>
                <a:latin typeface="Calibri" pitchFamily="34" charset="0"/>
              </a:rPr>
              <a:t>imaju najmanje 1, a najviše 9 zaposlenih u prethodnoj poslovnoj godini   </a:t>
            </a:r>
          </a:p>
          <a:p>
            <a:pPr lvl="0">
              <a:spcBef>
                <a:spcPts val="0"/>
              </a:spcBef>
              <a:buNone/>
            </a:pPr>
            <a:r>
              <a:rPr lang="hr-HR" sz="1600" dirty="0" smtClean="0">
                <a:solidFill>
                  <a:srgbClr val="002060"/>
                </a:solidFill>
                <a:latin typeface="Calibri" pitchFamily="34" charset="0"/>
              </a:rPr>
              <a:t>	- koji </a:t>
            </a:r>
            <a:r>
              <a:rPr lang="hr-HR" sz="1600" dirty="0">
                <a:solidFill>
                  <a:srgbClr val="002060"/>
                </a:solidFill>
                <a:latin typeface="Calibri" pitchFamily="34" charset="0"/>
              </a:rPr>
              <a:t>posluju najmanje 2 godine do datuma podnošenja prijave </a:t>
            </a:r>
            <a:endParaRPr lang="hr-HR" sz="1600" dirty="0" smtClean="0">
              <a:solidFill>
                <a:srgbClr val="002060"/>
              </a:solidFill>
              <a:latin typeface="Calibri" pitchFamily="34" charset="0"/>
            </a:endParaRPr>
          </a:p>
          <a:p>
            <a:pPr marL="0" lvl="0" indent="0">
              <a:spcBef>
                <a:spcPts val="0"/>
              </a:spcBef>
              <a:buNone/>
            </a:pPr>
            <a:endParaRPr lang="hr-HR" sz="1000" dirty="0" smtClean="0">
              <a:solidFill>
                <a:srgbClr val="002060"/>
              </a:solidFill>
              <a:latin typeface="Calibri" pitchFamily="34" charset="0"/>
            </a:endParaRPr>
          </a:p>
          <a:p>
            <a:pPr>
              <a:spcBef>
                <a:spcPts val="0"/>
              </a:spcBef>
              <a:buNone/>
            </a:pPr>
            <a:r>
              <a:rPr lang="hr-HR" sz="1600" b="1" u="sng" dirty="0">
                <a:solidFill>
                  <a:srgbClr val="002060"/>
                </a:solidFill>
                <a:latin typeface="Calibri" pitchFamily="34" charset="0"/>
              </a:rPr>
              <a:t>Za aktivnost </a:t>
            </a:r>
            <a:r>
              <a:rPr lang="hr-HR" sz="1600" b="1" u="sng" dirty="0" smtClean="0">
                <a:solidFill>
                  <a:srgbClr val="002060"/>
                </a:solidFill>
                <a:latin typeface="Calibri" pitchFamily="34" charset="0"/>
              </a:rPr>
              <a:t>A2 </a:t>
            </a:r>
            <a:r>
              <a:rPr lang="hr-HR" sz="1600" b="1" u="sng" dirty="0">
                <a:solidFill>
                  <a:srgbClr val="002060"/>
                </a:solidFill>
                <a:latin typeface="Calibri" pitchFamily="34" charset="0"/>
              </a:rPr>
              <a:t>„Poduzetništvo kreativnih industrija“ prijavu mogu podnijeti:</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Mikro, mali i srednji gospodarski subjekti </a:t>
            </a:r>
            <a:r>
              <a:rPr lang="hr-HR" sz="1600" b="1" dirty="0">
                <a:solidFill>
                  <a:srgbClr val="002060"/>
                </a:solidFill>
                <a:latin typeface="Calibri" pitchFamily="34" charset="0"/>
              </a:rPr>
              <a:t>(</a:t>
            </a:r>
            <a:r>
              <a:rPr lang="hr-HR" sz="1600" b="1" u="sng" dirty="0">
                <a:solidFill>
                  <a:srgbClr val="002060"/>
                </a:solidFill>
                <a:latin typeface="Calibri" pitchFamily="34" charset="0"/>
              </a:rPr>
              <a:t>isključivo obrti i trgovačka društva</a:t>
            </a:r>
            <a:r>
              <a:rPr lang="hr-HR" sz="1600" dirty="0">
                <a:solidFill>
                  <a:srgbClr val="002060"/>
                </a:solidFill>
                <a:latin typeface="Calibri" pitchFamily="34" charset="0"/>
              </a:rPr>
              <a:t>) sukladno zakonskoj definiciji (osim onih koji obavljaju primarnu proizvodnju poljoprivrednih proizvoda i ribarstvo):</a:t>
            </a:r>
          </a:p>
          <a:p>
            <a:pPr lvl="0">
              <a:spcBef>
                <a:spcPts val="0"/>
              </a:spcBef>
              <a:buNone/>
            </a:pPr>
            <a:r>
              <a:rPr lang="hr-HR" sz="1600" dirty="0" smtClean="0">
                <a:solidFill>
                  <a:srgbClr val="002060"/>
                </a:solidFill>
                <a:latin typeface="Calibri" pitchFamily="34" charset="0"/>
              </a:rPr>
              <a:t>	- u </a:t>
            </a:r>
            <a:r>
              <a:rPr lang="hr-HR" sz="1600" dirty="0">
                <a:solidFill>
                  <a:srgbClr val="002060"/>
                </a:solidFill>
                <a:latin typeface="Calibri" pitchFamily="34" charset="0"/>
              </a:rPr>
              <a:t>poslovnim djelatnostima informacijsko komunikacijskih tehnologija (IKT) registrirani prema Odluci o Nacionalnoj klasifikaciji djelatnosti </a:t>
            </a:r>
            <a:r>
              <a:rPr lang="hr-HR" sz="1600" dirty="0" smtClean="0">
                <a:solidFill>
                  <a:srgbClr val="002060"/>
                </a:solidFill>
                <a:latin typeface="Calibri" pitchFamily="34" charset="0"/>
              </a:rPr>
              <a:t>(</a:t>
            </a:r>
            <a:r>
              <a:rPr lang="hr-HR" sz="1600" dirty="0">
                <a:solidFill>
                  <a:srgbClr val="002060"/>
                </a:solidFill>
                <a:latin typeface="Calibri" pitchFamily="34" charset="0"/>
              </a:rPr>
              <a:t>NN 58/07 i 72/07) za područje J (Informacije i komunikacije), Odjeljak 62, razred 62.01</a:t>
            </a:r>
          </a:p>
          <a:p>
            <a:pPr lvl="0">
              <a:spcBef>
                <a:spcPts val="0"/>
              </a:spcBef>
              <a:buNone/>
            </a:pPr>
            <a:r>
              <a:rPr lang="hr-HR" sz="1600" dirty="0" smtClean="0">
                <a:solidFill>
                  <a:srgbClr val="002060"/>
                </a:solidFill>
                <a:latin typeface="Calibri" pitchFamily="34" charset="0"/>
              </a:rPr>
              <a:t>	- u </a:t>
            </a:r>
            <a:r>
              <a:rPr lang="hr-HR" sz="1600" dirty="0">
                <a:solidFill>
                  <a:srgbClr val="002060"/>
                </a:solidFill>
                <a:latin typeface="Calibri" pitchFamily="34" charset="0"/>
              </a:rPr>
              <a:t>poslovnim djelatnostima multimedijalnih računalnih igara, DVD i video produkciji, novim medijima i medijskim komunikacijama, glazbi i glazbeno scenskoj umjetnosti, arhitekturi, dizajnu, grafici, modnom dizajnu, novoj medijskoj kulturi i modernim načinima oglašavanja</a:t>
            </a:r>
          </a:p>
          <a:p>
            <a:pPr lvl="0">
              <a:spcBef>
                <a:spcPts val="0"/>
              </a:spcBef>
            </a:pPr>
            <a:r>
              <a:rPr lang="hr-HR" sz="1600" dirty="0" smtClean="0">
                <a:solidFill>
                  <a:srgbClr val="002060"/>
                </a:solidFill>
                <a:latin typeface="Calibri" pitchFamily="34" charset="0"/>
              </a:rPr>
              <a:t>koji </a:t>
            </a:r>
            <a:r>
              <a:rPr lang="hr-HR" sz="1600" dirty="0">
                <a:solidFill>
                  <a:srgbClr val="002060"/>
                </a:solidFill>
                <a:latin typeface="Calibri" pitchFamily="34" charset="0"/>
              </a:rPr>
              <a:t>imaju najmanje 1, a </a:t>
            </a:r>
            <a:r>
              <a:rPr lang="hr-HR" sz="1600" dirty="0" smtClean="0">
                <a:solidFill>
                  <a:srgbClr val="002060"/>
                </a:solidFill>
                <a:latin typeface="Calibri" pitchFamily="34" charset="0"/>
              </a:rPr>
              <a:t>najviše249 </a:t>
            </a:r>
            <a:r>
              <a:rPr lang="hr-HR" sz="1600" dirty="0">
                <a:solidFill>
                  <a:srgbClr val="002060"/>
                </a:solidFill>
                <a:latin typeface="Calibri" pitchFamily="34" charset="0"/>
              </a:rPr>
              <a:t>zaposlenih u prethodnoj poslovnoj godini</a:t>
            </a:r>
          </a:p>
          <a:p>
            <a:pPr lvl="0">
              <a:spcBef>
                <a:spcPts val="0"/>
              </a:spcBef>
            </a:pPr>
            <a:r>
              <a:rPr lang="hr-HR" sz="1600" dirty="0">
                <a:solidFill>
                  <a:srgbClr val="002060"/>
                </a:solidFill>
                <a:latin typeface="Calibri" pitchFamily="34" charset="0"/>
              </a:rPr>
              <a:t>koji posluju najmanje 2 godine do datuma podnošenja prijave </a:t>
            </a:r>
          </a:p>
          <a:p>
            <a:pPr lvl="0">
              <a:spcBef>
                <a:spcPts val="0"/>
              </a:spcBef>
            </a:pPr>
            <a:endParaRPr lang="hr-HR" sz="1400" dirty="0">
              <a:solidFill>
                <a:srgbClr val="002060"/>
              </a:solidFill>
              <a:latin typeface="Calibri" pitchFamily="34" charset="0"/>
            </a:endParaRPr>
          </a:p>
        </p:txBody>
      </p:sp>
    </p:spTree>
    <p:extLst>
      <p:ext uri="{BB962C8B-B14F-4D97-AF65-F5344CB8AC3E}">
        <p14:creationId xmlns:p14="http://schemas.microsoft.com/office/powerpoint/2010/main" xmlns="" val="408417933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92696"/>
            <a:ext cx="9144000" cy="400110"/>
          </a:xfrm>
          <a:prstGeom prst="rect">
            <a:avLst/>
          </a:prstGeom>
          <a:noFill/>
        </p:spPr>
        <p:txBody>
          <a:bodyPr wrap="square" rtlCol="0">
            <a:spAutoFit/>
          </a:bodyPr>
          <a:lstStyle/>
          <a:p>
            <a:pPr algn="ctr"/>
            <a:r>
              <a:rPr lang="hr-HR" sz="2000" dirty="0" smtClean="0">
                <a:solidFill>
                  <a:srgbClr val="002060"/>
                </a:solidFill>
                <a:latin typeface="Calibri" pitchFamily="34" charset="0"/>
              </a:rPr>
              <a:t> </a:t>
            </a:r>
            <a:endParaRPr lang="hr-HR" sz="2000" dirty="0" smtClean="0">
              <a:solidFill>
                <a:srgbClr val="00729A"/>
              </a:solidFill>
              <a:latin typeface="Calibri" pitchFamily="34" charset="0"/>
            </a:endParaRP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685800" y="785794"/>
            <a:ext cx="7898060" cy="951279"/>
          </a:xfrm>
        </p:spPr>
        <p:txBody>
          <a:bodyPr/>
          <a:lstStyle/>
          <a:p>
            <a:pPr algn="ctr"/>
            <a:r>
              <a:rPr lang="hr-HR" sz="1800" dirty="0" smtClean="0">
                <a:solidFill>
                  <a:srgbClr val="002060"/>
                </a:solidFill>
                <a:latin typeface="Calibri" pitchFamily="34" charset="0"/>
              </a:rPr>
              <a:t>SUBJEKTI KOJIMA </a:t>
            </a:r>
            <a:r>
              <a:rPr lang="hr-HR" sz="1800" dirty="0">
                <a:solidFill>
                  <a:srgbClr val="002060"/>
                </a:solidFill>
                <a:latin typeface="Calibri" pitchFamily="34" charset="0"/>
              </a:rPr>
              <a:t>JE MJERA </a:t>
            </a:r>
            <a:r>
              <a:rPr lang="hr-HR" sz="1800" dirty="0" smtClean="0">
                <a:solidFill>
                  <a:srgbClr val="002060"/>
                </a:solidFill>
                <a:latin typeface="Calibri" pitchFamily="34" charset="0"/>
              </a:rPr>
              <a:t>PREMA AKTIVNOSTIMA NAMIJENJENA (2)</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A3 MLADI I POČETNICI U PODUZETNIŠTVU – iznos sredstava 5.764.066,00 kn</a:t>
            </a:r>
            <a:br>
              <a:rPr lang="hr-HR" sz="1800" dirty="0" smtClean="0">
                <a:solidFill>
                  <a:srgbClr val="002060"/>
                </a:solidFill>
                <a:latin typeface="Calibri" pitchFamily="34" charset="0"/>
              </a:rPr>
            </a:br>
            <a:r>
              <a:rPr lang="hr-HR" sz="1800" dirty="0">
                <a:solidFill>
                  <a:srgbClr val="002060"/>
                </a:solidFill>
                <a:latin typeface="Calibri" pitchFamily="34" charset="0"/>
              </a:rPr>
              <a:t/>
            </a:r>
            <a:br>
              <a:rPr lang="hr-HR" sz="1800" dirty="0">
                <a:solidFill>
                  <a:srgbClr val="002060"/>
                </a:solidFill>
                <a:latin typeface="Calibri" pitchFamily="34" charset="0"/>
              </a:rPr>
            </a:br>
            <a:endParaRPr lang="en-GB" sz="1800" dirty="0"/>
          </a:p>
        </p:txBody>
      </p:sp>
      <p:sp>
        <p:nvSpPr>
          <p:cNvPr id="3" name="Content Placeholder 2"/>
          <p:cNvSpPr>
            <a:spLocks noGrp="1"/>
          </p:cNvSpPr>
          <p:nvPr>
            <p:ph idx="1"/>
          </p:nvPr>
        </p:nvSpPr>
        <p:spPr>
          <a:xfrm>
            <a:off x="431540" y="1714488"/>
            <a:ext cx="8280920" cy="3214710"/>
          </a:xfrm>
        </p:spPr>
        <p:txBody>
          <a:bodyPr/>
          <a:lstStyle/>
          <a:p>
            <a:pPr marL="0" indent="0">
              <a:spcBef>
                <a:spcPts val="0"/>
              </a:spcBef>
              <a:buNone/>
            </a:pPr>
            <a:r>
              <a:rPr lang="hr-HR" sz="1600" b="1" u="sng" dirty="0">
                <a:solidFill>
                  <a:srgbClr val="002060"/>
                </a:solidFill>
                <a:latin typeface="Calibri" pitchFamily="34" charset="0"/>
              </a:rPr>
              <a:t>Za aktivnost </a:t>
            </a:r>
            <a:r>
              <a:rPr lang="hr-HR" sz="1600" b="1" u="sng" dirty="0" smtClean="0">
                <a:solidFill>
                  <a:srgbClr val="002060"/>
                </a:solidFill>
                <a:latin typeface="Calibri" pitchFamily="34" charset="0"/>
              </a:rPr>
              <a:t>A3 </a:t>
            </a:r>
            <a:r>
              <a:rPr lang="hr-HR" sz="1600" b="1" u="sng" dirty="0">
                <a:solidFill>
                  <a:srgbClr val="002060"/>
                </a:solidFill>
                <a:latin typeface="Calibri" pitchFamily="34" charset="0"/>
              </a:rPr>
              <a:t>„Mladi i početnici u poduzetništvu“ prijavu  mogu podnijeti:</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Mikro gospodarski subjekti sukladno zakonskoj definiciji  </a:t>
            </a:r>
            <a:r>
              <a:rPr lang="hr-HR" sz="1600" b="1" dirty="0">
                <a:solidFill>
                  <a:srgbClr val="002060"/>
                </a:solidFill>
                <a:latin typeface="Calibri" pitchFamily="34" charset="0"/>
              </a:rPr>
              <a:t>(isključivo obrti i trgovačka društva</a:t>
            </a:r>
            <a:r>
              <a:rPr lang="hr-HR" sz="1600" dirty="0">
                <a:solidFill>
                  <a:srgbClr val="002060"/>
                </a:solidFill>
                <a:latin typeface="Calibri" pitchFamily="34" charset="0"/>
              </a:rPr>
              <a:t>) koji do datuma podnošenja prijave imaju registrirani subjekt najviše do 3 godine i nalaze se u vlasništvu fizičke ili pravne osobe koja do trenutka podnošenja zahtjeva nije bila većinski vlasnik subjekta koji se prijavljuje i drugih pravnih subjekata kumulativno dulje od tri </a:t>
            </a:r>
            <a:r>
              <a:rPr lang="hr-HR" sz="1600" dirty="0" smtClean="0">
                <a:solidFill>
                  <a:srgbClr val="002060"/>
                </a:solidFill>
                <a:latin typeface="Calibri" pitchFamily="34" charset="0"/>
              </a:rPr>
              <a:t>godine:</a:t>
            </a:r>
          </a:p>
          <a:p>
            <a:pPr>
              <a:spcBef>
                <a:spcPts val="0"/>
              </a:spcBef>
              <a:buNone/>
            </a:pPr>
            <a:r>
              <a:rPr lang="hr-HR" sz="1600" dirty="0" smtClean="0">
                <a:solidFill>
                  <a:srgbClr val="002060"/>
                </a:solidFill>
                <a:latin typeface="Calibri" pitchFamily="34" charset="0"/>
              </a:rPr>
              <a:t>		- koji </a:t>
            </a:r>
            <a:r>
              <a:rPr lang="hr-HR" sz="1600" dirty="0">
                <a:solidFill>
                  <a:srgbClr val="002060"/>
                </a:solidFill>
                <a:latin typeface="Calibri" pitchFamily="34" charset="0"/>
              </a:rPr>
              <a:t>su pozitivno poslovali u 2012. godini, odnosno koji sukladno zadnjem </a:t>
            </a:r>
            <a:r>
              <a:rPr lang="hr-HR" sz="1600" dirty="0" smtClean="0">
                <a:solidFill>
                  <a:srgbClr val="002060"/>
                </a:solidFill>
                <a:latin typeface="Calibri" pitchFamily="34" charset="0"/>
              </a:rPr>
              <a:t>financijskom</a:t>
            </a:r>
          </a:p>
          <a:p>
            <a:pPr>
              <a:spcBef>
                <a:spcPts val="0"/>
              </a:spcBef>
              <a:buNone/>
            </a:pPr>
            <a:r>
              <a:rPr lang="hr-HR" sz="1600" dirty="0" smtClean="0">
                <a:solidFill>
                  <a:srgbClr val="002060"/>
                </a:solidFill>
                <a:latin typeface="Calibri" pitchFamily="34" charset="0"/>
              </a:rPr>
              <a:t>         	  izvješću </a:t>
            </a:r>
            <a:r>
              <a:rPr lang="hr-HR" sz="1600" dirty="0">
                <a:solidFill>
                  <a:srgbClr val="002060"/>
                </a:solidFill>
                <a:latin typeface="Calibri" pitchFamily="34" charset="0"/>
              </a:rPr>
              <a:t>nisu u gubitku  (za trgovačka društva dokazuje se GFI-em, a za obveznike </a:t>
            </a:r>
            <a:endParaRPr lang="hr-HR" sz="1600" dirty="0" smtClean="0">
              <a:solidFill>
                <a:srgbClr val="002060"/>
              </a:solidFill>
              <a:latin typeface="Calibri" pitchFamily="34" charset="0"/>
            </a:endParaRPr>
          </a:p>
          <a:p>
            <a:pPr>
              <a:spcBef>
                <a:spcPts val="0"/>
              </a:spcBef>
              <a:buNone/>
            </a:pPr>
            <a:r>
              <a:rPr lang="hr-HR" sz="1600" dirty="0" smtClean="0">
                <a:solidFill>
                  <a:srgbClr val="002060"/>
                </a:solidFill>
                <a:latin typeface="Calibri" pitchFamily="34" charset="0"/>
              </a:rPr>
              <a:t>                      poreza na </a:t>
            </a:r>
            <a:r>
              <a:rPr lang="hr-HR" sz="1600" dirty="0">
                <a:solidFill>
                  <a:srgbClr val="002060"/>
                </a:solidFill>
                <a:latin typeface="Calibri" pitchFamily="34" charset="0"/>
              </a:rPr>
              <a:t>dohodak preslikom Prijave poreza na dohodak za </a:t>
            </a:r>
            <a:r>
              <a:rPr lang="hr-HR" sz="1600" dirty="0" smtClean="0">
                <a:solidFill>
                  <a:srgbClr val="002060"/>
                </a:solidFill>
                <a:latin typeface="Calibri" pitchFamily="34" charset="0"/>
              </a:rPr>
              <a:t>2011. i 2012</a:t>
            </a:r>
            <a:r>
              <a:rPr lang="hr-HR" sz="1600" dirty="0">
                <a:solidFill>
                  <a:srgbClr val="002060"/>
                </a:solidFill>
                <a:latin typeface="Calibri" pitchFamily="34" charset="0"/>
              </a:rPr>
              <a:t>. godinu), </a:t>
            </a:r>
            <a:r>
              <a:rPr lang="hr-HR" sz="1600" dirty="0" smtClean="0">
                <a:solidFill>
                  <a:srgbClr val="002060"/>
                </a:solidFill>
                <a:latin typeface="Calibri" pitchFamily="34" charset="0"/>
              </a:rPr>
              <a:t>osim</a:t>
            </a:r>
          </a:p>
          <a:p>
            <a:pPr>
              <a:spcBef>
                <a:spcPts val="0"/>
              </a:spcBef>
              <a:buNone/>
            </a:pPr>
            <a:r>
              <a:rPr lang="hr-HR" sz="1600" dirty="0" smtClean="0">
                <a:solidFill>
                  <a:srgbClr val="002060"/>
                </a:solidFill>
                <a:latin typeface="Calibri" pitchFamily="34" charset="0"/>
              </a:rPr>
              <a:t>                      onih gospodarskih </a:t>
            </a:r>
            <a:r>
              <a:rPr lang="hr-HR" sz="1600" dirty="0">
                <a:solidFill>
                  <a:srgbClr val="002060"/>
                </a:solidFill>
                <a:latin typeface="Calibri" pitchFamily="34" charset="0"/>
              </a:rPr>
              <a:t>subjekata osnovanih u 2012. i 2013. godini</a:t>
            </a:r>
          </a:p>
          <a:p>
            <a:pPr lvl="0">
              <a:spcBef>
                <a:spcPts val="0"/>
              </a:spcBef>
              <a:buNone/>
            </a:pPr>
            <a:r>
              <a:rPr lang="hr-HR" sz="1600" dirty="0" smtClean="0">
                <a:solidFill>
                  <a:srgbClr val="002060"/>
                </a:solidFill>
                <a:latin typeface="Calibri" pitchFamily="34" charset="0"/>
              </a:rPr>
              <a:t>		- koji </a:t>
            </a:r>
            <a:r>
              <a:rPr lang="hr-HR" sz="1600" dirty="0">
                <a:solidFill>
                  <a:srgbClr val="002060"/>
                </a:solidFill>
                <a:latin typeface="Calibri" pitchFamily="34" charset="0"/>
              </a:rPr>
              <a:t>imaju najmanje 1, a najviše 9 zaposlenih u prethodnoj poslovnoj godini</a:t>
            </a:r>
          </a:p>
          <a:p>
            <a:pPr lvl="0">
              <a:spcBef>
                <a:spcPts val="0"/>
              </a:spcBef>
              <a:buNone/>
            </a:pPr>
            <a:r>
              <a:rPr lang="hr-HR" sz="1600" dirty="0" smtClean="0">
                <a:solidFill>
                  <a:srgbClr val="002060"/>
                </a:solidFill>
                <a:latin typeface="Calibri" pitchFamily="34" charset="0"/>
              </a:rPr>
              <a:t>		- koji </a:t>
            </a:r>
            <a:r>
              <a:rPr lang="hr-HR" sz="1600" dirty="0">
                <a:solidFill>
                  <a:srgbClr val="002060"/>
                </a:solidFill>
                <a:latin typeface="Calibri" pitchFamily="34" charset="0"/>
              </a:rPr>
              <a:t>posluju najviše do 3 godine prije datuma podnošenja prijave </a:t>
            </a:r>
          </a:p>
        </p:txBody>
      </p:sp>
    </p:spTree>
    <p:extLst>
      <p:ext uri="{BB962C8B-B14F-4D97-AF65-F5344CB8AC3E}">
        <p14:creationId xmlns:p14="http://schemas.microsoft.com/office/powerpoint/2010/main" xmlns="" val="227469041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404287" y="1412776"/>
            <a:ext cx="8352928" cy="369332"/>
          </a:xfrm>
          <a:prstGeom prst="rect">
            <a:avLst/>
          </a:prstGeom>
          <a:noFill/>
        </p:spPr>
        <p:txBody>
          <a:bodyPr wrap="square" rtlCol="0">
            <a:spAutoFit/>
          </a:bodyPr>
          <a:lstStyle/>
          <a:p>
            <a:endParaRPr lang="hr-HR" dirty="0" smtClean="0">
              <a:solidFill>
                <a:srgbClr val="002060"/>
              </a:solidFill>
              <a:latin typeface="Calibri" pitchFamily="34" charset="0"/>
            </a:endParaRPr>
          </a:p>
        </p:txBody>
      </p:sp>
      <p:sp>
        <p:nvSpPr>
          <p:cNvPr id="9" name="Title 1"/>
          <p:cNvSpPr>
            <a:spLocks noGrp="1"/>
          </p:cNvSpPr>
          <p:nvPr>
            <p:ph type="title"/>
          </p:nvPr>
        </p:nvSpPr>
        <p:spPr>
          <a:xfrm>
            <a:off x="404288" y="1129129"/>
            <a:ext cx="8352927" cy="468313"/>
          </a:xfrm>
        </p:spPr>
        <p:txBody>
          <a:bodyPr/>
          <a:lstStyle/>
          <a:p>
            <a:pPr algn="ctr"/>
            <a:r>
              <a:rPr lang="hr-HR" sz="1800" dirty="0" smtClean="0">
                <a:solidFill>
                  <a:srgbClr val="002060"/>
                </a:solidFill>
                <a:latin typeface="Calibri" pitchFamily="34" charset="0"/>
              </a:rPr>
              <a:t>PRIHVATLJIVE PROJEKTNE AKTIVNOSTI, PRIHVATLJIVI I NEPRIHVATLJIVI TROŠKOVI</a:t>
            </a:r>
            <a:br>
              <a:rPr lang="hr-HR" sz="1800" dirty="0" smtClean="0">
                <a:solidFill>
                  <a:srgbClr val="002060"/>
                </a:solidFill>
                <a:latin typeface="Calibri" pitchFamily="34" charset="0"/>
              </a:rPr>
            </a:br>
            <a:r>
              <a:rPr lang="hr-HR" sz="1800" dirty="0" smtClean="0">
                <a:solidFill>
                  <a:srgbClr val="002060"/>
                </a:solidFill>
                <a:latin typeface="Calibri" pitchFamily="34" charset="0"/>
              </a:rPr>
              <a:t>A1 MIKRO PODUZETNIŠTVO I OBRT</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A2 PODUZETNIŠTVO KREATIVNIH INDUSTRIJA</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A3 MLADI I POČETNICI U PODUZETNIŠTVU</a:t>
            </a:r>
            <a:br>
              <a:rPr lang="hr-HR" sz="1800" dirty="0" smtClean="0">
                <a:solidFill>
                  <a:srgbClr val="002060"/>
                </a:solidFill>
                <a:latin typeface="Calibri" pitchFamily="34" charset="0"/>
              </a:rPr>
            </a:br>
            <a:r>
              <a:rPr lang="hr-HR" sz="1800" dirty="0">
                <a:solidFill>
                  <a:srgbClr val="002060"/>
                </a:solidFill>
                <a:latin typeface="Calibri" pitchFamily="34" charset="0"/>
              </a:rPr>
              <a:t/>
            </a:r>
            <a:br>
              <a:rPr lang="hr-HR" sz="1800" dirty="0">
                <a:solidFill>
                  <a:srgbClr val="002060"/>
                </a:solidFill>
                <a:latin typeface="Calibri" pitchFamily="34" charset="0"/>
              </a:rPr>
            </a:br>
            <a:endParaRPr lang="en-GB" sz="1800" dirty="0"/>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97442"/>
            <a:ext cx="9108504" cy="488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258898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9" name="Text Box 7"/>
          <p:cNvSpPr txBox="1">
            <a:spLocks noChangeArrowheads="1"/>
          </p:cNvSpPr>
          <p:nvPr/>
        </p:nvSpPr>
        <p:spPr bwMode="auto">
          <a:xfrm>
            <a:off x="0" y="476250"/>
            <a:ext cx="9144000" cy="584200"/>
          </a:xfrm>
          <a:prstGeom prst="rect">
            <a:avLst/>
          </a:prstGeom>
          <a:noFill/>
          <a:ln w="9525">
            <a:noFill/>
            <a:miter lim="800000"/>
            <a:headEnd/>
            <a:tailEnd/>
          </a:ln>
          <a:effectLst/>
        </p:spPr>
        <p:txBody>
          <a:bodyPr>
            <a:spAutoFit/>
          </a:bodyPr>
          <a:lstStyle/>
          <a:p>
            <a:pPr algn="ctr">
              <a:defRPr/>
            </a:pPr>
            <a:endParaRPr lang="hr-HR" sz="3200" dirty="0">
              <a:effectLst>
                <a:outerShdw blurRad="38100" dist="38100" dir="2700000" algn="tl">
                  <a:srgbClr val="000000"/>
                </a:outerShdw>
              </a:effectLst>
              <a:latin typeface="Garamond" pitchFamily="18" charset="0"/>
              <a:ea typeface="+mn-ea"/>
            </a:endParaRPr>
          </a:p>
        </p:txBody>
      </p:sp>
      <p:sp>
        <p:nvSpPr>
          <p:cNvPr id="9" name="Title 1"/>
          <p:cNvSpPr txBox="1">
            <a:spLocks/>
          </p:cNvSpPr>
          <p:nvPr/>
        </p:nvSpPr>
        <p:spPr bwMode="auto">
          <a:xfrm>
            <a:off x="611560" y="1988840"/>
            <a:ext cx="8064896" cy="189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ctr" anchorCtr="0" compatLnSpc="1">
            <a:prstTxWarp prst="textNoShape">
              <a:avLst/>
            </a:prstTxWarp>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hr-HR" sz="3700" b="1" i="0" u="none" strike="noStrike" kern="0" cap="none" spc="0" normalizeH="0" baseline="0" noProof="0" dirty="0" smtClean="0">
              <a:ln>
                <a:noFill/>
              </a:ln>
              <a:solidFill>
                <a:srgbClr val="002060"/>
              </a:solidFill>
              <a:effectLst/>
              <a:uLnTx/>
              <a:uFillTx/>
              <a:latin typeface="Calibri" pitchFamily="34" charset="0"/>
              <a:ea typeface="ＭＳ Ｐゴシック" charset="0"/>
              <a:cs typeface="ＭＳ Ｐゴシック" charset="0"/>
            </a:endParaRPr>
          </a:p>
          <a:p>
            <a:pPr marL="0" marR="0" lvl="0" indent="0" algn="ctr" defTabSz="914400" rtl="0" eaLnBrk="1" fontAlgn="base" latinLnBrk="0" hangingPunct="1">
              <a:lnSpc>
                <a:spcPct val="170000"/>
              </a:lnSpc>
              <a:spcBef>
                <a:spcPct val="0"/>
              </a:spcBef>
              <a:spcAft>
                <a:spcPct val="0"/>
              </a:spcAft>
              <a:buClrTx/>
              <a:buSzTx/>
              <a:buFontTx/>
              <a:buNone/>
              <a:tabLst/>
              <a:defRPr/>
            </a:pPr>
            <a:r>
              <a:rPr kumimoji="0" lang="hr-HR" sz="11200" b="1" i="0" u="none" strike="noStrike" kern="0" cap="none" spc="0" normalizeH="0" baseline="0" noProof="0" dirty="0" smtClean="0">
                <a:ln>
                  <a:noFill/>
                </a:ln>
                <a:solidFill>
                  <a:srgbClr val="002060"/>
                </a:solidFill>
                <a:effectLst/>
                <a:uLnTx/>
                <a:uFillTx/>
                <a:latin typeface="Calibri" pitchFamily="34" charset="0"/>
                <a:ea typeface="ＭＳ Ｐゴシック" charset="0"/>
                <a:cs typeface="ＭＳ Ｐゴシック" charset="0"/>
              </a:rPr>
              <a:t>Program poticanja</a:t>
            </a:r>
            <a:r>
              <a:rPr kumimoji="0" lang="hr-HR" sz="11200" b="1" i="0" u="none" strike="noStrike" kern="0" cap="none" spc="0" normalizeH="0" noProof="0" dirty="0" smtClean="0">
                <a:ln>
                  <a:noFill/>
                </a:ln>
                <a:solidFill>
                  <a:srgbClr val="002060"/>
                </a:solidFill>
                <a:effectLst/>
                <a:uLnTx/>
                <a:uFillTx/>
                <a:latin typeface="Calibri" pitchFamily="34" charset="0"/>
                <a:ea typeface="ＭＳ Ｐゴシック" charset="0"/>
                <a:cs typeface="ＭＳ Ｐゴシック" charset="0"/>
              </a:rPr>
              <a:t> poduzetništva i obrta  </a:t>
            </a:r>
          </a:p>
          <a:p>
            <a:pPr marL="0" marR="0" lvl="0" indent="0" algn="ctr" defTabSz="914400" rtl="0" eaLnBrk="1" fontAlgn="base" latinLnBrk="0" hangingPunct="1">
              <a:lnSpc>
                <a:spcPct val="170000"/>
              </a:lnSpc>
              <a:spcBef>
                <a:spcPct val="0"/>
              </a:spcBef>
              <a:spcAft>
                <a:spcPct val="0"/>
              </a:spcAft>
              <a:buClrTx/>
              <a:buSzTx/>
              <a:buFontTx/>
              <a:buNone/>
              <a:tabLst/>
              <a:defRPr/>
            </a:pPr>
            <a:r>
              <a:rPr kumimoji="0" lang="hr-HR" sz="12800" b="1" i="0" u="none" strike="noStrike" kern="0" cap="none" spc="0" normalizeH="0" baseline="0" noProof="0" dirty="0" smtClean="0">
                <a:ln>
                  <a:noFill/>
                </a:ln>
                <a:solidFill>
                  <a:srgbClr val="002060"/>
                </a:solidFill>
                <a:effectLst/>
                <a:uLnTx/>
                <a:uFillTx/>
                <a:latin typeface="Calibri" pitchFamily="34" charset="0"/>
                <a:ea typeface="ＭＳ Ｐゴシック" charset="0"/>
                <a:cs typeface="ＭＳ Ｐゴシック" charset="0"/>
              </a:rPr>
              <a:t>Poduzetnički impuls 2013.</a:t>
            </a:r>
          </a:p>
          <a:p>
            <a:pPr marL="0" marR="0" lvl="0" indent="0" algn="ctr" defTabSz="914400" rtl="0" eaLnBrk="1" fontAlgn="base" latinLnBrk="0" hangingPunct="1">
              <a:lnSpc>
                <a:spcPct val="170000"/>
              </a:lnSpc>
              <a:spcBef>
                <a:spcPct val="0"/>
              </a:spcBef>
              <a:spcAft>
                <a:spcPct val="0"/>
              </a:spcAft>
              <a:buClrTx/>
              <a:buSzTx/>
              <a:buFontTx/>
              <a:buNone/>
              <a:tabLst/>
              <a:defRPr/>
            </a:pPr>
            <a:endParaRPr kumimoji="0" lang="hr-HR" sz="9600" b="1" i="0" u="none" strike="noStrike" kern="0" cap="none" spc="0" normalizeH="0" baseline="0" noProof="0" dirty="0" smtClean="0">
              <a:ln>
                <a:noFill/>
              </a:ln>
              <a:solidFill>
                <a:srgbClr val="002060"/>
              </a:solidFill>
              <a:effectLst/>
              <a:uLnTx/>
              <a:uFillTx/>
              <a:latin typeface="Calibri" pitchFamily="34" charset="0"/>
              <a:ea typeface="ＭＳ Ｐゴシック" charset="0"/>
              <a:cs typeface="ＭＳ Ｐゴシック" charset="0"/>
            </a:endParaRPr>
          </a:p>
          <a:p>
            <a:pPr algn="ctr">
              <a:lnSpc>
                <a:spcPct val="170000"/>
              </a:lnSpc>
              <a:defRPr/>
            </a:pPr>
            <a:r>
              <a:rPr lang="hr-HR" sz="9600" kern="0" dirty="0" smtClean="0">
                <a:solidFill>
                  <a:srgbClr val="002060"/>
                </a:solidFill>
                <a:latin typeface="Calibri" pitchFamily="34" charset="0"/>
                <a:ea typeface="ＭＳ Ｐゴシック" charset="0"/>
                <a:cs typeface="ＭＳ Ｐゴシック" charset="0"/>
              </a:rPr>
              <a:t>Zdenka Lončar, pomoćnica ministra</a:t>
            </a:r>
          </a:p>
          <a:p>
            <a:pPr marL="0" marR="0" lvl="0" indent="0" algn="ctr" defTabSz="914400" rtl="0" eaLnBrk="1" fontAlgn="base" latinLnBrk="0" hangingPunct="1">
              <a:lnSpc>
                <a:spcPct val="170000"/>
              </a:lnSpc>
              <a:spcBef>
                <a:spcPct val="0"/>
              </a:spcBef>
              <a:spcAft>
                <a:spcPct val="0"/>
              </a:spcAft>
              <a:buClrTx/>
              <a:buSzTx/>
              <a:buFontTx/>
              <a:buNone/>
              <a:tabLst/>
              <a:defRPr/>
            </a:pPr>
            <a:endParaRPr kumimoji="0" lang="hr-HR" sz="9600" b="1" i="0" u="none" strike="noStrike" kern="0" cap="none" spc="0" normalizeH="0" baseline="0" noProof="0" dirty="0">
              <a:ln>
                <a:noFill/>
              </a:ln>
              <a:solidFill>
                <a:srgbClr val="002060"/>
              </a:solidFill>
              <a:effectLst/>
              <a:uLnTx/>
              <a:uFillTx/>
              <a:latin typeface="Calibri" pitchFamily="34" charset="0"/>
              <a:ea typeface="ＭＳ Ｐゴシック" charset="0"/>
              <a:cs typeface="ＭＳ Ｐゴシック" charset="0"/>
            </a:endParaRPr>
          </a:p>
        </p:txBody>
      </p:sp>
      <p:sp>
        <p:nvSpPr>
          <p:cNvPr id="11" name="TextBox 10"/>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Tree>
    <p:extLst>
      <p:ext uri="{BB962C8B-B14F-4D97-AF65-F5344CB8AC3E}">
        <p14:creationId xmlns:p14="http://schemas.microsoft.com/office/powerpoint/2010/main" xmlns="" val="28041112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404287" y="1412776"/>
            <a:ext cx="8352928" cy="369332"/>
          </a:xfrm>
          <a:prstGeom prst="rect">
            <a:avLst/>
          </a:prstGeom>
          <a:noFill/>
        </p:spPr>
        <p:txBody>
          <a:bodyPr wrap="square" rtlCol="0">
            <a:spAutoFit/>
          </a:bodyPr>
          <a:lstStyle/>
          <a:p>
            <a:endParaRPr lang="hr-HR" dirty="0" smtClean="0">
              <a:solidFill>
                <a:srgbClr val="002060"/>
              </a:solidFill>
              <a:latin typeface="Calibri" pitchFamily="34" charset="0"/>
            </a:endParaRPr>
          </a:p>
        </p:txBody>
      </p:sp>
      <p:sp>
        <p:nvSpPr>
          <p:cNvPr id="9" name="Title 1"/>
          <p:cNvSpPr>
            <a:spLocks noGrp="1"/>
          </p:cNvSpPr>
          <p:nvPr>
            <p:ph type="title"/>
          </p:nvPr>
        </p:nvSpPr>
        <p:spPr>
          <a:xfrm>
            <a:off x="668052" y="1313795"/>
            <a:ext cx="7772400" cy="468313"/>
          </a:xfrm>
        </p:spPr>
        <p:txBody>
          <a:bodyPr/>
          <a:lstStyle/>
          <a:p>
            <a:pPr algn="ctr"/>
            <a:r>
              <a:rPr lang="hr-HR" sz="2000" dirty="0" smtClean="0">
                <a:solidFill>
                  <a:srgbClr val="002060"/>
                </a:solidFill>
                <a:latin typeface="Calibri" pitchFamily="34" charset="0"/>
              </a:rPr>
              <a:t>IZNOSI, INTENZITET POTPORE I NAČIN ISPLATE</a:t>
            </a: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A1 MIKRO PODUZETNIŠTVO I OBRT</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A2 PODUZETNIŠTVO KREATIVNIH INDUSTRIJA</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A3 MLADI I POČETNICI U PODUZETNIŠTVU</a:t>
            </a:r>
            <a:br>
              <a:rPr lang="hr-HR" sz="1800" dirty="0" smtClean="0">
                <a:solidFill>
                  <a:srgbClr val="002060"/>
                </a:solidFill>
                <a:latin typeface="Calibri" pitchFamily="34" charset="0"/>
              </a:rPr>
            </a:br>
            <a:r>
              <a:rPr lang="hr-HR" sz="1800" dirty="0">
                <a:solidFill>
                  <a:srgbClr val="002060"/>
                </a:solidFill>
                <a:latin typeface="Calibri" pitchFamily="34" charset="0"/>
              </a:rPr>
              <a:t/>
            </a:r>
            <a:br>
              <a:rPr lang="hr-HR" sz="1800" dirty="0">
                <a:solidFill>
                  <a:srgbClr val="002060"/>
                </a:solidFill>
                <a:latin typeface="Calibri" pitchFamily="34" charset="0"/>
              </a:rPr>
            </a:br>
            <a:endParaRPr lang="en-GB" sz="1800" dirty="0"/>
          </a:p>
        </p:txBody>
      </p:sp>
      <p:sp>
        <p:nvSpPr>
          <p:cNvPr id="3" name="Content Placeholder 2"/>
          <p:cNvSpPr>
            <a:spLocks noGrp="1"/>
          </p:cNvSpPr>
          <p:nvPr>
            <p:ph idx="1"/>
          </p:nvPr>
        </p:nvSpPr>
        <p:spPr>
          <a:xfrm>
            <a:off x="260271" y="2000240"/>
            <a:ext cx="8640960" cy="4381088"/>
          </a:xfrm>
        </p:spPr>
        <p:txBody>
          <a:bodyPr/>
          <a:lstStyle/>
          <a:p>
            <a:pPr lvl="0">
              <a:spcBef>
                <a:spcPts val="0"/>
              </a:spcBef>
            </a:pPr>
            <a:r>
              <a:rPr lang="hr-HR" dirty="0">
                <a:solidFill>
                  <a:srgbClr val="002060"/>
                </a:solidFill>
                <a:latin typeface="Calibri" pitchFamily="34" charset="0"/>
              </a:rPr>
              <a:t>Najniži iznos potpore koji se može dodijeliti je 20.000,00 </a:t>
            </a:r>
            <a:r>
              <a:rPr lang="hr-HR" dirty="0" smtClean="0">
                <a:solidFill>
                  <a:srgbClr val="002060"/>
                </a:solidFill>
                <a:latin typeface="Calibri" pitchFamily="34" charset="0"/>
              </a:rPr>
              <a:t>kuna</a:t>
            </a:r>
            <a:endParaRPr lang="hr-HR" dirty="0">
              <a:solidFill>
                <a:srgbClr val="002060"/>
              </a:solidFill>
              <a:latin typeface="Calibri" pitchFamily="34" charset="0"/>
            </a:endParaRPr>
          </a:p>
          <a:p>
            <a:pPr lvl="0">
              <a:spcBef>
                <a:spcPts val="0"/>
              </a:spcBef>
            </a:pPr>
            <a:r>
              <a:rPr lang="hr-HR" dirty="0">
                <a:solidFill>
                  <a:srgbClr val="002060"/>
                </a:solidFill>
                <a:latin typeface="Calibri" pitchFamily="34" charset="0"/>
              </a:rPr>
              <a:t>Najviši iznos potpore koji se može dodijeliti je 250.000,00 </a:t>
            </a:r>
            <a:r>
              <a:rPr lang="hr-HR" dirty="0" smtClean="0">
                <a:solidFill>
                  <a:srgbClr val="002060"/>
                </a:solidFill>
                <a:latin typeface="Calibri" pitchFamily="34" charset="0"/>
              </a:rPr>
              <a:t>kuna </a:t>
            </a:r>
            <a:endParaRPr lang="hr-HR" dirty="0">
              <a:solidFill>
                <a:srgbClr val="002060"/>
              </a:solidFill>
              <a:latin typeface="Calibri" pitchFamily="34" charset="0"/>
            </a:endParaRPr>
          </a:p>
          <a:p>
            <a:pPr>
              <a:spcBef>
                <a:spcPts val="0"/>
              </a:spcBef>
            </a:pPr>
            <a:r>
              <a:rPr lang="hr-HR" dirty="0" smtClean="0">
                <a:solidFill>
                  <a:srgbClr val="002060"/>
                </a:solidFill>
                <a:latin typeface="Calibri" pitchFamily="34" charset="0"/>
              </a:rPr>
              <a:t>Intenzitet </a:t>
            </a:r>
            <a:r>
              <a:rPr lang="hr-HR" dirty="0">
                <a:solidFill>
                  <a:srgbClr val="002060"/>
                </a:solidFill>
                <a:latin typeface="Calibri" pitchFamily="34" charset="0"/>
              </a:rPr>
              <a:t>potpore označava udio sredstava s kojim davatelj potpore sudjeluje u financiranju predloženog projekta i može dosegnuti </a:t>
            </a:r>
            <a:r>
              <a:rPr lang="hr-HR" b="1" dirty="0">
                <a:solidFill>
                  <a:srgbClr val="002060"/>
                </a:solidFill>
                <a:latin typeface="Calibri" pitchFamily="34" charset="0"/>
              </a:rPr>
              <a:t>do najviše 75%</a:t>
            </a:r>
            <a:r>
              <a:rPr lang="hr-HR" dirty="0">
                <a:solidFill>
                  <a:srgbClr val="002060"/>
                </a:solidFill>
                <a:latin typeface="Calibri" pitchFamily="34" charset="0"/>
              </a:rPr>
              <a:t> ukupno prihvatljivih troškova iskazanih u tablici proračuna predloženog projekta.</a:t>
            </a:r>
          </a:p>
          <a:p>
            <a:pPr marL="0" indent="0">
              <a:spcBef>
                <a:spcPts val="0"/>
              </a:spcBef>
              <a:buNone/>
            </a:pPr>
            <a:r>
              <a:rPr lang="hr-HR" dirty="0">
                <a:solidFill>
                  <a:srgbClr val="002060"/>
                </a:solidFill>
                <a:latin typeface="Calibri" pitchFamily="34" charset="0"/>
              </a:rPr>
              <a:t> </a:t>
            </a:r>
          </a:p>
          <a:p>
            <a:pPr>
              <a:spcBef>
                <a:spcPts val="0"/>
              </a:spcBef>
            </a:pPr>
            <a:r>
              <a:rPr lang="hr-HR" dirty="0">
                <a:solidFill>
                  <a:srgbClr val="002060"/>
                </a:solidFill>
                <a:latin typeface="Calibri" pitchFamily="34" charset="0"/>
              </a:rPr>
              <a:t>Podnositelj zahtjeva dužan je sudjelovati u financiranju predloženog projekta u iznosu od minimalno 25% prihvatljivih troškova iskazanih u tablici proračuna predloženog projekta.</a:t>
            </a:r>
          </a:p>
          <a:p>
            <a:pPr marL="0" indent="0">
              <a:spcBef>
                <a:spcPts val="0"/>
              </a:spcBef>
              <a:buNone/>
            </a:pPr>
            <a:r>
              <a:rPr lang="hr-HR" dirty="0">
                <a:solidFill>
                  <a:srgbClr val="002060"/>
                </a:solidFill>
                <a:latin typeface="Calibri" pitchFamily="34" charset="0"/>
              </a:rPr>
              <a:t>  </a:t>
            </a:r>
          </a:p>
          <a:p>
            <a:pPr>
              <a:spcBef>
                <a:spcPts val="0"/>
              </a:spcBef>
            </a:pPr>
            <a:r>
              <a:rPr lang="hr-HR" dirty="0">
                <a:solidFill>
                  <a:srgbClr val="002060"/>
                </a:solidFill>
                <a:latin typeface="Calibri" pitchFamily="34" charset="0"/>
              </a:rPr>
              <a:t>Ministarstvo i HAMAG INVEST sredstva za odobrene projektne prijedloge isplaćuju na žiro račun korisnika u dva dijela: </a:t>
            </a:r>
            <a:endParaRPr lang="hr-HR" dirty="0" smtClean="0">
              <a:solidFill>
                <a:srgbClr val="002060"/>
              </a:solidFill>
              <a:latin typeface="Calibri" pitchFamily="34" charset="0"/>
            </a:endParaRPr>
          </a:p>
          <a:p>
            <a:pPr lvl="1">
              <a:spcBef>
                <a:spcPts val="0"/>
              </a:spcBef>
            </a:pPr>
            <a:r>
              <a:rPr lang="hr-HR" sz="1800" dirty="0" smtClean="0">
                <a:solidFill>
                  <a:srgbClr val="002060"/>
                </a:solidFill>
                <a:latin typeface="Calibri" pitchFamily="34" charset="0"/>
              </a:rPr>
              <a:t>60</a:t>
            </a:r>
            <a:r>
              <a:rPr lang="hr-HR" sz="1800" dirty="0">
                <a:solidFill>
                  <a:srgbClr val="002060"/>
                </a:solidFill>
                <a:latin typeface="Calibri" pitchFamily="34" charset="0"/>
              </a:rPr>
              <a:t>% iznosa dodijeljene potpore po zaključenju </a:t>
            </a:r>
            <a:r>
              <a:rPr lang="hr-HR" sz="1800" dirty="0" smtClean="0">
                <a:solidFill>
                  <a:srgbClr val="002060"/>
                </a:solidFill>
                <a:latin typeface="Calibri" pitchFamily="34" charset="0"/>
              </a:rPr>
              <a:t>Ugovora </a:t>
            </a:r>
            <a:endParaRPr lang="hr-HR" sz="1800" dirty="0">
              <a:solidFill>
                <a:srgbClr val="002060"/>
              </a:solidFill>
              <a:latin typeface="Calibri" pitchFamily="34" charset="0"/>
            </a:endParaRPr>
          </a:p>
          <a:p>
            <a:pPr lvl="1">
              <a:spcBef>
                <a:spcPts val="0"/>
              </a:spcBef>
            </a:pPr>
            <a:r>
              <a:rPr lang="hr-HR" sz="1800" dirty="0">
                <a:solidFill>
                  <a:srgbClr val="002060"/>
                </a:solidFill>
                <a:latin typeface="Calibri" pitchFamily="34" charset="0"/>
              </a:rPr>
              <a:t>ostatak iznosa potpore do najviše 75% ukupno prihvatljivih troškova iskazanih u utvrđenoj tablici </a:t>
            </a:r>
            <a:r>
              <a:rPr lang="hr-HR" sz="1800" dirty="0" smtClean="0">
                <a:solidFill>
                  <a:srgbClr val="002060"/>
                </a:solidFill>
                <a:latin typeface="Calibri" pitchFamily="34" charset="0"/>
              </a:rPr>
              <a:t>proračuna.</a:t>
            </a:r>
            <a:endParaRPr lang="hr-HR" sz="1800" dirty="0">
              <a:solidFill>
                <a:srgbClr val="002060"/>
              </a:solidFill>
              <a:latin typeface="Calibri" pitchFamily="34" charset="0"/>
            </a:endParaRPr>
          </a:p>
          <a:p>
            <a:pPr marL="0" indent="0">
              <a:spcBef>
                <a:spcPts val="0"/>
              </a:spcBef>
              <a:buNone/>
            </a:pPr>
            <a:r>
              <a:rPr lang="hr-HR" sz="1600" b="1" dirty="0">
                <a:solidFill>
                  <a:srgbClr val="002060"/>
                </a:solidFill>
                <a:latin typeface="Calibri" pitchFamily="34" charset="0"/>
              </a:rPr>
              <a:t> </a:t>
            </a:r>
            <a:endParaRPr lang="hr-HR" sz="1600" dirty="0">
              <a:solidFill>
                <a:srgbClr val="002060"/>
              </a:solidFill>
              <a:latin typeface="Calibri" pitchFamily="34" charset="0"/>
            </a:endParaRPr>
          </a:p>
          <a:p>
            <a:pPr>
              <a:spcBef>
                <a:spcPts val="0"/>
              </a:spcBef>
            </a:pPr>
            <a:endParaRPr lang="en-GB" sz="1600" dirty="0">
              <a:solidFill>
                <a:srgbClr val="002060"/>
              </a:solidFill>
              <a:latin typeface="Calibri" pitchFamily="34" charset="0"/>
            </a:endParaRPr>
          </a:p>
        </p:txBody>
      </p:sp>
    </p:spTree>
    <p:extLst>
      <p:ext uri="{BB962C8B-B14F-4D97-AF65-F5344CB8AC3E}">
        <p14:creationId xmlns:p14="http://schemas.microsoft.com/office/powerpoint/2010/main" xmlns="" val="402731473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326043" y="2276872"/>
            <a:ext cx="8495239" cy="1200329"/>
          </a:xfrm>
          <a:prstGeom prst="rect">
            <a:avLst/>
          </a:prstGeom>
          <a:noFill/>
        </p:spPr>
        <p:txBody>
          <a:bodyPr wrap="square" rtlCol="0">
            <a:spAutoFit/>
          </a:bodyPr>
          <a:lstStyle/>
          <a:p>
            <a:endParaRPr lang="hr-HR" dirty="0" smtClean="0">
              <a:solidFill>
                <a:srgbClr val="002060"/>
              </a:solidFill>
              <a:latin typeface="Calibri" pitchFamily="34" charset="0"/>
            </a:endParaRPr>
          </a:p>
          <a:p>
            <a:endParaRPr lang="hr-HR" dirty="0">
              <a:solidFill>
                <a:srgbClr val="002060"/>
              </a:solidFill>
              <a:latin typeface="Calibri" pitchFamily="34" charset="0"/>
            </a:endParaRPr>
          </a:p>
          <a:p>
            <a:endParaRPr lang="hr-HR" dirty="0" smtClean="0">
              <a:solidFill>
                <a:srgbClr val="002060"/>
              </a:solidFill>
              <a:latin typeface="Calibri" pitchFamily="34" charset="0"/>
            </a:endParaRPr>
          </a:p>
          <a:p>
            <a:endParaRPr lang="hr-HR" dirty="0" smtClean="0">
              <a:solidFill>
                <a:srgbClr val="002060"/>
              </a:solidFill>
              <a:latin typeface="Calibri" pitchFamily="34" charset="0"/>
            </a:endParaRPr>
          </a:p>
        </p:txBody>
      </p:sp>
      <p:sp>
        <p:nvSpPr>
          <p:cNvPr id="12" name="Title 1"/>
          <p:cNvSpPr>
            <a:spLocks noGrp="1"/>
          </p:cNvSpPr>
          <p:nvPr>
            <p:ph type="title"/>
          </p:nvPr>
        </p:nvSpPr>
        <p:spPr>
          <a:xfrm>
            <a:off x="687462" y="1052736"/>
            <a:ext cx="7772400" cy="468313"/>
          </a:xfrm>
        </p:spPr>
        <p:txBody>
          <a:bodyPr/>
          <a:lstStyle/>
          <a:p>
            <a:pPr algn="ct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2000" dirty="0" smtClean="0">
                <a:solidFill>
                  <a:srgbClr val="002060"/>
                </a:solidFill>
                <a:latin typeface="Calibri" pitchFamily="34" charset="0"/>
              </a:rPr>
              <a:t>AKTIVNOST A4 ZADRUŽNO PODUZETNIŠTVO – iznos sredstava 2.000.000,00 kn </a:t>
            </a:r>
            <a:br>
              <a:rPr lang="hr-HR" sz="2000" dirty="0" smtClean="0">
                <a:solidFill>
                  <a:srgbClr val="002060"/>
                </a:solidFill>
                <a:latin typeface="Calibri" pitchFamily="34" charset="0"/>
              </a:rPr>
            </a:br>
            <a:r>
              <a:rPr lang="hr-HR" sz="1800" dirty="0" smtClean="0">
                <a:solidFill>
                  <a:srgbClr val="002060"/>
                </a:solidFill>
                <a:latin typeface="Calibri" pitchFamily="34" charset="0"/>
              </a:rPr>
              <a:t>SUBJEKTI KOJIMA JE AKTIVNOST NAMIJENJENA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a:solidFill>
                  <a:srgbClr val="002060"/>
                </a:solidFill>
                <a:latin typeface="Calibri" pitchFamily="34" charset="0"/>
              </a:rPr>
              <a:t/>
            </a:r>
            <a:br>
              <a:rPr lang="hr-HR" sz="1800" dirty="0">
                <a:solidFill>
                  <a:srgbClr val="002060"/>
                </a:solidFill>
                <a:latin typeface="Calibri" pitchFamily="34" charset="0"/>
              </a:rPr>
            </a:br>
            <a:endParaRPr lang="en-GB" sz="1800" dirty="0"/>
          </a:p>
        </p:txBody>
      </p:sp>
      <p:sp>
        <p:nvSpPr>
          <p:cNvPr id="3" name="Content Placeholder 2"/>
          <p:cNvSpPr>
            <a:spLocks noGrp="1"/>
          </p:cNvSpPr>
          <p:nvPr>
            <p:ph idx="1"/>
          </p:nvPr>
        </p:nvSpPr>
        <p:spPr>
          <a:xfrm>
            <a:off x="685800" y="1500174"/>
            <a:ext cx="7772400" cy="4062426"/>
          </a:xfrm>
        </p:spPr>
        <p:txBody>
          <a:bodyPr/>
          <a:lstStyle/>
          <a:p>
            <a:r>
              <a:rPr lang="hr-HR" dirty="0">
                <a:solidFill>
                  <a:srgbClr val="002060"/>
                </a:solidFill>
                <a:latin typeface="Calibri" pitchFamily="34" charset="0"/>
              </a:rPr>
              <a:t>Proizvodno-uslužnim zadrugama, sukladno </a:t>
            </a:r>
            <a:r>
              <a:rPr lang="hr-HR" dirty="0" smtClean="0">
                <a:solidFill>
                  <a:srgbClr val="002060"/>
                </a:solidFill>
                <a:latin typeface="Calibri" pitchFamily="34" charset="0"/>
              </a:rPr>
              <a:t>zakonskoj </a:t>
            </a:r>
            <a:r>
              <a:rPr lang="hr-HR" dirty="0">
                <a:solidFill>
                  <a:srgbClr val="002060"/>
                </a:solidFill>
                <a:latin typeface="Calibri" pitchFamily="34" charset="0"/>
              </a:rPr>
              <a:t>definiciji (osim onih koje obavljaju ili većina članova zadruge pretežno obavlja primarnu poljoprivrednu proizvodnju i ribarstvo, prema </a:t>
            </a:r>
            <a:r>
              <a:rPr lang="hr-HR" dirty="0" smtClean="0">
                <a:solidFill>
                  <a:srgbClr val="002060"/>
                </a:solidFill>
                <a:latin typeface="Calibri" pitchFamily="34" charset="0"/>
              </a:rPr>
              <a:t>Odluci o Nacionalnoj </a:t>
            </a:r>
            <a:r>
              <a:rPr lang="hr-HR" dirty="0">
                <a:solidFill>
                  <a:srgbClr val="002060"/>
                </a:solidFill>
                <a:latin typeface="Calibri" pitchFamily="34" charset="0"/>
              </a:rPr>
              <a:t>klasifikaciji djelatnosti (NN 58/07 i 72/07) iz Područja A i B, Odjeljci 01-09</a:t>
            </a:r>
            <a:r>
              <a:rPr lang="hr-HR" dirty="0" smtClean="0">
                <a:solidFill>
                  <a:srgbClr val="002060"/>
                </a:solidFill>
                <a:latin typeface="Calibri" pitchFamily="34" charset="0"/>
              </a:rPr>
              <a:t>)</a:t>
            </a:r>
          </a:p>
          <a:p>
            <a:r>
              <a:rPr lang="en-GB" dirty="0" smtClean="0">
                <a:solidFill>
                  <a:srgbClr val="002060"/>
                </a:solidFill>
                <a:latin typeface="Calibri" pitchFamily="34" charset="0"/>
              </a:rPr>
              <a:t>koje </a:t>
            </a:r>
            <a:r>
              <a:rPr lang="en-GB" dirty="0">
                <a:solidFill>
                  <a:srgbClr val="002060"/>
                </a:solidFill>
                <a:latin typeface="Calibri" pitchFamily="34" charset="0"/>
              </a:rPr>
              <a:t>su pozitivno poslovale u 2012. godini, odnosno koje sukladno zadnjem financijskom izvješću nisu u gubitku, osim za zadruge osnovane u 2012. godini </a:t>
            </a:r>
          </a:p>
          <a:p>
            <a:r>
              <a:rPr lang="pl-PL" dirty="0" smtClean="0">
                <a:solidFill>
                  <a:srgbClr val="002060"/>
                </a:solidFill>
                <a:latin typeface="Calibri" pitchFamily="34" charset="0"/>
              </a:rPr>
              <a:t>koje </a:t>
            </a:r>
            <a:r>
              <a:rPr lang="pl-PL" dirty="0">
                <a:solidFill>
                  <a:srgbClr val="002060"/>
                </a:solidFill>
                <a:latin typeface="Calibri" pitchFamily="34" charset="0"/>
              </a:rPr>
              <a:t>imaju najmanje 1 zaposlenog </a:t>
            </a:r>
          </a:p>
          <a:p>
            <a:r>
              <a:rPr lang="en-GB" dirty="0" smtClean="0">
                <a:solidFill>
                  <a:srgbClr val="002060"/>
                </a:solidFill>
                <a:latin typeface="Calibri" pitchFamily="34" charset="0"/>
              </a:rPr>
              <a:t>koje </a:t>
            </a:r>
            <a:r>
              <a:rPr lang="en-GB" dirty="0">
                <a:solidFill>
                  <a:srgbClr val="002060"/>
                </a:solidFill>
                <a:latin typeface="Calibri" pitchFamily="34" charset="0"/>
              </a:rPr>
              <a:t>posluju najmanje 6 mjeseci do datuma podnošenja prijave </a:t>
            </a:r>
          </a:p>
          <a:p>
            <a:endParaRPr lang="hr-HR" dirty="0">
              <a:solidFill>
                <a:srgbClr val="002060"/>
              </a:solidFill>
              <a:latin typeface="Calibri" pitchFamily="34" charset="0"/>
            </a:endParaRPr>
          </a:p>
          <a:p>
            <a:endParaRPr lang="en-GB" dirty="0">
              <a:solidFill>
                <a:srgbClr val="002060"/>
              </a:solidFill>
              <a:latin typeface="Calibri" pitchFamily="34" charset="0"/>
            </a:endParaRPr>
          </a:p>
        </p:txBody>
      </p:sp>
    </p:spTree>
    <p:extLst>
      <p:ext uri="{BB962C8B-B14F-4D97-AF65-F5344CB8AC3E}">
        <p14:creationId xmlns:p14="http://schemas.microsoft.com/office/powerpoint/2010/main" xmlns="" val="52796190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9" name="Title 1"/>
          <p:cNvSpPr>
            <a:spLocks noGrp="1"/>
          </p:cNvSpPr>
          <p:nvPr>
            <p:ph type="title"/>
          </p:nvPr>
        </p:nvSpPr>
        <p:spPr>
          <a:xfrm>
            <a:off x="377788" y="692696"/>
            <a:ext cx="8352927" cy="648072"/>
          </a:xfrm>
        </p:spPr>
        <p:txBody>
          <a:bodyPr/>
          <a:lstStyle/>
          <a:p>
            <a:pPr algn="ctr"/>
            <a:r>
              <a:rPr lang="hr-HR" sz="2000" dirty="0" smtClean="0">
                <a:solidFill>
                  <a:srgbClr val="002060"/>
                </a:solidFill>
                <a:latin typeface="Calibri" pitchFamily="34" charset="0"/>
              </a:rPr>
              <a:t>AKTIVNOST A4 ZADRUŽNO PODUZETNIŠTVO </a:t>
            </a: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PRIHVATLJIVE PROJEKTNE AKTIVNOSTI, PRIHVATLJIVI  I NEPRIHVATLJIVI TROŠKOVI</a:t>
            </a:r>
            <a:endParaRPr lang="en-GB" sz="1800" dirty="0"/>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40768"/>
            <a:ext cx="9143999" cy="5144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796190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9" name="Title 1"/>
          <p:cNvSpPr>
            <a:spLocks noGrp="1"/>
          </p:cNvSpPr>
          <p:nvPr>
            <p:ph type="title"/>
          </p:nvPr>
        </p:nvSpPr>
        <p:spPr>
          <a:xfrm>
            <a:off x="685800" y="928670"/>
            <a:ext cx="7772400" cy="376355"/>
          </a:xfrm>
        </p:spPr>
        <p:txBody>
          <a:bodyPr/>
          <a:lstStyle/>
          <a:p>
            <a:pPr algn="ct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2000" dirty="0" smtClean="0">
                <a:solidFill>
                  <a:srgbClr val="002060"/>
                </a:solidFill>
                <a:latin typeface="Calibri" pitchFamily="34" charset="0"/>
              </a:rPr>
              <a:t>AKTIVNOST A4 ZADRUŽNO PODUZETNIŠTVO – iznos sredstava 2.000.000,00 kn </a:t>
            </a:r>
            <a:br>
              <a:rPr lang="hr-HR" sz="20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IZNOSI, INTENZITET POTPORE I NAČIN ISPLATE</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a:solidFill>
                  <a:srgbClr val="002060"/>
                </a:solidFill>
                <a:latin typeface="Calibri" pitchFamily="34" charset="0"/>
              </a:rPr>
              <a:t/>
            </a:r>
            <a:br>
              <a:rPr lang="hr-HR" sz="1800" dirty="0">
                <a:solidFill>
                  <a:srgbClr val="002060"/>
                </a:solidFill>
                <a:latin typeface="Calibri" pitchFamily="34" charset="0"/>
              </a:rPr>
            </a:br>
            <a:endParaRPr lang="en-GB" sz="1800" dirty="0"/>
          </a:p>
        </p:txBody>
      </p:sp>
      <p:sp>
        <p:nvSpPr>
          <p:cNvPr id="2" name="Content Placeholder 1"/>
          <p:cNvSpPr>
            <a:spLocks noGrp="1"/>
          </p:cNvSpPr>
          <p:nvPr>
            <p:ph idx="1"/>
          </p:nvPr>
        </p:nvSpPr>
        <p:spPr>
          <a:xfrm>
            <a:off x="179512" y="1772816"/>
            <a:ext cx="8856984" cy="4880584"/>
          </a:xfrm>
        </p:spPr>
        <p:txBody>
          <a:bodyPr/>
          <a:lstStyle/>
          <a:p>
            <a:pPr lvl="0">
              <a:spcBef>
                <a:spcPts val="0"/>
              </a:spcBef>
            </a:pPr>
            <a:r>
              <a:rPr lang="hr-HR" dirty="0" smtClean="0">
                <a:solidFill>
                  <a:srgbClr val="002060"/>
                </a:solidFill>
                <a:latin typeface="Calibri" pitchFamily="34" charset="0"/>
              </a:rPr>
              <a:t>Najniži </a:t>
            </a:r>
            <a:r>
              <a:rPr lang="hr-HR" dirty="0">
                <a:solidFill>
                  <a:srgbClr val="002060"/>
                </a:solidFill>
                <a:latin typeface="Calibri" pitchFamily="34" charset="0"/>
              </a:rPr>
              <a:t>iznos potpore koji se može dodijeliti je 20.000,00 </a:t>
            </a:r>
            <a:r>
              <a:rPr lang="hr-HR" dirty="0" smtClean="0">
                <a:solidFill>
                  <a:srgbClr val="002060"/>
                </a:solidFill>
                <a:latin typeface="Calibri" pitchFamily="34" charset="0"/>
              </a:rPr>
              <a:t>kuna. </a:t>
            </a:r>
            <a:endParaRPr lang="hr-HR" dirty="0">
              <a:solidFill>
                <a:srgbClr val="002060"/>
              </a:solidFill>
              <a:latin typeface="Calibri" pitchFamily="34" charset="0"/>
            </a:endParaRPr>
          </a:p>
          <a:p>
            <a:pPr lvl="0">
              <a:spcBef>
                <a:spcPts val="0"/>
              </a:spcBef>
            </a:pPr>
            <a:r>
              <a:rPr lang="hr-HR" dirty="0">
                <a:solidFill>
                  <a:srgbClr val="002060"/>
                </a:solidFill>
                <a:latin typeface="Calibri" pitchFamily="34" charset="0"/>
              </a:rPr>
              <a:t>Najviši iznos potpore koji se može dodijeliti je 250.000,00 kuna. </a:t>
            </a:r>
          </a:p>
          <a:p>
            <a:pPr marL="0" indent="0">
              <a:spcBef>
                <a:spcPts val="0"/>
              </a:spcBef>
              <a:buNone/>
            </a:pPr>
            <a:r>
              <a:rPr lang="hr-HR" dirty="0">
                <a:solidFill>
                  <a:srgbClr val="002060"/>
                </a:solidFill>
                <a:latin typeface="Calibri" pitchFamily="34" charset="0"/>
              </a:rPr>
              <a:t> </a:t>
            </a:r>
          </a:p>
          <a:p>
            <a:pPr>
              <a:spcBef>
                <a:spcPts val="0"/>
              </a:spcBef>
            </a:pPr>
            <a:r>
              <a:rPr lang="hr-HR" dirty="0">
                <a:solidFill>
                  <a:srgbClr val="002060"/>
                </a:solidFill>
                <a:latin typeface="Calibri" pitchFamily="34" charset="0"/>
              </a:rPr>
              <a:t>Intenzitet potpore označava udio sredstava s kojim davatelj potpore (HAMAG INVEST) sudjeluje u financiranju predloženog projekta i može dosegnuti </a:t>
            </a:r>
            <a:r>
              <a:rPr lang="hr-HR" b="1" dirty="0">
                <a:solidFill>
                  <a:srgbClr val="002060"/>
                </a:solidFill>
                <a:latin typeface="Calibri" pitchFamily="34" charset="0"/>
              </a:rPr>
              <a:t>do maksimalno 75%</a:t>
            </a:r>
            <a:r>
              <a:rPr lang="hr-HR" dirty="0">
                <a:solidFill>
                  <a:srgbClr val="002060"/>
                </a:solidFill>
                <a:latin typeface="Calibri" pitchFamily="34" charset="0"/>
              </a:rPr>
              <a:t> ukupno prihvatljivih troškova iskazanih u tablici proračuna predloženog projekta.</a:t>
            </a:r>
          </a:p>
          <a:p>
            <a:pPr>
              <a:spcBef>
                <a:spcPts val="0"/>
              </a:spcBef>
            </a:pPr>
            <a:r>
              <a:rPr lang="hr-HR" dirty="0">
                <a:solidFill>
                  <a:srgbClr val="002060"/>
                </a:solidFill>
                <a:latin typeface="Calibri" pitchFamily="34" charset="0"/>
              </a:rPr>
              <a:t>Podnositelj prijave dužan je sudjelovati u financiranju predloženog projekta u iznosu od minimalno 25% prihvatljivih troškova iskazanih u tablici proračuna predloženog projekta.</a:t>
            </a:r>
          </a:p>
          <a:p>
            <a:pPr marL="0" indent="0">
              <a:spcBef>
                <a:spcPts val="0"/>
              </a:spcBef>
              <a:buNone/>
            </a:pPr>
            <a:r>
              <a:rPr lang="hr-HR" dirty="0">
                <a:solidFill>
                  <a:srgbClr val="002060"/>
                </a:solidFill>
                <a:latin typeface="Calibri" pitchFamily="34" charset="0"/>
              </a:rPr>
              <a:t>  </a:t>
            </a:r>
          </a:p>
          <a:p>
            <a:pPr>
              <a:spcBef>
                <a:spcPts val="0"/>
              </a:spcBef>
            </a:pPr>
            <a:r>
              <a:rPr lang="hr-HR" dirty="0">
                <a:solidFill>
                  <a:srgbClr val="002060"/>
                </a:solidFill>
                <a:latin typeface="Calibri" pitchFamily="34" charset="0"/>
              </a:rPr>
              <a:t>HAMAG INVEST sredstva za odobrene projektne prijedloge isplaćuje na žiro račun korisnika u dva dijela: </a:t>
            </a:r>
          </a:p>
          <a:p>
            <a:pPr lvl="1">
              <a:spcBef>
                <a:spcPts val="0"/>
              </a:spcBef>
            </a:pPr>
            <a:r>
              <a:rPr lang="hr-HR" sz="1800" dirty="0">
                <a:solidFill>
                  <a:srgbClr val="002060"/>
                </a:solidFill>
                <a:latin typeface="Calibri" pitchFamily="34" charset="0"/>
              </a:rPr>
              <a:t>60% iznosa dodijeljene potpore po zaključenju </a:t>
            </a:r>
            <a:r>
              <a:rPr lang="hr-HR" sz="1800" dirty="0" smtClean="0">
                <a:solidFill>
                  <a:srgbClr val="002060"/>
                </a:solidFill>
                <a:latin typeface="Calibri" pitchFamily="34" charset="0"/>
              </a:rPr>
              <a:t>Ugovora</a:t>
            </a:r>
            <a:endParaRPr lang="hr-HR" sz="1800" dirty="0">
              <a:solidFill>
                <a:srgbClr val="002060"/>
              </a:solidFill>
              <a:latin typeface="Calibri" pitchFamily="34" charset="0"/>
            </a:endParaRPr>
          </a:p>
          <a:p>
            <a:pPr lvl="1">
              <a:spcBef>
                <a:spcPts val="0"/>
              </a:spcBef>
            </a:pPr>
            <a:r>
              <a:rPr lang="hr-HR" sz="1800" dirty="0">
                <a:solidFill>
                  <a:srgbClr val="002060"/>
                </a:solidFill>
                <a:latin typeface="Calibri" pitchFamily="34" charset="0"/>
              </a:rPr>
              <a:t>ostatak iznosa potpore do maksimalno 75% ukupno prihvatljivih troškova iskazanih u utvrđenoj tablici </a:t>
            </a:r>
            <a:r>
              <a:rPr lang="hr-HR" sz="1800" dirty="0" smtClean="0">
                <a:solidFill>
                  <a:srgbClr val="002060"/>
                </a:solidFill>
                <a:latin typeface="Calibri" pitchFamily="34" charset="0"/>
              </a:rPr>
              <a:t>proračuna.</a:t>
            </a:r>
            <a:endParaRPr lang="hr-HR" sz="1800" dirty="0">
              <a:solidFill>
                <a:srgbClr val="002060"/>
              </a:solidFill>
              <a:latin typeface="Calibri" pitchFamily="34" charset="0"/>
            </a:endParaRPr>
          </a:p>
          <a:p>
            <a:pPr marL="0" indent="0">
              <a:spcBef>
                <a:spcPts val="0"/>
              </a:spcBef>
              <a:buNone/>
            </a:pPr>
            <a:r>
              <a:rPr lang="hr-HR" sz="1600" b="1" dirty="0">
                <a:solidFill>
                  <a:srgbClr val="002060"/>
                </a:solidFill>
                <a:latin typeface="Calibri" pitchFamily="34" charset="0"/>
              </a:rPr>
              <a:t> </a:t>
            </a:r>
            <a:endParaRPr lang="hr-HR" sz="1600" dirty="0">
              <a:solidFill>
                <a:srgbClr val="002060"/>
              </a:solidFill>
              <a:latin typeface="Calibri" pitchFamily="34" charset="0"/>
            </a:endParaRPr>
          </a:p>
          <a:p>
            <a:pPr marL="0" indent="0">
              <a:spcBef>
                <a:spcPts val="0"/>
              </a:spcBef>
              <a:buNone/>
            </a:pPr>
            <a:r>
              <a:rPr lang="hr-HR" sz="1600" b="1" dirty="0" smtClean="0">
                <a:solidFill>
                  <a:srgbClr val="002060"/>
                </a:solidFill>
                <a:latin typeface="Calibri" pitchFamily="34" charset="0"/>
              </a:rPr>
              <a:t>   </a:t>
            </a:r>
            <a:endParaRPr lang="hr-HR" sz="1600" dirty="0">
              <a:solidFill>
                <a:srgbClr val="002060"/>
              </a:solidFill>
              <a:latin typeface="Calibri" pitchFamily="34" charset="0"/>
            </a:endParaRPr>
          </a:p>
          <a:p>
            <a:pPr>
              <a:spcBef>
                <a:spcPts val="0"/>
              </a:spcBef>
            </a:pPr>
            <a:endParaRPr lang="en-GB" sz="1600" dirty="0">
              <a:solidFill>
                <a:srgbClr val="002060"/>
              </a:solidFill>
              <a:latin typeface="Calibri" pitchFamily="34" charset="0"/>
            </a:endParaRPr>
          </a:p>
        </p:txBody>
      </p:sp>
    </p:spTree>
    <p:extLst>
      <p:ext uri="{BB962C8B-B14F-4D97-AF65-F5344CB8AC3E}">
        <p14:creationId xmlns:p14="http://schemas.microsoft.com/office/powerpoint/2010/main" xmlns="" val="213258898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3" name="Content Placeholder 2"/>
          <p:cNvSpPr>
            <a:spLocks noGrp="1"/>
          </p:cNvSpPr>
          <p:nvPr>
            <p:ph idx="1"/>
          </p:nvPr>
        </p:nvSpPr>
        <p:spPr>
          <a:xfrm>
            <a:off x="413792" y="1571612"/>
            <a:ext cx="8280920" cy="1857388"/>
          </a:xfrm>
        </p:spPr>
        <p:txBody>
          <a:bodyPr/>
          <a:lstStyle/>
          <a:p>
            <a:pPr lvl="0">
              <a:spcBef>
                <a:spcPts val="0"/>
              </a:spcBef>
            </a:pPr>
            <a:r>
              <a:rPr lang="hr-HR" sz="1600" dirty="0">
                <a:solidFill>
                  <a:srgbClr val="002060"/>
                </a:solidFill>
                <a:latin typeface="Calibri" pitchFamily="34" charset="0"/>
              </a:rPr>
              <a:t>Operativni klasteri i klasterske inicijative koji:</a:t>
            </a:r>
          </a:p>
          <a:p>
            <a:pPr lvl="1">
              <a:spcBef>
                <a:spcPts val="0"/>
              </a:spcBef>
            </a:pPr>
            <a:r>
              <a:rPr lang="hr-HR" dirty="0">
                <a:solidFill>
                  <a:srgbClr val="002060"/>
                </a:solidFill>
                <a:latin typeface="Calibri" pitchFamily="34" charset="0"/>
              </a:rPr>
              <a:t>su registrirani kao gospodarsko interesna udruženja, udruge, zadruge, društva s ograničenom odgovornošću i dionička društva; osim onih koji obavljaju primarnu proizvodnju poljoprivrednih proizvoda i ribarstvo </a:t>
            </a:r>
          </a:p>
          <a:p>
            <a:pPr lvl="1">
              <a:spcBef>
                <a:spcPts val="0"/>
              </a:spcBef>
            </a:pPr>
            <a:r>
              <a:rPr lang="hr-HR" dirty="0">
                <a:solidFill>
                  <a:srgbClr val="002060"/>
                </a:solidFill>
                <a:latin typeface="Calibri" pitchFamily="34" charset="0"/>
              </a:rPr>
              <a:t>se udružuju u cilju razvoja novih proizvoda i usluga, proizvodnih procesa ili zajedničkih nastupa na tržištima te na sajmovima, izložbama i gospodarskim manifestacijama </a:t>
            </a:r>
          </a:p>
          <a:p>
            <a:pPr lvl="1">
              <a:spcBef>
                <a:spcPts val="0"/>
              </a:spcBef>
            </a:pPr>
            <a:r>
              <a:rPr lang="hr-HR" dirty="0">
                <a:solidFill>
                  <a:srgbClr val="002060"/>
                </a:solidFill>
                <a:latin typeface="Calibri" pitchFamily="34" charset="0"/>
              </a:rPr>
              <a:t>se bave razvojnim i primijenjenim istraživanjem (sustavan rad temeljen na rezultatima znanstvenog istraživanja) i umrežavanjem praktičnih iskustava, a usmjereno stvaranju i uvođenju novih materijala, proizvoda, usluga i sustava ili značajnom poboljšanju postojećih proizvodnih procesa</a:t>
            </a:r>
          </a:p>
          <a:p>
            <a:pPr lvl="1">
              <a:spcBef>
                <a:spcPts val="0"/>
              </a:spcBef>
            </a:pPr>
            <a:r>
              <a:rPr lang="hr-HR" dirty="0">
                <a:solidFill>
                  <a:srgbClr val="002060"/>
                </a:solidFill>
                <a:latin typeface="Calibri" pitchFamily="34" charset="0"/>
              </a:rPr>
              <a:t>koje predstavlja izabrani klaster </a:t>
            </a:r>
            <a:r>
              <a:rPr lang="hr-HR" dirty="0" smtClean="0">
                <a:solidFill>
                  <a:srgbClr val="002060"/>
                </a:solidFill>
                <a:latin typeface="Calibri" pitchFamily="34" charset="0"/>
              </a:rPr>
              <a:t>menadžer</a:t>
            </a:r>
          </a:p>
          <a:p>
            <a:pPr lvl="1"/>
            <a:r>
              <a:rPr lang="hr-HR" dirty="0">
                <a:solidFill>
                  <a:srgbClr val="002060"/>
                </a:solidFill>
                <a:latin typeface="Calibri" pitchFamily="34" charset="0"/>
              </a:rPr>
              <a:t>su pozitivno poslovali u 2012. godini, odnosno koji sukladno zadnjem financijskom izvješću nisu u gubitku (za trgovačka dokazuje se GFI-em) </a:t>
            </a:r>
          </a:p>
          <a:p>
            <a:pPr lvl="1"/>
            <a:r>
              <a:rPr lang="hr-HR" dirty="0">
                <a:solidFill>
                  <a:srgbClr val="002060"/>
                </a:solidFill>
                <a:latin typeface="Calibri" pitchFamily="34" charset="0"/>
              </a:rPr>
              <a:t>imaju najmanje 1 zaposlenog – klaster menadžera</a:t>
            </a:r>
          </a:p>
          <a:p>
            <a:pPr marL="457200" lvl="1" indent="0">
              <a:spcBef>
                <a:spcPts val="0"/>
              </a:spcBef>
              <a:buNone/>
            </a:pPr>
            <a:r>
              <a:rPr lang="hr-HR" dirty="0" smtClean="0">
                <a:solidFill>
                  <a:srgbClr val="002060"/>
                </a:solidFill>
                <a:latin typeface="Calibri" pitchFamily="34" charset="0"/>
              </a:rPr>
              <a:t> </a:t>
            </a:r>
            <a:endParaRPr lang="hr-HR" dirty="0">
              <a:solidFill>
                <a:srgbClr val="002060"/>
              </a:solidFill>
              <a:latin typeface="Calibri" pitchFamily="34" charset="0"/>
            </a:endParaRPr>
          </a:p>
          <a:p>
            <a:pPr lvl="1">
              <a:spcBef>
                <a:spcPts val="0"/>
              </a:spcBef>
              <a:buNone/>
            </a:pPr>
            <a:r>
              <a:rPr lang="hr-HR" b="1" u="sng" dirty="0" smtClean="0">
                <a:solidFill>
                  <a:srgbClr val="002060"/>
                </a:solidFill>
                <a:latin typeface="Calibri" pitchFamily="34" charset="0"/>
              </a:rPr>
              <a:t>DODATNO:</a:t>
            </a:r>
          </a:p>
          <a:p>
            <a:pPr lvl="1">
              <a:spcBef>
                <a:spcPts val="0"/>
              </a:spcBef>
              <a:buNone/>
            </a:pPr>
            <a:endParaRPr lang="hr-HR" sz="1000" dirty="0" smtClean="0">
              <a:solidFill>
                <a:srgbClr val="002060"/>
              </a:solidFill>
              <a:latin typeface="Calibri" pitchFamily="34" charset="0"/>
            </a:endParaRPr>
          </a:p>
          <a:p>
            <a:pPr lvl="0">
              <a:spcBef>
                <a:spcPts val="0"/>
              </a:spcBef>
            </a:pPr>
            <a:r>
              <a:rPr lang="hr-HR" sz="1600" dirty="0" err="1" smtClean="0">
                <a:solidFill>
                  <a:srgbClr val="002060"/>
                </a:solidFill>
                <a:latin typeface="Calibri" pitchFamily="34" charset="0"/>
              </a:rPr>
              <a:t>Klasterske</a:t>
            </a:r>
            <a:r>
              <a:rPr lang="hr-HR" sz="1600" dirty="0" smtClean="0">
                <a:solidFill>
                  <a:srgbClr val="002060"/>
                </a:solidFill>
                <a:latin typeface="Calibri" pitchFamily="34" charset="0"/>
              </a:rPr>
              <a:t> </a:t>
            </a:r>
            <a:r>
              <a:rPr lang="hr-HR" sz="1600" dirty="0">
                <a:solidFill>
                  <a:srgbClr val="002060"/>
                </a:solidFill>
                <a:latin typeface="Calibri" pitchFamily="34" charset="0"/>
              </a:rPr>
              <a:t>inicijative koje:  </a:t>
            </a:r>
          </a:p>
          <a:p>
            <a:pPr lvl="1">
              <a:spcBef>
                <a:spcPts val="0"/>
              </a:spcBef>
            </a:pPr>
            <a:r>
              <a:rPr lang="hr-HR" dirty="0">
                <a:solidFill>
                  <a:srgbClr val="002060"/>
                </a:solidFill>
                <a:latin typeface="Calibri" pitchFamily="34" charset="0"/>
              </a:rPr>
              <a:t>su registrirane do godinu dana do dana objave </a:t>
            </a:r>
            <a:r>
              <a:rPr lang="hr-HR" dirty="0" smtClean="0">
                <a:solidFill>
                  <a:srgbClr val="002060"/>
                </a:solidFill>
                <a:latin typeface="Calibri" pitchFamily="34" charset="0"/>
              </a:rPr>
              <a:t>Otvorenog javnog </a:t>
            </a:r>
            <a:r>
              <a:rPr lang="hr-HR" dirty="0">
                <a:solidFill>
                  <a:srgbClr val="002060"/>
                </a:solidFill>
                <a:latin typeface="Calibri" pitchFamily="34" charset="0"/>
              </a:rPr>
              <a:t>poziva  </a:t>
            </a:r>
          </a:p>
          <a:p>
            <a:pPr lvl="1">
              <a:spcBef>
                <a:spcPts val="0"/>
              </a:spcBef>
            </a:pPr>
            <a:r>
              <a:rPr lang="hr-HR" dirty="0">
                <a:solidFill>
                  <a:srgbClr val="002060"/>
                </a:solidFill>
                <a:latin typeface="Calibri" pitchFamily="34" charset="0"/>
              </a:rPr>
              <a:t>imaju najmanje udruženih pet članica u klastersku inicijativu </a:t>
            </a:r>
          </a:p>
        </p:txBody>
      </p:sp>
      <p:sp>
        <p:nvSpPr>
          <p:cNvPr id="13" name="Title 1"/>
          <p:cNvSpPr>
            <a:spLocks noGrp="1"/>
          </p:cNvSpPr>
          <p:nvPr>
            <p:ph type="title"/>
          </p:nvPr>
        </p:nvSpPr>
        <p:spPr>
          <a:xfrm>
            <a:off x="622970" y="571480"/>
            <a:ext cx="7898060" cy="928694"/>
          </a:xfrm>
        </p:spPr>
        <p:txBody>
          <a:bodyPr/>
          <a:lstStyle/>
          <a:p>
            <a:pPr algn="ctr"/>
            <a:r>
              <a:rPr lang="hr-HR" sz="2000" dirty="0" smtClean="0">
                <a:solidFill>
                  <a:srgbClr val="002060"/>
                </a:solidFill>
                <a:latin typeface="Calibri" pitchFamily="34" charset="0"/>
              </a:rPr>
              <a:t/>
            </a:r>
            <a:br>
              <a:rPr lang="hr-HR" sz="2000" dirty="0" smtClean="0">
                <a:solidFill>
                  <a:srgbClr val="002060"/>
                </a:solidFill>
                <a:latin typeface="Calibri" pitchFamily="34" charset="0"/>
              </a:rPr>
            </a:br>
            <a:r>
              <a:rPr lang="hr-HR" sz="2000" dirty="0" smtClean="0">
                <a:solidFill>
                  <a:srgbClr val="002060"/>
                </a:solidFill>
                <a:latin typeface="Calibri" pitchFamily="34" charset="0"/>
              </a:rPr>
              <a:t/>
            </a:r>
            <a:br>
              <a:rPr lang="hr-HR" sz="2000" dirty="0" smtClean="0">
                <a:solidFill>
                  <a:srgbClr val="002060"/>
                </a:solidFill>
                <a:latin typeface="Calibri" pitchFamily="34" charset="0"/>
              </a:rPr>
            </a:br>
            <a:r>
              <a:rPr lang="hr-HR" sz="2000" dirty="0" smtClean="0">
                <a:solidFill>
                  <a:srgbClr val="002060"/>
                </a:solidFill>
                <a:latin typeface="Calibri" pitchFamily="34" charset="0"/>
              </a:rPr>
              <a:t>A5 JAČANJE POSLOVNE KONKURENTNOSTI KLASTERA – iznos sredstava 3.000.000,00 kn</a:t>
            </a:r>
            <a:br>
              <a:rPr lang="hr-HR" sz="2000" dirty="0" smtClean="0">
                <a:solidFill>
                  <a:srgbClr val="002060"/>
                </a:solidFill>
                <a:latin typeface="Calibri" pitchFamily="34" charset="0"/>
              </a:rPr>
            </a:br>
            <a:r>
              <a:rPr lang="hr-HR" sz="1800" dirty="0" smtClean="0">
                <a:solidFill>
                  <a:srgbClr val="002060"/>
                </a:solidFill>
                <a:latin typeface="Calibri" pitchFamily="34" charset="0"/>
              </a:rPr>
              <a:t>SUBJEKTI KOJIMA JE AKTIVNOST NAMIJENJENA</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endParaRPr lang="en-GB" sz="1800" dirty="0"/>
          </a:p>
        </p:txBody>
      </p:sp>
    </p:spTree>
    <p:extLst>
      <p:ext uri="{BB962C8B-B14F-4D97-AF65-F5344CB8AC3E}">
        <p14:creationId xmlns:p14="http://schemas.microsoft.com/office/powerpoint/2010/main" xmlns="" val="137239632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12" name="Title 1"/>
          <p:cNvSpPr>
            <a:spLocks noGrp="1"/>
          </p:cNvSpPr>
          <p:nvPr>
            <p:ph type="title"/>
          </p:nvPr>
        </p:nvSpPr>
        <p:spPr>
          <a:xfrm>
            <a:off x="377788" y="620688"/>
            <a:ext cx="8352927" cy="648072"/>
          </a:xfrm>
        </p:spPr>
        <p:txBody>
          <a:bodyPr/>
          <a:lstStyle/>
          <a:p>
            <a:pPr algn="ctr"/>
            <a:r>
              <a:rPr lang="hr-HR" sz="2000" dirty="0" smtClean="0">
                <a:solidFill>
                  <a:srgbClr val="002060"/>
                </a:solidFill>
                <a:latin typeface="Calibri" pitchFamily="34" charset="0"/>
              </a:rPr>
              <a:t>A5 JAČANJE POSLOVNE KONKURENTNOSTI KLASTERA </a:t>
            </a: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PRIHVATLJIVE PROJEKTNE AKTIVNOSTI, PRIHVATLJIVI I NEPRIHVATLJIVI TROŠKOVI</a:t>
            </a:r>
            <a:endParaRPr lang="en-GB" sz="1800" dirty="0"/>
          </a:p>
        </p:txBody>
      </p:sp>
      <p:pic>
        <p:nvPicPr>
          <p:cNvPr id="4710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08465"/>
            <a:ext cx="9144000" cy="5072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583339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12" name="Title 1"/>
          <p:cNvSpPr>
            <a:spLocks noGrp="1"/>
          </p:cNvSpPr>
          <p:nvPr>
            <p:ph type="title"/>
          </p:nvPr>
        </p:nvSpPr>
        <p:spPr>
          <a:xfrm>
            <a:off x="377788" y="714356"/>
            <a:ext cx="8352927" cy="554404"/>
          </a:xfrm>
        </p:spPr>
        <p:txBody>
          <a:bodyPr/>
          <a:lstStyle/>
          <a:p>
            <a:pPr algn="ctr"/>
            <a:r>
              <a:rPr lang="hr-HR" sz="2000" dirty="0" smtClean="0">
                <a:solidFill>
                  <a:srgbClr val="002060"/>
                </a:solidFill>
                <a:latin typeface="Calibri" pitchFamily="34" charset="0"/>
              </a:rPr>
              <a:t>A5 JAČANJE POSLOVNE KONKURENTNOSTI KLASTERA </a:t>
            </a: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PRIHVATLJIVE PROJEKTNE AKTIVNOSTI, PRIHVATLJIVI I NEPRIHVATLJIVI TROŠKOVI</a:t>
            </a:r>
            <a:endParaRPr lang="en-GB" sz="1800" dirty="0"/>
          </a:p>
        </p:txBody>
      </p:sp>
      <p:pic>
        <p:nvPicPr>
          <p:cNvPr id="4813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3" y="1628800"/>
            <a:ext cx="8928993"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566018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9" name="Title 1"/>
          <p:cNvSpPr>
            <a:spLocks noGrp="1"/>
          </p:cNvSpPr>
          <p:nvPr>
            <p:ph type="title"/>
          </p:nvPr>
        </p:nvSpPr>
        <p:spPr>
          <a:xfrm>
            <a:off x="685800" y="764704"/>
            <a:ext cx="7772400" cy="468313"/>
          </a:xfrm>
        </p:spPr>
        <p:txBody>
          <a:bodyPr/>
          <a:lstStyle/>
          <a:p>
            <a:pPr algn="ctr"/>
            <a:r>
              <a:rPr lang="hr-HR" sz="1800" dirty="0" smtClean="0">
                <a:solidFill>
                  <a:srgbClr val="002060"/>
                </a:solidFill>
                <a:latin typeface="Calibri" pitchFamily="34" charset="0"/>
              </a:rPr>
              <a:t>MJERA A. IZNOSI I INTENZITET POTPORE I NAČIN ISPLATE</a:t>
            </a:r>
            <a:br>
              <a:rPr lang="hr-HR" sz="1800" dirty="0" smtClean="0">
                <a:solidFill>
                  <a:srgbClr val="002060"/>
                </a:solidFill>
                <a:latin typeface="Calibri" pitchFamily="34" charset="0"/>
              </a:rPr>
            </a:br>
            <a:r>
              <a:rPr lang="hr-HR" sz="1800" dirty="0" smtClean="0">
                <a:solidFill>
                  <a:srgbClr val="002060"/>
                </a:solidFill>
                <a:latin typeface="Calibri" pitchFamily="34" charset="0"/>
              </a:rPr>
              <a:t>A.5. JAČANJE POSLOVNE KONKURENTNOSTI KLASTERA</a:t>
            </a:r>
            <a:endParaRPr lang="en-GB" sz="1800" dirty="0"/>
          </a:p>
        </p:txBody>
      </p:sp>
      <p:sp>
        <p:nvSpPr>
          <p:cNvPr id="2" name="Content Placeholder 1"/>
          <p:cNvSpPr>
            <a:spLocks noGrp="1"/>
          </p:cNvSpPr>
          <p:nvPr>
            <p:ph idx="1"/>
          </p:nvPr>
        </p:nvSpPr>
        <p:spPr>
          <a:xfrm>
            <a:off x="251520" y="1671638"/>
            <a:ext cx="8496944" cy="3890962"/>
          </a:xfrm>
        </p:spPr>
        <p:txBody>
          <a:bodyPr/>
          <a:lstStyle/>
          <a:p>
            <a:pPr>
              <a:spcBef>
                <a:spcPts val="0"/>
              </a:spcBef>
            </a:pPr>
            <a:r>
              <a:rPr lang="hr-HR" sz="1600" dirty="0">
                <a:latin typeface="Calibri" pitchFamily="34" charset="0"/>
              </a:rPr>
              <a:t>Najviši iznos pojedinačne potpore koji se može dodijeliti za klasterske inicijative je 250.000,00 kuna, a za operativne </a:t>
            </a:r>
            <a:r>
              <a:rPr lang="hr-HR" sz="1600" dirty="0" err="1">
                <a:latin typeface="Calibri" pitchFamily="34" charset="0"/>
              </a:rPr>
              <a:t>klastere</a:t>
            </a:r>
            <a:r>
              <a:rPr lang="hr-HR" sz="1600" dirty="0">
                <a:latin typeface="Calibri" pitchFamily="34" charset="0"/>
              </a:rPr>
              <a:t> </a:t>
            </a:r>
            <a:r>
              <a:rPr lang="hr-HR" sz="1600" dirty="0" smtClean="0">
                <a:latin typeface="Calibri" pitchFamily="34" charset="0"/>
              </a:rPr>
              <a:t>500.000,00 </a:t>
            </a:r>
            <a:r>
              <a:rPr lang="hr-HR" sz="1600" dirty="0">
                <a:latin typeface="Calibri" pitchFamily="34" charset="0"/>
              </a:rPr>
              <a:t>kuna.</a:t>
            </a:r>
          </a:p>
          <a:p>
            <a:pPr marL="0" indent="0">
              <a:spcBef>
                <a:spcPts val="0"/>
              </a:spcBef>
              <a:buNone/>
            </a:pPr>
            <a:r>
              <a:rPr lang="hr-HR" sz="1600" dirty="0">
                <a:latin typeface="Calibri" pitchFamily="34" charset="0"/>
              </a:rPr>
              <a:t> </a:t>
            </a:r>
          </a:p>
          <a:p>
            <a:pPr>
              <a:spcBef>
                <a:spcPts val="0"/>
              </a:spcBef>
            </a:pPr>
            <a:r>
              <a:rPr lang="hr-HR" sz="1600" dirty="0">
                <a:latin typeface="Calibri" pitchFamily="34" charset="0"/>
              </a:rPr>
              <a:t>Intenzitet potpore označava udio sredstava s kojim davatelj potpore (Ministarstvo) sudjeluje u financiranju predloženog projekta i može dosegnuti do maksimalno 75% ukupno prihvatljivih troškova iskazanih u tablici proračuna predloženog projekta.</a:t>
            </a:r>
          </a:p>
          <a:p>
            <a:pPr>
              <a:spcBef>
                <a:spcPts val="0"/>
              </a:spcBef>
            </a:pPr>
            <a:r>
              <a:rPr lang="hr-HR" sz="1600" dirty="0">
                <a:latin typeface="Calibri" pitchFamily="34" charset="0"/>
              </a:rPr>
              <a:t>Podnositelj prijave dužan je sudjelovati u financiranju predloženog projekta u iznosu od minimalno 25% prihvatljivih troškova iskazanih u tablici proračuna predloženog projekta.</a:t>
            </a:r>
          </a:p>
          <a:p>
            <a:pPr marL="0" indent="0">
              <a:spcBef>
                <a:spcPts val="0"/>
              </a:spcBef>
              <a:buNone/>
            </a:pPr>
            <a:r>
              <a:rPr lang="hr-HR" sz="1600" dirty="0">
                <a:latin typeface="Calibri" pitchFamily="34" charset="0"/>
              </a:rPr>
              <a:t> </a:t>
            </a:r>
          </a:p>
          <a:p>
            <a:pPr marL="0" indent="0">
              <a:spcBef>
                <a:spcPts val="0"/>
              </a:spcBef>
              <a:buNone/>
            </a:pPr>
            <a:r>
              <a:rPr lang="hr-HR" sz="1600" dirty="0">
                <a:latin typeface="Calibri" pitchFamily="34" charset="0"/>
              </a:rPr>
              <a:t> </a:t>
            </a:r>
          </a:p>
          <a:p>
            <a:pPr>
              <a:spcBef>
                <a:spcPts val="0"/>
              </a:spcBef>
            </a:pPr>
            <a:r>
              <a:rPr lang="hr-HR" sz="1600" dirty="0">
                <a:latin typeface="Calibri" pitchFamily="34" charset="0"/>
              </a:rPr>
              <a:t>Ministarstvo sredstva za odobrene projektne prijedloge isplaćuje na žiro račun korisnika u dva dijela: </a:t>
            </a:r>
          </a:p>
          <a:p>
            <a:pPr lvl="1">
              <a:spcBef>
                <a:spcPts val="0"/>
              </a:spcBef>
            </a:pPr>
            <a:r>
              <a:rPr lang="hr-HR" dirty="0">
                <a:latin typeface="Calibri" pitchFamily="34" charset="0"/>
              </a:rPr>
              <a:t>60% iznosa tražene potpore po zaključenju Ugovora, </a:t>
            </a:r>
          </a:p>
          <a:p>
            <a:pPr lvl="1">
              <a:spcBef>
                <a:spcPts val="0"/>
              </a:spcBef>
            </a:pPr>
            <a:r>
              <a:rPr lang="hr-HR" dirty="0">
                <a:latin typeface="Calibri" pitchFamily="34" charset="0"/>
              </a:rPr>
              <a:t>ostatak iznosa potpore do maksimalno 75% od ukupno prihvatljivih troškova iskazanih u utvrđenoj tablici proračuna</a:t>
            </a:r>
          </a:p>
          <a:p>
            <a:pPr marL="0" indent="0">
              <a:spcBef>
                <a:spcPts val="0"/>
              </a:spcBef>
              <a:buNone/>
            </a:pPr>
            <a:r>
              <a:rPr lang="hr-HR" sz="1600" b="1" dirty="0">
                <a:latin typeface="Calibri" pitchFamily="34" charset="0"/>
              </a:rPr>
              <a:t> </a:t>
            </a:r>
            <a:endParaRPr lang="hr-HR" sz="1600" dirty="0">
              <a:latin typeface="Calibri" pitchFamily="34" charset="0"/>
            </a:endParaRPr>
          </a:p>
          <a:p>
            <a:pPr>
              <a:spcBef>
                <a:spcPts val="0"/>
              </a:spcBef>
            </a:pPr>
            <a:endParaRPr lang="en-GB" sz="1600" dirty="0">
              <a:latin typeface="Calibri" pitchFamily="34" charset="0"/>
            </a:endParaRPr>
          </a:p>
        </p:txBody>
      </p:sp>
    </p:spTree>
    <p:extLst>
      <p:ext uri="{BB962C8B-B14F-4D97-AF65-F5344CB8AC3E}">
        <p14:creationId xmlns:p14="http://schemas.microsoft.com/office/powerpoint/2010/main" xmlns="" val="527961900"/>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sp>
        <p:nvSpPr>
          <p:cNvPr id="8" name="TextBox 7"/>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cxnSp>
        <p:nvCxnSpPr>
          <p:cNvPr id="20" name="Straight Connector 19"/>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2" name="Curved Right Arrow 1"/>
          <p:cNvSpPr/>
          <p:nvPr/>
        </p:nvSpPr>
        <p:spPr bwMode="auto">
          <a:xfrm>
            <a:off x="1331640" y="2708920"/>
            <a:ext cx="3888432" cy="1216152"/>
          </a:xfrm>
          <a:prstGeom prst="curvedRigh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0000"/>
              </a:solidFill>
              <a:effectLst/>
              <a:latin typeface="Arial" charset="0"/>
            </a:endParaRP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72200" y="620688"/>
            <a:ext cx="2514600" cy="5871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620688"/>
            <a:ext cx="4752528" cy="5760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Left-Right Arrow 11"/>
          <p:cNvSpPr/>
          <p:nvPr/>
        </p:nvSpPr>
        <p:spPr bwMode="auto">
          <a:xfrm>
            <a:off x="2411760" y="2382701"/>
            <a:ext cx="4350043" cy="484632"/>
          </a:xfrm>
          <a:prstGeom prst="lef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62350010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92696"/>
            <a:ext cx="9144000" cy="830997"/>
          </a:xfrm>
          <a:prstGeom prst="rect">
            <a:avLst/>
          </a:prstGeom>
          <a:noFill/>
        </p:spPr>
        <p:txBody>
          <a:bodyPr wrap="square" rtlCol="0">
            <a:spAutoFit/>
          </a:bodyPr>
          <a:lstStyle/>
          <a:p>
            <a:pPr marL="0" lvl="1" algn="ctr"/>
            <a:r>
              <a:rPr lang="hr-HR" sz="2400" dirty="0" smtClean="0">
                <a:solidFill>
                  <a:srgbClr val="00729A"/>
                </a:solidFill>
                <a:latin typeface="Calibri" pitchFamily="34" charset="0"/>
              </a:rPr>
              <a:t>MJERA B. JAČANJE POSLOVNE KONKURENTNOSTI </a:t>
            </a:r>
          </a:p>
          <a:p>
            <a:pPr marL="0" lvl="1" algn="ctr"/>
            <a:r>
              <a:rPr lang="hr-HR" sz="2400" dirty="0" smtClean="0">
                <a:solidFill>
                  <a:srgbClr val="00729A"/>
                </a:solidFill>
                <a:latin typeface="Calibri" pitchFamily="34" charset="0"/>
              </a:rPr>
              <a:t>PODUZETNIKA I OBRTNIKA </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395536" y="1785926"/>
            <a:ext cx="8352928" cy="4278094"/>
          </a:xfrm>
          <a:prstGeom prst="rect">
            <a:avLst/>
          </a:prstGeom>
          <a:noFill/>
        </p:spPr>
        <p:txBody>
          <a:bodyPr wrap="square" rtlCol="0">
            <a:spAutoFit/>
          </a:bodyPr>
          <a:lstStyle/>
          <a:p>
            <a:pPr algn="ctr"/>
            <a:r>
              <a:rPr lang="hr-HR" sz="2000" dirty="0" smtClean="0">
                <a:solidFill>
                  <a:srgbClr val="002060"/>
                </a:solidFill>
                <a:latin typeface="Calibri" pitchFamily="34" charset="0"/>
              </a:rPr>
              <a:t>Ukupan iznos sredstava: 93.375.305,00 kuna</a:t>
            </a:r>
          </a:p>
          <a:p>
            <a:endParaRPr lang="hr-HR" dirty="0" smtClean="0">
              <a:solidFill>
                <a:srgbClr val="002060"/>
              </a:solidFill>
              <a:latin typeface="Calibri" pitchFamily="34" charset="0"/>
            </a:endParaRPr>
          </a:p>
          <a:p>
            <a:pPr algn="ctr"/>
            <a:r>
              <a:rPr lang="hr-HR" sz="2000" i="1" dirty="0" smtClean="0">
                <a:solidFill>
                  <a:srgbClr val="002060"/>
                </a:solidFill>
                <a:latin typeface="Calibri" pitchFamily="34" charset="0"/>
              </a:rPr>
              <a:t>Prioritet ove mjere je kroz ciljanu potporu malim i srednjim gospodarskim subjektima, koji svojim poslovanjem ostvaruju tržišnu uspješnost, povećati zaposlenost, potaknuti njihov rast i ubrzati njihov daljnji razvoj.</a:t>
            </a:r>
          </a:p>
          <a:p>
            <a:endParaRPr lang="hr-HR" dirty="0" smtClean="0">
              <a:solidFill>
                <a:srgbClr val="002060"/>
              </a:solidFill>
              <a:latin typeface="Calibri" pitchFamily="34" charset="0"/>
            </a:endParaRPr>
          </a:p>
          <a:p>
            <a:r>
              <a:rPr lang="hr-HR" sz="2000" dirty="0" smtClean="0">
                <a:solidFill>
                  <a:srgbClr val="00729A"/>
                </a:solidFill>
                <a:latin typeface="Calibri" pitchFamily="34" charset="0"/>
              </a:rPr>
              <a:t>Ciljevi:</a:t>
            </a:r>
          </a:p>
          <a:p>
            <a:endParaRPr lang="hr-HR" dirty="0" smtClean="0">
              <a:solidFill>
                <a:srgbClr val="00729A"/>
              </a:solidFill>
              <a:latin typeface="Calibri" pitchFamily="34" charset="0"/>
            </a:endParaRPr>
          </a:p>
          <a:p>
            <a:pPr lvl="0">
              <a:buFont typeface="Wingdings" pitchFamily="2" charset="2"/>
              <a:buChar char="§"/>
            </a:pPr>
            <a:r>
              <a:rPr lang="hr-HR" sz="2000" dirty="0" smtClean="0">
                <a:solidFill>
                  <a:srgbClr val="002060"/>
                </a:solidFill>
                <a:latin typeface="Calibri" pitchFamily="34" charset="0"/>
              </a:rPr>
              <a:t> Poticanje širenja proizvodnje i proizvodnih kapaciteta</a:t>
            </a:r>
          </a:p>
          <a:p>
            <a:pPr lvl="0">
              <a:buFont typeface="Wingdings" pitchFamily="2" charset="2"/>
              <a:buChar char="§"/>
            </a:pPr>
            <a:r>
              <a:rPr lang="hr-HR" sz="2000" dirty="0" smtClean="0">
                <a:solidFill>
                  <a:srgbClr val="002060"/>
                </a:solidFill>
                <a:latin typeface="Calibri" pitchFamily="34" charset="0"/>
              </a:rPr>
              <a:t> Jačanje pozicije na tržištu</a:t>
            </a:r>
          </a:p>
          <a:p>
            <a:pPr lvl="0">
              <a:buFont typeface="Wingdings" pitchFamily="2" charset="2"/>
              <a:buChar char="§"/>
            </a:pPr>
            <a:r>
              <a:rPr lang="hr-HR" sz="2000" dirty="0" smtClean="0">
                <a:solidFill>
                  <a:srgbClr val="002060"/>
                </a:solidFill>
                <a:latin typeface="Calibri" pitchFamily="34" charset="0"/>
              </a:rPr>
              <a:t> Povećanje zaposlenosti</a:t>
            </a:r>
          </a:p>
          <a:p>
            <a:pPr lvl="0">
              <a:buFont typeface="Wingdings" pitchFamily="2" charset="2"/>
              <a:buChar char="§"/>
            </a:pPr>
            <a:r>
              <a:rPr lang="hr-HR" sz="2000" dirty="0" smtClean="0">
                <a:solidFill>
                  <a:srgbClr val="002060"/>
                </a:solidFill>
                <a:latin typeface="Calibri" pitchFamily="34" charset="0"/>
              </a:rPr>
              <a:t> Produženje turističke sezone</a:t>
            </a:r>
          </a:p>
          <a:p>
            <a:pPr lvl="0">
              <a:buFont typeface="Wingdings" pitchFamily="2" charset="2"/>
              <a:buChar char="§"/>
            </a:pPr>
            <a:r>
              <a:rPr lang="hr-HR" sz="2000" dirty="0" smtClean="0">
                <a:solidFill>
                  <a:srgbClr val="002060"/>
                </a:solidFill>
                <a:latin typeface="Calibri" pitchFamily="34" charset="0"/>
              </a:rPr>
              <a:t> Podupiranje inovativnih i na tehnologijama baziranih poduzeća u fazi rasta</a:t>
            </a:r>
          </a:p>
          <a:p>
            <a:endParaRPr lang="hr-HR" dirty="0" smtClean="0">
              <a:solidFill>
                <a:schemeClr val="bg1">
                  <a:lumMod val="85000"/>
                </a:schemeClr>
              </a:solidFill>
              <a:latin typeface="Calibri" pitchFamily="34" charset="0"/>
            </a:endParaRPr>
          </a:p>
        </p:txBody>
      </p:sp>
    </p:spTree>
    <p:extLst>
      <p:ext uri="{BB962C8B-B14F-4D97-AF65-F5344CB8AC3E}">
        <p14:creationId xmlns:p14="http://schemas.microsoft.com/office/powerpoint/2010/main" xmlns="" val="145674909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796642"/>
            <a:ext cx="9144000" cy="400110"/>
          </a:xfrm>
          <a:prstGeom prst="rect">
            <a:avLst/>
          </a:prstGeom>
          <a:noFill/>
        </p:spPr>
        <p:txBody>
          <a:bodyPr wrap="square" rtlCol="0">
            <a:spAutoFit/>
          </a:bodyPr>
          <a:lstStyle/>
          <a:p>
            <a:pPr algn="ctr"/>
            <a:r>
              <a:rPr lang="hr-HR" sz="2000" dirty="0" smtClean="0">
                <a:solidFill>
                  <a:srgbClr val="002060"/>
                </a:solidFill>
                <a:latin typeface="Calibri" pitchFamily="34" charset="0"/>
              </a:rPr>
              <a:t>CILJEVI PODUZETNIČKOG IMPULSA 2013.</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3" name="Content Placeholder 2"/>
          <p:cNvSpPr>
            <a:spLocks noGrp="1"/>
          </p:cNvSpPr>
          <p:nvPr>
            <p:ph idx="1"/>
          </p:nvPr>
        </p:nvSpPr>
        <p:spPr>
          <a:xfrm>
            <a:off x="611560" y="1628800"/>
            <a:ext cx="7846640" cy="3933800"/>
          </a:xfrm>
        </p:spPr>
        <p:txBody>
          <a:bodyPr/>
          <a:lstStyle/>
          <a:p>
            <a:pPr>
              <a:spcBef>
                <a:spcPts val="1200"/>
              </a:spcBef>
            </a:pPr>
            <a:r>
              <a:rPr lang="hr-HR" sz="2000" dirty="0" smtClean="0">
                <a:solidFill>
                  <a:srgbClr val="002060"/>
                </a:solidFill>
                <a:latin typeface="Calibri" pitchFamily="34" charset="0"/>
              </a:rPr>
              <a:t>Poslovnim </a:t>
            </a:r>
            <a:r>
              <a:rPr lang="hr-HR" sz="2000" dirty="0">
                <a:solidFill>
                  <a:srgbClr val="002060"/>
                </a:solidFill>
                <a:latin typeface="Calibri" pitchFamily="34" charset="0"/>
              </a:rPr>
              <a:t>subjektima omogućiti postupnu prilagodbu uvjetima i kriterijima koje će morati ispunjavati za korištenje Strukturnih sredstava EU </a:t>
            </a:r>
            <a:endParaRPr lang="hr-HR" sz="2000" dirty="0" smtClean="0">
              <a:solidFill>
                <a:srgbClr val="002060"/>
              </a:solidFill>
              <a:latin typeface="Calibri" pitchFamily="34" charset="0"/>
            </a:endParaRPr>
          </a:p>
          <a:p>
            <a:pPr>
              <a:spcBef>
                <a:spcPts val="1200"/>
              </a:spcBef>
            </a:pPr>
            <a:r>
              <a:rPr lang="hr-HR" sz="2000" dirty="0" smtClean="0">
                <a:solidFill>
                  <a:srgbClr val="002060"/>
                </a:solidFill>
                <a:latin typeface="Calibri" pitchFamily="34" charset="0"/>
              </a:rPr>
              <a:t>Stvaranje </a:t>
            </a:r>
            <a:r>
              <a:rPr lang="hr-HR" sz="2000" dirty="0">
                <a:solidFill>
                  <a:srgbClr val="002060"/>
                </a:solidFill>
                <a:latin typeface="Calibri" pitchFamily="34" charset="0"/>
              </a:rPr>
              <a:t>jeftinih izvora financiranja </a:t>
            </a:r>
          </a:p>
          <a:p>
            <a:pPr lvl="0" algn="just">
              <a:spcBef>
                <a:spcPts val="1200"/>
              </a:spcBef>
            </a:pPr>
            <a:r>
              <a:rPr lang="hr-HR" sz="2000" dirty="0" smtClean="0">
                <a:solidFill>
                  <a:srgbClr val="002060"/>
                </a:solidFill>
                <a:latin typeface="Calibri" pitchFamily="34" charset="0"/>
              </a:rPr>
              <a:t>Omogućavanje lakšeg razvoja inovativnih </a:t>
            </a:r>
            <a:r>
              <a:rPr lang="hr-HR" sz="2000" dirty="0">
                <a:solidFill>
                  <a:srgbClr val="002060"/>
                </a:solidFill>
                <a:latin typeface="Calibri" pitchFamily="34" charset="0"/>
              </a:rPr>
              <a:t>tvrtki</a:t>
            </a:r>
          </a:p>
          <a:p>
            <a:pPr lvl="0" algn="just">
              <a:spcBef>
                <a:spcPts val="1200"/>
              </a:spcBef>
            </a:pPr>
            <a:r>
              <a:rPr lang="hr-HR" sz="2000" dirty="0" smtClean="0">
                <a:solidFill>
                  <a:srgbClr val="002060"/>
                </a:solidFill>
                <a:latin typeface="Calibri" pitchFamily="34" charset="0"/>
              </a:rPr>
              <a:t>Unapređenje poduzetničke infrastrukture</a:t>
            </a:r>
            <a:endParaRPr lang="hr-HR" sz="2000" dirty="0">
              <a:solidFill>
                <a:srgbClr val="002060"/>
              </a:solidFill>
              <a:latin typeface="Calibri" pitchFamily="34" charset="0"/>
            </a:endParaRPr>
          </a:p>
          <a:p>
            <a:pPr lvl="0" algn="just">
              <a:spcBef>
                <a:spcPts val="1200"/>
              </a:spcBef>
            </a:pPr>
            <a:r>
              <a:rPr lang="hr-HR" sz="2000" dirty="0" smtClean="0">
                <a:solidFill>
                  <a:srgbClr val="002060"/>
                </a:solidFill>
                <a:latin typeface="Calibri" pitchFamily="34" charset="0"/>
              </a:rPr>
              <a:t>Poticanje </a:t>
            </a:r>
            <a:r>
              <a:rPr lang="hr-HR" sz="2000" dirty="0">
                <a:solidFill>
                  <a:srgbClr val="002060"/>
                </a:solidFill>
                <a:latin typeface="Calibri" pitchFamily="34" charset="0"/>
              </a:rPr>
              <a:t>udruživanja u </a:t>
            </a:r>
            <a:r>
              <a:rPr lang="hr-HR" sz="2000" dirty="0" smtClean="0">
                <a:solidFill>
                  <a:srgbClr val="002060"/>
                </a:solidFill>
                <a:latin typeface="Calibri" pitchFamily="34" charset="0"/>
              </a:rPr>
              <a:t>klastere i zadruge</a:t>
            </a:r>
            <a:endParaRPr lang="hr-HR" sz="2000" dirty="0">
              <a:solidFill>
                <a:srgbClr val="002060"/>
              </a:solidFill>
              <a:latin typeface="Calibri" pitchFamily="34" charset="0"/>
            </a:endParaRPr>
          </a:p>
          <a:p>
            <a:pPr lvl="0" algn="just">
              <a:spcBef>
                <a:spcPts val="1200"/>
              </a:spcBef>
            </a:pPr>
            <a:r>
              <a:rPr lang="hr-HR" sz="2000" dirty="0" smtClean="0">
                <a:solidFill>
                  <a:srgbClr val="002060"/>
                </a:solidFill>
                <a:latin typeface="Calibri" pitchFamily="34" charset="0"/>
              </a:rPr>
              <a:t>Jačanje poslovne konkurentnosti kroz nove tehnologije</a:t>
            </a:r>
            <a:endParaRPr lang="hr-HR" sz="2000" dirty="0">
              <a:solidFill>
                <a:srgbClr val="002060"/>
              </a:solidFill>
              <a:latin typeface="Calibri" pitchFamily="34" charset="0"/>
            </a:endParaRPr>
          </a:p>
        </p:txBody>
      </p:sp>
    </p:spTree>
    <p:extLst>
      <p:ext uri="{BB962C8B-B14F-4D97-AF65-F5344CB8AC3E}">
        <p14:creationId xmlns:p14="http://schemas.microsoft.com/office/powerpoint/2010/main" xmlns="" val="221995443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428596" y="571480"/>
            <a:ext cx="8038355" cy="1285884"/>
          </a:xfrm>
        </p:spPr>
        <p:txBody>
          <a:bodyPr/>
          <a:lstStyle/>
          <a:p>
            <a:pPr algn="ctr">
              <a:buFont typeface="Arial" pitchFamily="34" charset="0"/>
              <a:buChar char="•"/>
            </a:pPr>
            <a:r>
              <a:rPr lang="hr-HR" sz="2000" dirty="0" smtClean="0">
                <a:solidFill>
                  <a:srgbClr val="002060"/>
                </a:solidFill>
                <a:latin typeface="Calibri" pitchFamily="34" charset="0"/>
              </a:rPr>
              <a:t/>
            </a:r>
            <a:br>
              <a:rPr lang="hr-HR" sz="2000" dirty="0" smtClean="0">
                <a:solidFill>
                  <a:srgbClr val="002060"/>
                </a:solidFill>
                <a:latin typeface="Calibri" pitchFamily="34" charset="0"/>
              </a:rPr>
            </a:br>
            <a:r>
              <a:rPr lang="hr-HR" sz="2000" dirty="0" smtClean="0">
                <a:solidFill>
                  <a:srgbClr val="002060"/>
                </a:solidFill>
                <a:latin typeface="Calibri" pitchFamily="34" charset="0"/>
              </a:rPr>
              <a:t>AKTIVNOST B1 JAČANJE POSLOVNE KONKURENTNOSTI </a:t>
            </a:r>
            <a:br>
              <a:rPr lang="hr-HR" sz="2000" dirty="0" smtClean="0">
                <a:solidFill>
                  <a:srgbClr val="002060"/>
                </a:solidFill>
                <a:latin typeface="Calibri" pitchFamily="34" charset="0"/>
              </a:rPr>
            </a:br>
            <a:r>
              <a:rPr lang="hr-HR" sz="2000" dirty="0" smtClean="0">
                <a:solidFill>
                  <a:srgbClr val="002060"/>
                </a:solidFill>
                <a:latin typeface="Calibri" pitchFamily="34" charset="0"/>
              </a:rPr>
              <a:t>PODUZETNIKA I OBRTNIKA – iznos sredstava 74.822.901,00 kn</a:t>
            </a: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SUBJEKTI KOJIMA JE AKTIVNOST NAMIJENJENA</a:t>
            </a:r>
            <a:br>
              <a:rPr lang="hr-HR" sz="1800" dirty="0" smtClean="0">
                <a:solidFill>
                  <a:srgbClr val="002060"/>
                </a:solidFill>
                <a:latin typeface="Calibri" pitchFamily="34" charset="0"/>
              </a:rPr>
            </a:br>
            <a:endParaRPr lang="en-GB" sz="1800" dirty="0">
              <a:solidFill>
                <a:srgbClr val="002060"/>
              </a:solidFill>
              <a:latin typeface="Calibri" pitchFamily="34" charset="0"/>
            </a:endParaRPr>
          </a:p>
        </p:txBody>
      </p:sp>
      <p:sp>
        <p:nvSpPr>
          <p:cNvPr id="3" name="Content Placeholder 2"/>
          <p:cNvSpPr>
            <a:spLocks noGrp="1"/>
          </p:cNvSpPr>
          <p:nvPr>
            <p:ph idx="1"/>
          </p:nvPr>
        </p:nvSpPr>
        <p:spPr>
          <a:xfrm>
            <a:off x="685800" y="1928802"/>
            <a:ext cx="7772400" cy="3143272"/>
          </a:xfrm>
        </p:spPr>
        <p:txBody>
          <a:bodyPr/>
          <a:lstStyle/>
          <a:p>
            <a:pPr>
              <a:spcBef>
                <a:spcPts val="0"/>
              </a:spcBef>
            </a:pPr>
            <a:r>
              <a:rPr lang="hr-HR" sz="1600" dirty="0">
                <a:solidFill>
                  <a:srgbClr val="002060"/>
                </a:solidFill>
                <a:latin typeface="Calibri" pitchFamily="34" charset="0"/>
              </a:rPr>
              <a:t>Mali i srednji gospodarski subjekti (</a:t>
            </a:r>
            <a:r>
              <a:rPr lang="hr-HR" sz="1600" b="1" u="sng" dirty="0">
                <a:solidFill>
                  <a:srgbClr val="002060"/>
                </a:solidFill>
                <a:latin typeface="Calibri" pitchFamily="34" charset="0"/>
              </a:rPr>
              <a:t>isključivo obrti i trgovačka društva</a:t>
            </a:r>
            <a:r>
              <a:rPr lang="hr-HR" sz="1600" dirty="0">
                <a:solidFill>
                  <a:srgbClr val="002060"/>
                </a:solidFill>
                <a:latin typeface="Calibri" pitchFamily="34" charset="0"/>
              </a:rPr>
              <a:t>) sukladno zakonskoj definiciji (osim onih koji obavljaju primarnu proizvodnju poljoprivrednih proizvoda i ribarstvo</a:t>
            </a:r>
            <a:r>
              <a:rPr lang="hr-HR" sz="1600" dirty="0" smtClean="0">
                <a:solidFill>
                  <a:srgbClr val="002060"/>
                </a:solidFill>
                <a:latin typeface="Calibri" pitchFamily="34" charset="0"/>
              </a:rPr>
              <a:t>):</a:t>
            </a:r>
          </a:p>
          <a:p>
            <a:pPr>
              <a:spcBef>
                <a:spcPts val="0"/>
              </a:spcBef>
            </a:pPr>
            <a:r>
              <a:rPr lang="hr-HR" sz="1600" dirty="0" smtClean="0">
                <a:solidFill>
                  <a:srgbClr val="002060"/>
                </a:solidFill>
                <a:latin typeface="Calibri" pitchFamily="34" charset="0"/>
              </a:rPr>
              <a:t>registrirani </a:t>
            </a:r>
            <a:r>
              <a:rPr lang="hr-HR" sz="1600" dirty="0">
                <a:solidFill>
                  <a:srgbClr val="002060"/>
                </a:solidFill>
                <a:latin typeface="Calibri" pitchFamily="34" charset="0"/>
              </a:rPr>
              <a:t>prema Odluci o Nacionalnoj klasifikaciji djelatnosti (NN 58/07 i 72/07) za </a:t>
            </a:r>
            <a:r>
              <a:rPr lang="hr-HR" sz="1600" dirty="0" smtClean="0">
                <a:solidFill>
                  <a:srgbClr val="002060"/>
                </a:solidFill>
                <a:latin typeface="Calibri" pitchFamily="34" charset="0"/>
              </a:rPr>
              <a:t>područje:</a:t>
            </a:r>
            <a:endParaRPr lang="hr-HR" sz="1600" dirty="0">
              <a:solidFill>
                <a:srgbClr val="002060"/>
              </a:solidFill>
              <a:latin typeface="Calibri" pitchFamily="34" charset="0"/>
            </a:endParaRPr>
          </a:p>
          <a:p>
            <a:pPr lvl="1">
              <a:spcBef>
                <a:spcPts val="0"/>
              </a:spcBef>
            </a:pPr>
            <a:r>
              <a:rPr lang="hr-HR" dirty="0">
                <a:solidFill>
                  <a:srgbClr val="002060"/>
                </a:solidFill>
                <a:latin typeface="Calibri" pitchFamily="34" charset="0"/>
              </a:rPr>
              <a:t>C (Prerađivačka industrija), Odjeljak 10-32;</a:t>
            </a:r>
          </a:p>
          <a:p>
            <a:pPr lvl="1">
              <a:spcBef>
                <a:spcPts val="0"/>
              </a:spcBef>
            </a:pPr>
            <a:r>
              <a:rPr lang="hr-HR" dirty="0">
                <a:solidFill>
                  <a:srgbClr val="002060"/>
                </a:solidFill>
                <a:latin typeface="Calibri" pitchFamily="34" charset="0"/>
              </a:rPr>
              <a:t>E (Opskrba vodom; Uklanjanje otpadnih voda, gospodarenje otpadom te djelatnosti sanacije okoliša), Odjeljak 37 – 39; </a:t>
            </a:r>
          </a:p>
          <a:p>
            <a:pPr lvl="1">
              <a:spcBef>
                <a:spcPts val="0"/>
              </a:spcBef>
            </a:pPr>
            <a:r>
              <a:rPr lang="hr-HR" dirty="0">
                <a:solidFill>
                  <a:srgbClr val="002060"/>
                </a:solidFill>
                <a:latin typeface="Calibri" pitchFamily="34" charset="0"/>
              </a:rPr>
              <a:t>J (Informacije i komunikacije), Odjeljak 62. </a:t>
            </a:r>
            <a:endParaRPr lang="hr-HR" dirty="0" smtClean="0">
              <a:solidFill>
                <a:srgbClr val="002060"/>
              </a:solidFill>
              <a:latin typeface="Calibri" pitchFamily="34" charset="0"/>
            </a:endParaRPr>
          </a:p>
          <a:p>
            <a:pPr lvl="1">
              <a:spcBef>
                <a:spcPts val="0"/>
              </a:spcBef>
            </a:pPr>
            <a:endParaRPr lang="hr-HR" sz="1000" dirty="0" smtClean="0">
              <a:solidFill>
                <a:srgbClr val="002060"/>
              </a:solidFill>
              <a:latin typeface="Calibri" pitchFamily="34" charset="0"/>
            </a:endParaRPr>
          </a:p>
          <a:p>
            <a:pPr lvl="0">
              <a:spcBef>
                <a:spcPts val="0"/>
              </a:spcBef>
            </a:pPr>
            <a:r>
              <a:rPr lang="hr-HR" sz="1600" dirty="0">
                <a:solidFill>
                  <a:srgbClr val="002060"/>
                </a:solidFill>
                <a:latin typeface="Calibri" pitchFamily="34" charset="0"/>
              </a:rPr>
              <a:t>koji imaju prosječno od 10 do 249 zaposlenih u prethodnoj poslovnoj </a:t>
            </a:r>
            <a:r>
              <a:rPr lang="hr-HR" sz="1600" dirty="0" smtClean="0">
                <a:solidFill>
                  <a:srgbClr val="002060"/>
                </a:solidFill>
                <a:latin typeface="Calibri" pitchFamily="34" charset="0"/>
              </a:rPr>
              <a:t>godini</a:t>
            </a:r>
          </a:p>
          <a:p>
            <a:pPr lvl="0">
              <a:spcBef>
                <a:spcPts val="0"/>
              </a:spcBef>
              <a:buNone/>
            </a:pPr>
            <a:endParaRPr lang="hr-HR" sz="1000" dirty="0">
              <a:solidFill>
                <a:srgbClr val="002060"/>
              </a:solidFill>
              <a:latin typeface="Calibri" pitchFamily="34" charset="0"/>
            </a:endParaRPr>
          </a:p>
          <a:p>
            <a:pPr lvl="0">
              <a:spcBef>
                <a:spcPts val="0"/>
              </a:spcBef>
            </a:pPr>
            <a:r>
              <a:rPr lang="hr-HR" sz="1600" dirty="0">
                <a:solidFill>
                  <a:srgbClr val="002060"/>
                </a:solidFill>
                <a:latin typeface="Calibri" pitchFamily="34" charset="0"/>
              </a:rPr>
              <a:t>posluju  najmanje 2 godine do datuma podnošenja prijave </a:t>
            </a:r>
          </a:p>
          <a:p>
            <a:pPr lvl="1">
              <a:spcBef>
                <a:spcPts val="0"/>
              </a:spcBef>
            </a:pPr>
            <a:endParaRPr lang="hr-HR" dirty="0">
              <a:solidFill>
                <a:srgbClr val="002060"/>
              </a:solidFill>
              <a:latin typeface="Calibri" pitchFamily="34" charset="0"/>
            </a:endParaRPr>
          </a:p>
        </p:txBody>
      </p:sp>
    </p:spTree>
    <p:extLst>
      <p:ext uri="{BB962C8B-B14F-4D97-AF65-F5344CB8AC3E}">
        <p14:creationId xmlns:p14="http://schemas.microsoft.com/office/powerpoint/2010/main" xmlns="" val="55379546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326043" y="2276872"/>
            <a:ext cx="8495239" cy="1200329"/>
          </a:xfrm>
          <a:prstGeom prst="rect">
            <a:avLst/>
          </a:prstGeom>
          <a:noFill/>
        </p:spPr>
        <p:txBody>
          <a:bodyPr wrap="square" rtlCol="0">
            <a:spAutoFit/>
          </a:bodyPr>
          <a:lstStyle/>
          <a:p>
            <a:endParaRPr lang="hr-HR" dirty="0" smtClean="0">
              <a:solidFill>
                <a:srgbClr val="002060"/>
              </a:solidFill>
              <a:latin typeface="Calibri" pitchFamily="34" charset="0"/>
            </a:endParaRPr>
          </a:p>
          <a:p>
            <a:endParaRPr lang="hr-HR" dirty="0">
              <a:solidFill>
                <a:srgbClr val="002060"/>
              </a:solidFill>
              <a:latin typeface="Calibri" pitchFamily="34" charset="0"/>
            </a:endParaRPr>
          </a:p>
          <a:p>
            <a:endParaRPr lang="hr-HR" dirty="0" smtClean="0">
              <a:solidFill>
                <a:srgbClr val="002060"/>
              </a:solidFill>
              <a:latin typeface="Calibri" pitchFamily="34" charset="0"/>
            </a:endParaRPr>
          </a:p>
          <a:p>
            <a:endParaRPr lang="hr-HR" dirty="0" smtClean="0">
              <a:solidFill>
                <a:srgbClr val="002060"/>
              </a:solidFill>
              <a:latin typeface="Calibri" pitchFamily="34" charset="0"/>
            </a:endParaRPr>
          </a:p>
        </p:txBody>
      </p:sp>
      <p:sp>
        <p:nvSpPr>
          <p:cNvPr id="13" name="Title 1"/>
          <p:cNvSpPr>
            <a:spLocks noGrp="1"/>
          </p:cNvSpPr>
          <p:nvPr>
            <p:ph type="title"/>
          </p:nvPr>
        </p:nvSpPr>
        <p:spPr>
          <a:xfrm>
            <a:off x="377788" y="620688"/>
            <a:ext cx="8352927" cy="648072"/>
          </a:xfrm>
        </p:spPr>
        <p:txBody>
          <a:bodyPr/>
          <a:lstStyle/>
          <a:p>
            <a:pPr algn="ctr"/>
            <a:r>
              <a:rPr lang="hr-HR" sz="1800" dirty="0" smtClean="0">
                <a:solidFill>
                  <a:srgbClr val="002060"/>
                </a:solidFill>
                <a:latin typeface="Calibri" pitchFamily="34" charset="0"/>
              </a:rPr>
              <a:t>AKTIVNOST B1 JAČANJE POSLOVNE KONKURENTNOSTI PODUZETNIKA I OBRTNIKA</a:t>
            </a:r>
            <a:br>
              <a:rPr lang="hr-HR" sz="1800" dirty="0" smtClean="0">
                <a:solidFill>
                  <a:srgbClr val="002060"/>
                </a:solidFill>
                <a:latin typeface="Calibri" pitchFamily="34" charset="0"/>
              </a:rPr>
            </a:br>
            <a:r>
              <a:rPr lang="hr-HR" sz="1800" dirty="0" smtClean="0">
                <a:solidFill>
                  <a:srgbClr val="002060"/>
                </a:solidFill>
                <a:latin typeface="Calibri" pitchFamily="34" charset="0"/>
              </a:rPr>
              <a:t>PRIHVATLJIVE PROJEKTNE AKTIVNOSTI, PRIHVATLJIVI I NEPRIHVATLJIVI TROŠKOVI</a:t>
            </a:r>
            <a:br>
              <a:rPr lang="hr-HR" sz="1800" dirty="0" smtClean="0">
                <a:solidFill>
                  <a:srgbClr val="002060"/>
                </a:solidFill>
                <a:latin typeface="Calibri" pitchFamily="34" charset="0"/>
              </a:rPr>
            </a:br>
            <a:endParaRPr lang="en-GB" sz="1800" dirty="0"/>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45" y="1124744"/>
            <a:ext cx="9143999" cy="5360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263070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685800" y="908720"/>
            <a:ext cx="7772400" cy="468313"/>
          </a:xfrm>
        </p:spPr>
        <p:txBody>
          <a:bodyPr/>
          <a:lstStyle/>
          <a:p>
            <a:pPr algn="ctr"/>
            <a:r>
              <a:rPr lang="hr-HR" sz="1800" dirty="0" smtClean="0">
                <a:solidFill>
                  <a:srgbClr val="002060"/>
                </a:solidFill>
                <a:latin typeface="Calibri" pitchFamily="34" charset="0"/>
              </a:rPr>
              <a:t>MJERA B.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AKTIVNOST B.1. JAČANJE POSLOVNE KONKURENTNOSTI PODUZETNIKA I OBRTNIKA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IZNOSI, INTENZITET POTPORE I NAČIN ISPLATE </a:t>
            </a:r>
            <a:endParaRPr lang="en-GB" sz="1800" dirty="0">
              <a:solidFill>
                <a:srgbClr val="002060"/>
              </a:solidFill>
              <a:latin typeface="Calibri" pitchFamily="34" charset="0"/>
            </a:endParaRPr>
          </a:p>
        </p:txBody>
      </p:sp>
      <p:sp>
        <p:nvSpPr>
          <p:cNvPr id="3" name="Content Placeholder 2"/>
          <p:cNvSpPr>
            <a:spLocks noGrp="1"/>
          </p:cNvSpPr>
          <p:nvPr>
            <p:ph idx="1"/>
          </p:nvPr>
        </p:nvSpPr>
        <p:spPr>
          <a:xfrm>
            <a:off x="296274" y="1772816"/>
            <a:ext cx="8668213" cy="4251002"/>
          </a:xfrm>
        </p:spPr>
        <p:txBody>
          <a:bodyPr/>
          <a:lstStyle/>
          <a:p>
            <a:pPr>
              <a:spcBef>
                <a:spcPts val="0"/>
              </a:spcBef>
            </a:pPr>
            <a:r>
              <a:rPr lang="hr-HR" dirty="0">
                <a:solidFill>
                  <a:srgbClr val="002060"/>
                </a:solidFill>
                <a:latin typeface="Calibri" pitchFamily="34" charset="0"/>
              </a:rPr>
              <a:t>Najniži iznos potpore koji se može dodijeliti je 250.000,00 kuna, </a:t>
            </a:r>
          </a:p>
          <a:p>
            <a:pPr>
              <a:spcBef>
                <a:spcPts val="0"/>
              </a:spcBef>
            </a:pPr>
            <a:r>
              <a:rPr lang="hr-HR" dirty="0">
                <a:solidFill>
                  <a:srgbClr val="002060"/>
                </a:solidFill>
                <a:latin typeface="Calibri" pitchFamily="34" charset="0"/>
              </a:rPr>
              <a:t>Najviši iznos potpore koji se može dodijeliti je 1.400.000,00 kuna. </a:t>
            </a:r>
          </a:p>
          <a:p>
            <a:pPr>
              <a:spcBef>
                <a:spcPts val="0"/>
              </a:spcBef>
            </a:pPr>
            <a:r>
              <a:rPr lang="hr-HR" dirty="0">
                <a:solidFill>
                  <a:srgbClr val="002060"/>
                </a:solidFill>
                <a:latin typeface="Calibri" pitchFamily="34" charset="0"/>
              </a:rPr>
              <a:t> </a:t>
            </a:r>
            <a:r>
              <a:rPr lang="hr-HR" dirty="0" smtClean="0">
                <a:solidFill>
                  <a:srgbClr val="002060"/>
                </a:solidFill>
                <a:latin typeface="Calibri" pitchFamily="34" charset="0"/>
              </a:rPr>
              <a:t>Intenzitet </a:t>
            </a:r>
            <a:r>
              <a:rPr lang="hr-HR" dirty="0">
                <a:solidFill>
                  <a:srgbClr val="002060"/>
                </a:solidFill>
                <a:latin typeface="Calibri" pitchFamily="34" charset="0"/>
              </a:rPr>
              <a:t>potpore označava udio sredstava s kojim davatelji potpore (Ministarstvo i HAMAG INVEST) sudjeluju u financiranju predloženog projekta i može dosegnuti </a:t>
            </a:r>
            <a:r>
              <a:rPr lang="hr-HR" b="1" dirty="0">
                <a:solidFill>
                  <a:srgbClr val="002060"/>
                </a:solidFill>
                <a:latin typeface="Calibri" pitchFamily="34" charset="0"/>
              </a:rPr>
              <a:t>do maksimalno 50%</a:t>
            </a:r>
            <a:r>
              <a:rPr lang="hr-HR" dirty="0">
                <a:solidFill>
                  <a:srgbClr val="002060"/>
                </a:solidFill>
                <a:latin typeface="Calibri" pitchFamily="34" charset="0"/>
              </a:rPr>
              <a:t> ukupno prihvatljivih troškova iskazanih u tablici proračuna predloženog projekta</a:t>
            </a:r>
            <a:r>
              <a:rPr lang="hr-HR" dirty="0" smtClean="0">
                <a:solidFill>
                  <a:srgbClr val="002060"/>
                </a:solidFill>
                <a:latin typeface="Calibri" pitchFamily="34" charset="0"/>
              </a:rPr>
              <a:t>. Podnositelj </a:t>
            </a:r>
            <a:r>
              <a:rPr lang="hr-HR" dirty="0">
                <a:solidFill>
                  <a:srgbClr val="002060"/>
                </a:solidFill>
                <a:latin typeface="Calibri" pitchFamily="34" charset="0"/>
              </a:rPr>
              <a:t>prijave dužan je sudjelovati u financiranju predloženog projekta u iznosu od minimalno 50% prihvatljivih troškova iskazanih u tablici proračuna predloženog projekta.</a:t>
            </a:r>
          </a:p>
          <a:p>
            <a:pPr>
              <a:spcBef>
                <a:spcPts val="0"/>
              </a:spcBef>
            </a:pPr>
            <a:r>
              <a:rPr lang="hr-HR" dirty="0">
                <a:solidFill>
                  <a:srgbClr val="002060"/>
                </a:solidFill>
                <a:latin typeface="Calibri" pitchFamily="34" charset="0"/>
              </a:rPr>
              <a:t>  </a:t>
            </a:r>
            <a:r>
              <a:rPr lang="hr-HR" dirty="0" smtClean="0">
                <a:solidFill>
                  <a:srgbClr val="002060"/>
                </a:solidFill>
                <a:latin typeface="Calibri" pitchFamily="34" charset="0"/>
              </a:rPr>
              <a:t>Ministarstvo </a:t>
            </a:r>
            <a:r>
              <a:rPr lang="hr-HR" dirty="0">
                <a:solidFill>
                  <a:srgbClr val="002060"/>
                </a:solidFill>
                <a:latin typeface="Calibri" pitchFamily="34" charset="0"/>
              </a:rPr>
              <a:t>i HAMAG INVEST sredstva za odobrene Projektne prijedloge isplaćuju na žiro račun korisnika u dva dijela: </a:t>
            </a:r>
          </a:p>
          <a:p>
            <a:pPr lvl="1">
              <a:spcBef>
                <a:spcPts val="0"/>
              </a:spcBef>
            </a:pPr>
            <a:r>
              <a:rPr lang="hr-HR" sz="1800" dirty="0">
                <a:solidFill>
                  <a:srgbClr val="002060"/>
                </a:solidFill>
                <a:latin typeface="Calibri" pitchFamily="34" charset="0"/>
              </a:rPr>
              <a:t>60% iznosa dodijeljene potpore po zaključenju Ugovora, </a:t>
            </a:r>
          </a:p>
          <a:p>
            <a:pPr lvl="1">
              <a:spcBef>
                <a:spcPts val="0"/>
              </a:spcBef>
            </a:pPr>
            <a:r>
              <a:rPr lang="hr-HR" sz="1800" dirty="0">
                <a:solidFill>
                  <a:srgbClr val="002060"/>
                </a:solidFill>
                <a:latin typeface="Calibri" pitchFamily="34" charset="0"/>
              </a:rPr>
              <a:t>ostatak iznosa potpore do maksimalno 50% ukupno prihvatljivih troškova iskazanih u utvrđenoj tablici proračuna.</a:t>
            </a:r>
          </a:p>
          <a:p>
            <a:pPr marL="0" indent="0">
              <a:spcBef>
                <a:spcPts val="0"/>
              </a:spcBef>
              <a:buNone/>
            </a:pPr>
            <a:r>
              <a:rPr lang="hr-HR" b="1" dirty="0">
                <a:solidFill>
                  <a:srgbClr val="002060"/>
                </a:solidFill>
                <a:latin typeface="Calibri" pitchFamily="34" charset="0"/>
              </a:rPr>
              <a:t> </a:t>
            </a:r>
            <a:endParaRPr lang="hr-HR" dirty="0">
              <a:solidFill>
                <a:srgbClr val="002060"/>
              </a:solidFill>
              <a:latin typeface="Calibri" pitchFamily="34" charset="0"/>
            </a:endParaRPr>
          </a:p>
          <a:p>
            <a:pPr marL="0" indent="0">
              <a:spcBef>
                <a:spcPts val="0"/>
              </a:spcBef>
              <a:buNone/>
            </a:pPr>
            <a:r>
              <a:rPr lang="hr-HR" b="1" dirty="0">
                <a:solidFill>
                  <a:srgbClr val="002060"/>
                </a:solidFill>
                <a:latin typeface="Calibri" pitchFamily="34" charset="0"/>
              </a:rPr>
              <a:t> </a:t>
            </a:r>
            <a:endParaRPr lang="hr-HR" dirty="0">
              <a:solidFill>
                <a:srgbClr val="002060"/>
              </a:solidFill>
              <a:latin typeface="Calibri" pitchFamily="34" charset="0"/>
            </a:endParaRPr>
          </a:p>
        </p:txBody>
      </p:sp>
    </p:spTree>
    <p:extLst>
      <p:ext uri="{BB962C8B-B14F-4D97-AF65-F5344CB8AC3E}">
        <p14:creationId xmlns:p14="http://schemas.microsoft.com/office/powerpoint/2010/main" xmlns="" val="235144892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sp>
        <p:nvSpPr>
          <p:cNvPr id="8" name="TextBox 7"/>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cxnSp>
        <p:nvCxnSpPr>
          <p:cNvPr id="20" name="Straight Connector 19"/>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2" name="Curved Right Arrow 1"/>
          <p:cNvSpPr/>
          <p:nvPr/>
        </p:nvSpPr>
        <p:spPr bwMode="auto">
          <a:xfrm>
            <a:off x="1331640" y="2708920"/>
            <a:ext cx="3888432" cy="1216152"/>
          </a:xfrm>
          <a:prstGeom prst="curvedRigh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0000"/>
              </a:solidFill>
              <a:effectLst/>
              <a:latin typeface="Arial" charset="0"/>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44208" y="516235"/>
            <a:ext cx="2381250" cy="6050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620688"/>
            <a:ext cx="4752528" cy="5760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Left-Right Arrow 9"/>
          <p:cNvSpPr/>
          <p:nvPr/>
        </p:nvSpPr>
        <p:spPr bwMode="auto">
          <a:xfrm>
            <a:off x="3600400" y="2382701"/>
            <a:ext cx="3059832" cy="484632"/>
          </a:xfrm>
          <a:prstGeom prst="lef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80268081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92696"/>
            <a:ext cx="9144000" cy="553998"/>
          </a:xfrm>
          <a:prstGeom prst="rect">
            <a:avLst/>
          </a:prstGeom>
          <a:noFill/>
        </p:spPr>
        <p:txBody>
          <a:bodyPr wrap="square" rtlCol="0">
            <a:spAutoFit/>
          </a:bodyPr>
          <a:lstStyle/>
          <a:p>
            <a:pPr lvl="1" algn="ctr">
              <a:lnSpc>
                <a:spcPct val="150000"/>
              </a:lnSpc>
            </a:pPr>
            <a:r>
              <a:rPr lang="hr-HR" sz="2000" dirty="0" smtClean="0">
                <a:solidFill>
                  <a:srgbClr val="00729A"/>
                </a:solidFill>
                <a:latin typeface="Calibri" pitchFamily="34" charset="0"/>
              </a:rPr>
              <a:t>C. RAZVOJ PODUZETNIČKE INFRASTRUKTURE I POSLOVNOG OKRUŽENJA </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9" name="TextBox 8"/>
          <p:cNvSpPr txBox="1"/>
          <p:nvPr/>
        </p:nvSpPr>
        <p:spPr>
          <a:xfrm>
            <a:off x="323528" y="1714488"/>
            <a:ext cx="8568952" cy="5311435"/>
          </a:xfrm>
          <a:prstGeom prst="rect">
            <a:avLst/>
          </a:prstGeom>
          <a:noFill/>
        </p:spPr>
        <p:txBody>
          <a:bodyPr wrap="square" rtlCol="0">
            <a:spAutoFit/>
          </a:bodyPr>
          <a:lstStyle/>
          <a:p>
            <a:pPr algn="ctr"/>
            <a:r>
              <a:rPr lang="hr-HR" sz="2000" dirty="0" smtClean="0">
                <a:solidFill>
                  <a:srgbClr val="002060"/>
                </a:solidFill>
                <a:latin typeface="Calibri" pitchFamily="34" charset="0"/>
              </a:rPr>
              <a:t>Ukupan iznos sredstava: 41.340.000,00 kuna</a:t>
            </a:r>
          </a:p>
          <a:p>
            <a:pPr algn="just"/>
            <a:endParaRPr lang="hr-HR" dirty="0" smtClean="0">
              <a:solidFill>
                <a:srgbClr val="002060"/>
              </a:solidFill>
              <a:latin typeface="Calibri" pitchFamily="34" charset="0"/>
            </a:endParaRPr>
          </a:p>
          <a:p>
            <a:pPr algn="ctr"/>
            <a:r>
              <a:rPr lang="hr-HR" sz="2000" i="1" dirty="0" smtClean="0">
                <a:solidFill>
                  <a:srgbClr val="002060"/>
                </a:solidFill>
                <a:latin typeface="Calibri" pitchFamily="34" charset="0"/>
              </a:rPr>
              <a:t>Prioritet ove mjere je stvaranje uvjeta za privlačenje investicija, jačanje konkurentnosti i razvoja tehnološki usmjerenih i na znanju temeljenih malih i srednjih poduzetnika te povećanje zaposlenosti.</a:t>
            </a:r>
          </a:p>
          <a:p>
            <a:endParaRPr lang="hr-HR" dirty="0" smtClean="0">
              <a:solidFill>
                <a:srgbClr val="002060"/>
              </a:solidFill>
              <a:latin typeface="Calibri" pitchFamily="34" charset="0"/>
            </a:endParaRPr>
          </a:p>
          <a:p>
            <a:r>
              <a:rPr lang="hr-HR" sz="2000" dirty="0" smtClean="0">
                <a:solidFill>
                  <a:srgbClr val="00729A"/>
                </a:solidFill>
                <a:latin typeface="Calibri" pitchFamily="34" charset="0"/>
              </a:rPr>
              <a:t>Ciljevi:</a:t>
            </a:r>
          </a:p>
          <a:p>
            <a:endParaRPr lang="hr-HR" dirty="0" smtClean="0">
              <a:solidFill>
                <a:srgbClr val="00729A"/>
              </a:solidFill>
              <a:latin typeface="Calibri" pitchFamily="34" charset="0"/>
            </a:endParaRPr>
          </a:p>
          <a:p>
            <a:pPr algn="just">
              <a:buFont typeface="Wingdings" pitchFamily="2" charset="2"/>
              <a:buChar char="§"/>
            </a:pPr>
            <a:r>
              <a:rPr lang="hr-HR" dirty="0" smtClean="0">
                <a:solidFill>
                  <a:srgbClr val="002060"/>
                </a:solidFill>
                <a:latin typeface="Calibri" pitchFamily="34" charset="0"/>
              </a:rPr>
              <a:t> </a:t>
            </a:r>
            <a:r>
              <a:rPr lang="hr-HR" sz="2000" dirty="0" smtClean="0">
                <a:solidFill>
                  <a:srgbClr val="002060"/>
                </a:solidFill>
                <a:latin typeface="Calibri" pitchFamily="34" charset="0"/>
              </a:rPr>
              <a:t>Unapređenje cestovne, komunalne i energetske infrastrukture u zoni</a:t>
            </a:r>
          </a:p>
          <a:p>
            <a:pPr algn="just">
              <a:buFont typeface="Wingdings" pitchFamily="2" charset="2"/>
              <a:buChar char="§"/>
            </a:pPr>
            <a:r>
              <a:rPr lang="hr-HR" sz="2000" dirty="0" smtClean="0">
                <a:solidFill>
                  <a:srgbClr val="002060"/>
                </a:solidFill>
                <a:latin typeface="Calibri" pitchFamily="34" charset="0"/>
              </a:rPr>
              <a:t> Privlačenje investicija i stvaranje mogućnosti za otvaranje novih radnih mjesta</a:t>
            </a:r>
          </a:p>
          <a:p>
            <a:pPr algn="just">
              <a:buFont typeface="Wingdings" pitchFamily="2" charset="2"/>
              <a:buChar char="§"/>
            </a:pPr>
            <a:r>
              <a:rPr lang="hr-HR" sz="2000" dirty="0" smtClean="0">
                <a:solidFill>
                  <a:srgbClr val="002060"/>
                </a:solidFill>
                <a:latin typeface="Calibri" pitchFamily="34" charset="0"/>
              </a:rPr>
              <a:t> Uređenje i opremanje prostora za prihvat malih i srednjih poduzetnika čija se  </a:t>
            </a:r>
          </a:p>
          <a:p>
            <a:pPr algn="just"/>
            <a:r>
              <a:rPr lang="hr-HR" sz="2000" dirty="0">
                <a:solidFill>
                  <a:srgbClr val="002060"/>
                </a:solidFill>
                <a:latin typeface="Calibri" pitchFamily="34" charset="0"/>
              </a:rPr>
              <a:t> </a:t>
            </a:r>
            <a:r>
              <a:rPr lang="hr-HR" sz="2000" dirty="0" smtClean="0">
                <a:solidFill>
                  <a:srgbClr val="002060"/>
                </a:solidFill>
                <a:latin typeface="Calibri" pitchFamily="34" charset="0"/>
              </a:rPr>
              <a:t>  djelatnost temelji na visokim tehnologijama i inovacijama</a:t>
            </a:r>
          </a:p>
          <a:p>
            <a:pPr algn="just">
              <a:buFont typeface="Wingdings" pitchFamily="2" charset="2"/>
              <a:buChar char="§"/>
            </a:pPr>
            <a:r>
              <a:rPr lang="hr-HR" sz="2000" dirty="0" smtClean="0">
                <a:solidFill>
                  <a:srgbClr val="002060"/>
                </a:solidFill>
                <a:latin typeface="Calibri" pitchFamily="34" charset="0"/>
              </a:rPr>
              <a:t> Razvoj inovativne poduzetničke infastrukture</a:t>
            </a:r>
          </a:p>
          <a:p>
            <a:pPr algn="just">
              <a:buFont typeface="Wingdings" pitchFamily="2" charset="2"/>
              <a:buChar char="§"/>
            </a:pPr>
            <a:r>
              <a:rPr lang="hr-HR" sz="2000" dirty="0" smtClean="0">
                <a:solidFill>
                  <a:srgbClr val="002060"/>
                </a:solidFill>
                <a:latin typeface="Calibri" pitchFamily="34" charset="0"/>
              </a:rPr>
              <a:t> Podizanje razine poduzetničkih znanja i vještina</a:t>
            </a:r>
          </a:p>
          <a:p>
            <a:pPr lvl="1"/>
            <a:endParaRPr lang="hr-HR" dirty="0" smtClean="0">
              <a:solidFill>
                <a:srgbClr val="002060"/>
              </a:solidFill>
              <a:latin typeface="Calibri" pitchFamily="34" charset="0"/>
            </a:endParaRPr>
          </a:p>
          <a:p>
            <a:pPr lvl="1"/>
            <a:endParaRPr lang="hr-HR" dirty="0" smtClean="0">
              <a:solidFill>
                <a:srgbClr val="002060"/>
              </a:solidFill>
              <a:latin typeface="Calibri" pitchFamily="34" charset="0"/>
            </a:endParaRPr>
          </a:p>
          <a:p>
            <a:endParaRPr lang="hr-HR" dirty="0" smtClean="0">
              <a:solidFill>
                <a:srgbClr val="002060"/>
              </a:solidFill>
              <a:latin typeface="+mj-lt"/>
            </a:endParaRPr>
          </a:p>
        </p:txBody>
      </p:sp>
    </p:spTree>
    <p:extLst>
      <p:ext uri="{BB962C8B-B14F-4D97-AF65-F5344CB8AC3E}">
        <p14:creationId xmlns:p14="http://schemas.microsoft.com/office/powerpoint/2010/main" xmlns="" val="203275697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92696"/>
            <a:ext cx="9144000" cy="400110"/>
          </a:xfrm>
          <a:prstGeom prst="rect">
            <a:avLst/>
          </a:prstGeom>
          <a:noFill/>
        </p:spPr>
        <p:txBody>
          <a:bodyPr wrap="square" rtlCol="0">
            <a:spAutoFit/>
          </a:bodyPr>
          <a:lstStyle/>
          <a:p>
            <a:pPr algn="ctr"/>
            <a:r>
              <a:rPr lang="hr-HR" sz="2000" dirty="0" smtClean="0">
                <a:solidFill>
                  <a:srgbClr val="002060"/>
                </a:solidFill>
                <a:latin typeface="Calibri" pitchFamily="34" charset="0"/>
              </a:rPr>
              <a:t> </a:t>
            </a:r>
            <a:endParaRPr lang="hr-HR" sz="2000" dirty="0" smtClean="0">
              <a:solidFill>
                <a:srgbClr val="00729A"/>
              </a:solidFill>
              <a:latin typeface="Calibri" pitchFamily="34" charset="0"/>
            </a:endParaRP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685800" y="1412776"/>
            <a:ext cx="7898060" cy="468313"/>
          </a:xfrm>
        </p:spPr>
        <p:txBody>
          <a:bodyPr/>
          <a:lstStyle/>
          <a:p>
            <a:pPr algn="ctr"/>
            <a:r>
              <a:rPr lang="hr-HR" sz="2000" dirty="0" smtClean="0">
                <a:solidFill>
                  <a:srgbClr val="002060"/>
                </a:solidFill>
                <a:latin typeface="Calibri" pitchFamily="34" charset="0"/>
              </a:rPr>
              <a:t>SUBJEKTI KOJIMA </a:t>
            </a:r>
            <a:r>
              <a:rPr lang="hr-HR" sz="2000" dirty="0">
                <a:solidFill>
                  <a:srgbClr val="002060"/>
                </a:solidFill>
                <a:latin typeface="Calibri" pitchFamily="34" charset="0"/>
              </a:rPr>
              <a:t>JE MJERA </a:t>
            </a:r>
            <a:r>
              <a:rPr lang="hr-HR" sz="2000" dirty="0" smtClean="0">
                <a:solidFill>
                  <a:srgbClr val="002060"/>
                </a:solidFill>
                <a:latin typeface="Calibri" pitchFamily="34" charset="0"/>
              </a:rPr>
              <a:t>PREMA AKTIVNOSTIMA NAMIJENJENA</a:t>
            </a:r>
            <a:br>
              <a:rPr lang="hr-HR" sz="2000" dirty="0" smtClean="0">
                <a:solidFill>
                  <a:srgbClr val="002060"/>
                </a:solidFill>
                <a:latin typeface="Calibri" pitchFamily="34" charset="0"/>
              </a:rPr>
            </a:br>
            <a:r>
              <a:rPr lang="hr-HR" sz="2000" dirty="0">
                <a:solidFill>
                  <a:srgbClr val="002060"/>
                </a:solidFill>
                <a:latin typeface="Calibri" pitchFamily="34" charset="0"/>
              </a:rPr>
              <a:t/>
            </a:r>
            <a:br>
              <a:rPr lang="hr-HR" sz="2000" dirty="0">
                <a:solidFill>
                  <a:srgbClr val="002060"/>
                </a:solidFill>
                <a:latin typeface="Calibri" pitchFamily="34" charset="0"/>
              </a:rPr>
            </a:br>
            <a:r>
              <a:rPr lang="hr-HR" sz="2000" dirty="0" smtClean="0">
                <a:solidFill>
                  <a:srgbClr val="002060"/>
                </a:solidFill>
                <a:latin typeface="Calibri" pitchFamily="34" charset="0"/>
              </a:rPr>
              <a:t/>
            </a:r>
            <a:br>
              <a:rPr lang="hr-HR" sz="2000" dirty="0" smtClean="0">
                <a:solidFill>
                  <a:srgbClr val="002060"/>
                </a:solidFill>
                <a:latin typeface="Calibri" pitchFamily="34" charset="0"/>
              </a:rPr>
            </a:br>
            <a:r>
              <a:rPr lang="hr-HR" sz="2000" dirty="0">
                <a:solidFill>
                  <a:srgbClr val="002060"/>
                </a:solidFill>
                <a:latin typeface="Calibri" pitchFamily="34" charset="0"/>
              </a:rPr>
              <a:t/>
            </a:r>
            <a:br>
              <a:rPr lang="hr-HR" sz="2000" dirty="0">
                <a:solidFill>
                  <a:srgbClr val="002060"/>
                </a:solidFill>
                <a:latin typeface="Calibri" pitchFamily="34" charset="0"/>
              </a:rPr>
            </a:br>
            <a:endParaRPr lang="en-GB" sz="2000" dirty="0">
              <a:solidFill>
                <a:srgbClr val="002060"/>
              </a:solidFill>
              <a:latin typeface="Calibri" pitchFamily="34" charset="0"/>
            </a:endParaRPr>
          </a:p>
        </p:txBody>
      </p:sp>
      <p:sp>
        <p:nvSpPr>
          <p:cNvPr id="3" name="Content Placeholder 2"/>
          <p:cNvSpPr>
            <a:spLocks noGrp="1"/>
          </p:cNvSpPr>
          <p:nvPr>
            <p:ph idx="1"/>
          </p:nvPr>
        </p:nvSpPr>
        <p:spPr>
          <a:xfrm>
            <a:off x="467544" y="1571612"/>
            <a:ext cx="8280920" cy="3945620"/>
          </a:xfrm>
        </p:spPr>
        <p:txBody>
          <a:bodyPr/>
          <a:lstStyle/>
          <a:p>
            <a:r>
              <a:rPr lang="hr-HR" b="1" dirty="0">
                <a:solidFill>
                  <a:srgbClr val="002060"/>
                </a:solidFill>
                <a:latin typeface="Calibri" pitchFamily="34" charset="0"/>
              </a:rPr>
              <a:t>AKTIVNOST </a:t>
            </a:r>
            <a:r>
              <a:rPr lang="hr-HR" b="1" dirty="0" smtClean="0">
                <a:solidFill>
                  <a:srgbClr val="002060"/>
                </a:solidFill>
                <a:latin typeface="Calibri" pitchFamily="34" charset="0"/>
              </a:rPr>
              <a:t>C1 PODUZETNIČKE ZONE – iznos sredstava 14.000.000,00 kn</a:t>
            </a:r>
            <a:endParaRPr lang="hr-HR" b="1" dirty="0">
              <a:solidFill>
                <a:srgbClr val="002060"/>
              </a:solidFill>
              <a:latin typeface="Calibri" pitchFamily="34" charset="0"/>
            </a:endParaRPr>
          </a:p>
          <a:p>
            <a:pPr marL="0" indent="0">
              <a:spcBef>
                <a:spcPts val="0"/>
              </a:spcBef>
              <a:buNone/>
            </a:pPr>
            <a:r>
              <a:rPr lang="hr-HR" dirty="0">
                <a:solidFill>
                  <a:srgbClr val="002060"/>
                </a:solidFill>
                <a:latin typeface="Calibri" pitchFamily="34" charset="0"/>
              </a:rPr>
              <a:t> </a:t>
            </a:r>
            <a:r>
              <a:rPr lang="hr-HR" dirty="0" smtClean="0">
                <a:solidFill>
                  <a:srgbClr val="002060"/>
                </a:solidFill>
                <a:latin typeface="Calibri" pitchFamily="34" charset="0"/>
              </a:rPr>
              <a:t>      - jedinicama  </a:t>
            </a:r>
            <a:r>
              <a:rPr lang="hr-HR" dirty="0">
                <a:solidFill>
                  <a:srgbClr val="002060"/>
                </a:solidFill>
                <a:latin typeface="Calibri" pitchFamily="34" charset="0"/>
              </a:rPr>
              <a:t>lokalne i područne (regionalne) samouprave koje imaju </a:t>
            </a:r>
            <a:r>
              <a:rPr lang="hr-HR" dirty="0" smtClean="0">
                <a:solidFill>
                  <a:srgbClr val="002060"/>
                </a:solidFill>
                <a:latin typeface="Calibri" pitchFamily="34" charset="0"/>
              </a:rPr>
              <a:t>osnovane</a:t>
            </a:r>
          </a:p>
          <a:p>
            <a:pPr marL="0" indent="0">
              <a:spcBef>
                <a:spcPts val="0"/>
              </a:spcBef>
              <a:buNone/>
            </a:pPr>
            <a:r>
              <a:rPr lang="hr-HR" dirty="0">
                <a:solidFill>
                  <a:srgbClr val="002060"/>
                </a:solidFill>
                <a:latin typeface="Calibri" pitchFamily="34" charset="0"/>
              </a:rPr>
              <a:t> </a:t>
            </a:r>
            <a:r>
              <a:rPr lang="hr-HR" dirty="0" smtClean="0">
                <a:solidFill>
                  <a:srgbClr val="002060"/>
                </a:solidFill>
                <a:latin typeface="Calibri" pitchFamily="34" charset="0"/>
              </a:rPr>
              <a:t>        poduzetničke </a:t>
            </a:r>
            <a:r>
              <a:rPr lang="hr-HR" dirty="0">
                <a:solidFill>
                  <a:srgbClr val="002060"/>
                </a:solidFill>
                <a:latin typeface="Calibri" pitchFamily="34" charset="0"/>
              </a:rPr>
              <a:t>zone koje su u sustavu potpora Ministarstva poduzetništva i </a:t>
            </a:r>
            <a:r>
              <a:rPr lang="hr-HR" dirty="0" smtClean="0">
                <a:solidFill>
                  <a:srgbClr val="002060"/>
                </a:solidFill>
                <a:latin typeface="Calibri" pitchFamily="34" charset="0"/>
              </a:rPr>
              <a:t>obrta</a:t>
            </a:r>
            <a:endParaRPr lang="hr-HR" dirty="0">
              <a:solidFill>
                <a:srgbClr val="002060"/>
              </a:solidFill>
              <a:latin typeface="Calibri" pitchFamily="34" charset="0"/>
            </a:endParaRPr>
          </a:p>
          <a:p>
            <a:r>
              <a:rPr lang="hr-HR" b="1" dirty="0">
                <a:solidFill>
                  <a:srgbClr val="002060"/>
                </a:solidFill>
                <a:latin typeface="Calibri" pitchFamily="34" charset="0"/>
              </a:rPr>
              <a:t>AKTIVNOST </a:t>
            </a:r>
            <a:r>
              <a:rPr lang="hr-HR" b="1" dirty="0" smtClean="0">
                <a:solidFill>
                  <a:srgbClr val="002060"/>
                </a:solidFill>
                <a:latin typeface="Calibri" pitchFamily="34" charset="0"/>
              </a:rPr>
              <a:t>C2 TEHNOLOŠKI PARKOVI I PODUZETNIČKI INKUBATORI – iznos sredstava 24.000.000,00 kn</a:t>
            </a:r>
          </a:p>
          <a:p>
            <a:pPr marL="0" indent="0">
              <a:spcBef>
                <a:spcPts val="0"/>
              </a:spcBef>
              <a:buNone/>
            </a:pPr>
            <a:r>
              <a:rPr lang="hr-HR" dirty="0" smtClean="0">
                <a:solidFill>
                  <a:srgbClr val="002060"/>
                </a:solidFill>
                <a:latin typeface="Calibri" pitchFamily="34" charset="0"/>
              </a:rPr>
              <a:t>       -  </a:t>
            </a:r>
            <a:r>
              <a:rPr lang="hr-HR" dirty="0">
                <a:solidFill>
                  <a:srgbClr val="002060"/>
                </a:solidFill>
                <a:latin typeface="Calibri" pitchFamily="34" charset="0"/>
              </a:rPr>
              <a:t>jedinicama lokalne i područne (regionalne) samouprave koje imaju </a:t>
            </a:r>
            <a:r>
              <a:rPr lang="hr-HR" dirty="0" smtClean="0">
                <a:solidFill>
                  <a:srgbClr val="002060"/>
                </a:solidFill>
                <a:latin typeface="Calibri" pitchFamily="34" charset="0"/>
              </a:rPr>
              <a:t>osnovan</a:t>
            </a:r>
          </a:p>
          <a:p>
            <a:pPr marL="0" indent="0">
              <a:spcBef>
                <a:spcPts val="0"/>
              </a:spcBef>
              <a:buNone/>
            </a:pPr>
            <a:r>
              <a:rPr lang="hr-HR" dirty="0">
                <a:solidFill>
                  <a:srgbClr val="002060"/>
                </a:solidFill>
                <a:latin typeface="Calibri" pitchFamily="34" charset="0"/>
              </a:rPr>
              <a:t> </a:t>
            </a:r>
            <a:r>
              <a:rPr lang="hr-HR" dirty="0" smtClean="0">
                <a:solidFill>
                  <a:srgbClr val="002060"/>
                </a:solidFill>
                <a:latin typeface="Calibri" pitchFamily="34" charset="0"/>
              </a:rPr>
              <a:t>         tehnološki </a:t>
            </a:r>
            <a:r>
              <a:rPr lang="hr-HR" dirty="0">
                <a:solidFill>
                  <a:srgbClr val="002060"/>
                </a:solidFill>
                <a:latin typeface="Calibri" pitchFamily="34" charset="0"/>
              </a:rPr>
              <a:t>park ili poduzetnički inkubator ili registriranim trgovačkim društvima </a:t>
            </a:r>
            <a:r>
              <a:rPr lang="hr-HR" dirty="0" smtClean="0">
                <a:solidFill>
                  <a:srgbClr val="002060"/>
                </a:solidFill>
                <a:latin typeface="Calibri" pitchFamily="34" charset="0"/>
              </a:rPr>
              <a:t>i</a:t>
            </a:r>
          </a:p>
          <a:p>
            <a:pPr marL="0" indent="0">
              <a:spcBef>
                <a:spcPts val="0"/>
              </a:spcBef>
              <a:buNone/>
            </a:pPr>
            <a:r>
              <a:rPr lang="hr-HR" dirty="0">
                <a:solidFill>
                  <a:srgbClr val="002060"/>
                </a:solidFill>
                <a:latin typeface="Calibri" pitchFamily="34" charset="0"/>
              </a:rPr>
              <a:t> </a:t>
            </a:r>
            <a:r>
              <a:rPr lang="hr-HR" dirty="0" smtClean="0">
                <a:solidFill>
                  <a:srgbClr val="002060"/>
                </a:solidFill>
                <a:latin typeface="Calibri" pitchFamily="34" charset="0"/>
              </a:rPr>
              <a:t>         ustanovama </a:t>
            </a:r>
            <a:r>
              <a:rPr lang="hr-HR" dirty="0">
                <a:solidFill>
                  <a:srgbClr val="002060"/>
                </a:solidFill>
                <a:latin typeface="Calibri" pitchFamily="34" charset="0"/>
              </a:rPr>
              <a:t>koje u svojoj strukturi poslovanja imaju djelatnosti i prostore </a:t>
            </a:r>
            <a:r>
              <a:rPr lang="hr-HR" dirty="0" smtClean="0">
                <a:solidFill>
                  <a:srgbClr val="002060"/>
                </a:solidFill>
                <a:latin typeface="Calibri" pitchFamily="34" charset="0"/>
              </a:rPr>
              <a:t>za</a:t>
            </a:r>
          </a:p>
          <a:p>
            <a:pPr marL="0" indent="0">
              <a:spcBef>
                <a:spcPts val="0"/>
              </a:spcBef>
              <a:buNone/>
            </a:pPr>
            <a:r>
              <a:rPr lang="hr-HR" dirty="0">
                <a:solidFill>
                  <a:srgbClr val="002060"/>
                </a:solidFill>
                <a:latin typeface="Calibri" pitchFamily="34" charset="0"/>
              </a:rPr>
              <a:t> </a:t>
            </a:r>
            <a:r>
              <a:rPr lang="hr-HR" dirty="0" smtClean="0">
                <a:solidFill>
                  <a:srgbClr val="002060"/>
                </a:solidFill>
                <a:latin typeface="Calibri" pitchFamily="34" charset="0"/>
              </a:rPr>
              <a:t>         </a:t>
            </a:r>
            <a:r>
              <a:rPr lang="hr-HR" dirty="0">
                <a:solidFill>
                  <a:srgbClr val="002060"/>
                </a:solidFill>
                <a:latin typeface="Calibri" pitchFamily="34" charset="0"/>
              </a:rPr>
              <a:t>inkubiranje </a:t>
            </a:r>
            <a:r>
              <a:rPr lang="hr-HR" dirty="0" smtClean="0">
                <a:solidFill>
                  <a:srgbClr val="002060"/>
                </a:solidFill>
                <a:latin typeface="Calibri" pitchFamily="34" charset="0"/>
              </a:rPr>
              <a:t>poduzetnika</a:t>
            </a:r>
            <a:endParaRPr lang="hr-HR" dirty="0">
              <a:solidFill>
                <a:srgbClr val="002060"/>
              </a:solidFill>
              <a:latin typeface="Calibri" pitchFamily="34" charset="0"/>
            </a:endParaRPr>
          </a:p>
          <a:p>
            <a:r>
              <a:rPr lang="hr-HR" b="1" dirty="0">
                <a:solidFill>
                  <a:srgbClr val="002060"/>
                </a:solidFill>
                <a:latin typeface="Calibri" pitchFamily="34" charset="0"/>
              </a:rPr>
              <a:t>AKTIVNOST </a:t>
            </a:r>
            <a:r>
              <a:rPr lang="hr-HR" b="1" dirty="0" smtClean="0">
                <a:solidFill>
                  <a:srgbClr val="002060"/>
                </a:solidFill>
                <a:latin typeface="Calibri" pitchFamily="34" charset="0"/>
              </a:rPr>
              <a:t>C3 RAZVOJNE AGENCIJE I PODUZETNIČKI CENTRI – iznos sredstava 3.340.000,00 kn</a:t>
            </a:r>
          </a:p>
          <a:p>
            <a:pPr marL="0" indent="0">
              <a:spcBef>
                <a:spcPts val="0"/>
              </a:spcBef>
              <a:buNone/>
            </a:pPr>
            <a:r>
              <a:rPr lang="hr-HR" dirty="0" smtClean="0">
                <a:solidFill>
                  <a:srgbClr val="002060"/>
                </a:solidFill>
                <a:latin typeface="Calibri" pitchFamily="34" charset="0"/>
              </a:rPr>
              <a:t>       -  </a:t>
            </a:r>
            <a:r>
              <a:rPr lang="hr-HR" dirty="0">
                <a:solidFill>
                  <a:srgbClr val="002060"/>
                </a:solidFill>
                <a:latin typeface="Calibri" pitchFamily="34" charset="0"/>
              </a:rPr>
              <a:t>razvojnim agencijama i poduzetničkim </a:t>
            </a:r>
            <a:r>
              <a:rPr lang="hr-HR" dirty="0" smtClean="0">
                <a:solidFill>
                  <a:srgbClr val="002060"/>
                </a:solidFill>
                <a:latin typeface="Calibri" pitchFamily="34" charset="0"/>
              </a:rPr>
              <a:t>centrima</a:t>
            </a:r>
            <a:endParaRPr lang="hr-HR" dirty="0">
              <a:solidFill>
                <a:srgbClr val="002060"/>
              </a:solidFill>
              <a:latin typeface="Calibri" pitchFamily="34" charset="0"/>
            </a:endParaRPr>
          </a:p>
        </p:txBody>
      </p:sp>
    </p:spTree>
    <p:extLst>
      <p:ext uri="{BB962C8B-B14F-4D97-AF65-F5344CB8AC3E}">
        <p14:creationId xmlns:p14="http://schemas.microsoft.com/office/powerpoint/2010/main" xmlns="" val="226340215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404287" y="1412776"/>
            <a:ext cx="8352928" cy="369332"/>
          </a:xfrm>
          <a:prstGeom prst="rect">
            <a:avLst/>
          </a:prstGeom>
          <a:noFill/>
        </p:spPr>
        <p:txBody>
          <a:bodyPr wrap="square" rtlCol="0">
            <a:spAutoFit/>
          </a:bodyPr>
          <a:lstStyle/>
          <a:p>
            <a:endParaRPr lang="hr-HR" dirty="0" smtClean="0">
              <a:solidFill>
                <a:srgbClr val="002060"/>
              </a:solidFill>
              <a:latin typeface="Calibri" pitchFamily="34" charset="0"/>
            </a:endParaRPr>
          </a:p>
        </p:txBody>
      </p:sp>
      <p:sp>
        <p:nvSpPr>
          <p:cNvPr id="9" name="Title 1"/>
          <p:cNvSpPr>
            <a:spLocks noGrp="1"/>
          </p:cNvSpPr>
          <p:nvPr>
            <p:ph type="title"/>
          </p:nvPr>
        </p:nvSpPr>
        <p:spPr>
          <a:xfrm>
            <a:off x="404288" y="571480"/>
            <a:ext cx="8352927" cy="769289"/>
          </a:xfrm>
        </p:spPr>
        <p:txBody>
          <a:bodyPr/>
          <a:lstStyle/>
          <a:p>
            <a:pPr algn="ct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2000" dirty="0" smtClean="0">
                <a:solidFill>
                  <a:srgbClr val="002060"/>
                </a:solidFill>
                <a:latin typeface="Calibri" pitchFamily="34" charset="0"/>
              </a:rPr>
              <a:t>AKTIVNOST C1 PODUZETNIČKE ZONE</a:t>
            </a: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PRIHVATLJIVE PROJEKTNE AKTIVNOSTI, PRIHVATLJIVI I NEPRIHVATLJIVI TROŠKOVI</a:t>
            </a:r>
            <a:r>
              <a:rPr lang="hr-HR" sz="1800" dirty="0">
                <a:solidFill>
                  <a:srgbClr val="002060"/>
                </a:solidFill>
                <a:latin typeface="Calibri" pitchFamily="34" charset="0"/>
              </a:rPr>
              <a:t/>
            </a:r>
            <a:br>
              <a:rPr lang="hr-HR" sz="1800" dirty="0">
                <a:solidFill>
                  <a:srgbClr val="002060"/>
                </a:solidFill>
                <a:latin typeface="Calibri" pitchFamily="34" charset="0"/>
              </a:rPr>
            </a:br>
            <a:endParaRPr lang="en-GB" sz="1800" dirty="0"/>
          </a:p>
        </p:txBody>
      </p:sp>
      <p:pic>
        <p:nvPicPr>
          <p:cNvPr id="481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484785"/>
            <a:ext cx="9144000"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947898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404287" y="1412776"/>
            <a:ext cx="8352928" cy="369332"/>
          </a:xfrm>
          <a:prstGeom prst="rect">
            <a:avLst/>
          </a:prstGeom>
          <a:noFill/>
        </p:spPr>
        <p:txBody>
          <a:bodyPr wrap="square" rtlCol="0">
            <a:spAutoFit/>
          </a:bodyPr>
          <a:lstStyle/>
          <a:p>
            <a:endParaRPr lang="hr-HR" dirty="0" smtClean="0">
              <a:solidFill>
                <a:srgbClr val="002060"/>
              </a:solidFill>
              <a:latin typeface="Calibri" pitchFamily="34" charset="0"/>
            </a:endParaRPr>
          </a:p>
        </p:txBody>
      </p:sp>
      <p:sp>
        <p:nvSpPr>
          <p:cNvPr id="12" name="Title 1"/>
          <p:cNvSpPr>
            <a:spLocks noGrp="1"/>
          </p:cNvSpPr>
          <p:nvPr>
            <p:ph type="title"/>
          </p:nvPr>
        </p:nvSpPr>
        <p:spPr>
          <a:xfrm>
            <a:off x="404288" y="642918"/>
            <a:ext cx="8352927" cy="697851"/>
          </a:xfrm>
        </p:spPr>
        <p:txBody>
          <a:bodyPr/>
          <a:lstStyle/>
          <a:p>
            <a:pPr algn="ct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2000" dirty="0" smtClean="0">
                <a:solidFill>
                  <a:srgbClr val="002060"/>
                </a:solidFill>
                <a:latin typeface="Calibri" pitchFamily="34" charset="0"/>
              </a:rPr>
              <a:t>AKTIVNOST C2 TEHNOLOŠKI PARKOVI I PODUZETNIČKI INKUBATORI</a:t>
            </a:r>
            <a:br>
              <a:rPr lang="hr-HR" sz="20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PRIHVATLJIVE PROJEKTNE AKTIVNOSTI, PRIHVATLJIVI I NEPRIHVATLJIVI TROŠKOVI </a:t>
            </a:r>
            <a:r>
              <a:rPr lang="hr-HR" sz="1800" dirty="0">
                <a:solidFill>
                  <a:srgbClr val="002060"/>
                </a:solidFill>
                <a:latin typeface="Calibri" pitchFamily="34" charset="0"/>
              </a:rPr>
              <a:t/>
            </a:r>
            <a:br>
              <a:rPr lang="hr-HR" sz="1800" dirty="0">
                <a:solidFill>
                  <a:srgbClr val="002060"/>
                </a:solidFill>
                <a:latin typeface="Calibri" pitchFamily="34" charset="0"/>
              </a:rPr>
            </a:br>
            <a:endParaRPr lang="en-GB" sz="1800" dirty="0"/>
          </a:p>
        </p:txBody>
      </p:sp>
      <p:pic>
        <p:nvPicPr>
          <p:cNvPr id="491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597441"/>
            <a:ext cx="9144000" cy="4887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328868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404287" y="1412776"/>
            <a:ext cx="8352928" cy="369332"/>
          </a:xfrm>
          <a:prstGeom prst="rect">
            <a:avLst/>
          </a:prstGeom>
          <a:noFill/>
        </p:spPr>
        <p:txBody>
          <a:bodyPr wrap="square" rtlCol="0">
            <a:spAutoFit/>
          </a:bodyPr>
          <a:lstStyle/>
          <a:p>
            <a:endParaRPr lang="hr-HR" dirty="0" smtClean="0">
              <a:solidFill>
                <a:srgbClr val="002060"/>
              </a:solidFill>
              <a:latin typeface="Calibri" pitchFamily="34" charset="0"/>
            </a:endParaRPr>
          </a:p>
        </p:txBody>
      </p:sp>
      <p:sp>
        <p:nvSpPr>
          <p:cNvPr id="10" name="Title 1"/>
          <p:cNvSpPr>
            <a:spLocks noGrp="1"/>
          </p:cNvSpPr>
          <p:nvPr>
            <p:ph type="title"/>
          </p:nvPr>
        </p:nvSpPr>
        <p:spPr>
          <a:xfrm>
            <a:off x="404288" y="642918"/>
            <a:ext cx="8352927" cy="697851"/>
          </a:xfrm>
        </p:spPr>
        <p:txBody>
          <a:bodyPr/>
          <a:lstStyle/>
          <a:p>
            <a:pPr algn="ctr"/>
            <a:r>
              <a:rPr lang="hr-HR" sz="2000" dirty="0" smtClean="0">
                <a:solidFill>
                  <a:srgbClr val="002060"/>
                </a:solidFill>
                <a:latin typeface="Calibri" pitchFamily="34" charset="0"/>
              </a:rPr>
              <a:t/>
            </a:r>
            <a:br>
              <a:rPr lang="hr-HR" sz="2000" dirty="0" smtClean="0">
                <a:solidFill>
                  <a:srgbClr val="002060"/>
                </a:solidFill>
                <a:latin typeface="Calibri" pitchFamily="34" charset="0"/>
              </a:rPr>
            </a:br>
            <a:r>
              <a:rPr lang="hr-HR" sz="2000" dirty="0" smtClean="0">
                <a:solidFill>
                  <a:srgbClr val="002060"/>
                </a:solidFill>
                <a:latin typeface="Calibri" pitchFamily="34" charset="0"/>
              </a:rPr>
              <a:t>AKTIVNOST C3 RAZVOJNE AGENCIJE I PODUZETNIČKI CENTRI</a:t>
            </a:r>
            <a:br>
              <a:rPr lang="hr-HR" sz="20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PRIHVATLJIVE PROJEKTNE AKTIVNOSTI, PRIHVATLJIVI I NEPRIHVATLJIVI TROŠKOVI </a:t>
            </a:r>
            <a:r>
              <a:rPr lang="hr-HR" sz="1800" dirty="0">
                <a:solidFill>
                  <a:srgbClr val="002060"/>
                </a:solidFill>
                <a:latin typeface="Calibri" pitchFamily="34" charset="0"/>
              </a:rPr>
              <a:t/>
            </a:r>
            <a:br>
              <a:rPr lang="hr-HR" sz="1800" dirty="0">
                <a:solidFill>
                  <a:srgbClr val="002060"/>
                </a:solidFill>
                <a:latin typeface="Calibri" pitchFamily="34" charset="0"/>
              </a:rPr>
            </a:br>
            <a:endParaRPr lang="en-GB" sz="1800" dirty="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628800"/>
            <a:ext cx="9144000" cy="48564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3288680"/>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694551" y="785794"/>
            <a:ext cx="7772400" cy="357190"/>
          </a:xfrm>
        </p:spPr>
        <p:txBody>
          <a:bodyPr/>
          <a:lstStyle/>
          <a:p>
            <a:pPr algn="ctr"/>
            <a:r>
              <a:rPr lang="hr-HR" sz="2000" dirty="0" smtClean="0">
                <a:solidFill>
                  <a:srgbClr val="002060"/>
                </a:solidFill>
                <a:latin typeface="Calibri" pitchFamily="34" charset="0"/>
              </a:rPr>
              <a:t/>
            </a:r>
            <a:br>
              <a:rPr lang="hr-HR" sz="2000" dirty="0" smtClean="0">
                <a:solidFill>
                  <a:srgbClr val="002060"/>
                </a:solidFill>
                <a:latin typeface="Calibri" pitchFamily="34" charset="0"/>
              </a:rPr>
            </a:br>
            <a:r>
              <a:rPr lang="hr-HR" sz="2000" dirty="0" smtClean="0">
                <a:solidFill>
                  <a:srgbClr val="002060"/>
                </a:solidFill>
                <a:latin typeface="Calibri" pitchFamily="34" charset="0"/>
              </a:rPr>
              <a:t>MJERA C</a:t>
            </a:r>
            <a:r>
              <a:rPr lang="hr-HR" sz="2000" dirty="0">
                <a:solidFill>
                  <a:srgbClr val="002060"/>
                </a:solidFill>
                <a:latin typeface="Calibri" pitchFamily="34" charset="0"/>
              </a:rPr>
              <a:t>. RAZVOJ PODUZETNIČKE INFRASTRUKTURE </a:t>
            </a:r>
            <a:r>
              <a:rPr lang="hr-HR" sz="2000" dirty="0" smtClean="0">
                <a:solidFill>
                  <a:srgbClr val="002060"/>
                </a:solidFill>
                <a:latin typeface="Calibri" pitchFamily="34" charset="0"/>
              </a:rPr>
              <a:t/>
            </a:r>
            <a:br>
              <a:rPr lang="hr-HR" sz="2000" dirty="0" smtClean="0">
                <a:solidFill>
                  <a:srgbClr val="002060"/>
                </a:solidFill>
                <a:latin typeface="Calibri" pitchFamily="34" charset="0"/>
              </a:rPr>
            </a:br>
            <a:r>
              <a:rPr lang="hr-HR" sz="2000" dirty="0" smtClean="0">
                <a:solidFill>
                  <a:srgbClr val="002060"/>
                </a:solidFill>
                <a:latin typeface="Calibri" pitchFamily="34" charset="0"/>
              </a:rPr>
              <a:t>I </a:t>
            </a:r>
            <a:r>
              <a:rPr lang="hr-HR" sz="2000" dirty="0">
                <a:solidFill>
                  <a:srgbClr val="002060"/>
                </a:solidFill>
                <a:latin typeface="Calibri" pitchFamily="34" charset="0"/>
              </a:rPr>
              <a:t>POSLOVNOG </a:t>
            </a:r>
            <a:r>
              <a:rPr lang="hr-HR" sz="2000" dirty="0" smtClean="0">
                <a:solidFill>
                  <a:srgbClr val="002060"/>
                </a:solidFill>
                <a:latin typeface="Calibri" pitchFamily="34" charset="0"/>
              </a:rPr>
              <a:t>OKRUŽENJA</a:t>
            </a:r>
            <a:br>
              <a:rPr lang="hr-HR" sz="2000" dirty="0" smtClean="0">
                <a:solidFill>
                  <a:srgbClr val="002060"/>
                </a:solidFill>
                <a:latin typeface="Calibri" pitchFamily="34" charset="0"/>
              </a:rPr>
            </a:br>
            <a:r>
              <a:rPr lang="hr-HR" sz="2000" dirty="0" smtClean="0">
                <a:solidFill>
                  <a:srgbClr val="002060"/>
                </a:solidFill>
                <a:latin typeface="Calibri" pitchFamily="34" charset="0"/>
              </a:rPr>
              <a:t> </a:t>
            </a: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IZNOSI, INTENZITET POTPORE I NAČIN ISPLATE </a:t>
            </a:r>
            <a:endParaRPr lang="en-GB" sz="1800" dirty="0">
              <a:solidFill>
                <a:srgbClr val="002060"/>
              </a:solidFill>
              <a:latin typeface="Calibri" pitchFamily="34" charset="0"/>
            </a:endParaRPr>
          </a:p>
        </p:txBody>
      </p:sp>
      <p:sp>
        <p:nvSpPr>
          <p:cNvPr id="3" name="Content Placeholder 2"/>
          <p:cNvSpPr>
            <a:spLocks noGrp="1"/>
          </p:cNvSpPr>
          <p:nvPr>
            <p:ph idx="1"/>
          </p:nvPr>
        </p:nvSpPr>
        <p:spPr>
          <a:xfrm>
            <a:off x="296274" y="1785926"/>
            <a:ext cx="8668213" cy="4699348"/>
          </a:xfrm>
        </p:spPr>
        <p:txBody>
          <a:bodyPr/>
          <a:lstStyle/>
          <a:p>
            <a:pPr marL="0" indent="0">
              <a:spcBef>
                <a:spcPts val="0"/>
              </a:spcBef>
              <a:buNone/>
            </a:pPr>
            <a:r>
              <a:rPr lang="hr-HR" sz="1600" b="1" dirty="0" smtClean="0">
                <a:solidFill>
                  <a:srgbClr val="002060"/>
                </a:solidFill>
                <a:latin typeface="Calibri" pitchFamily="34" charset="0"/>
              </a:rPr>
              <a:t>Za </a:t>
            </a:r>
            <a:r>
              <a:rPr lang="hr-HR" sz="1600" b="1" dirty="0">
                <a:solidFill>
                  <a:srgbClr val="002060"/>
                </a:solidFill>
                <a:latin typeface="Calibri" pitchFamily="34" charset="0"/>
              </a:rPr>
              <a:t>aktivnost </a:t>
            </a:r>
            <a:r>
              <a:rPr lang="hr-HR" sz="1600" b="1" dirty="0" smtClean="0">
                <a:solidFill>
                  <a:srgbClr val="002060"/>
                </a:solidFill>
                <a:latin typeface="Calibri" pitchFamily="34" charset="0"/>
              </a:rPr>
              <a:t>C1 Poduzetničke zone</a:t>
            </a:r>
            <a:endParaRPr lang="hr-HR" sz="1600" b="1" dirty="0">
              <a:solidFill>
                <a:srgbClr val="002060"/>
              </a:solidFill>
              <a:latin typeface="Calibri" pitchFamily="34" charset="0"/>
            </a:endParaRPr>
          </a:p>
          <a:p>
            <a:pPr>
              <a:spcBef>
                <a:spcPts val="0"/>
              </a:spcBef>
            </a:pPr>
            <a:r>
              <a:rPr lang="hr-HR" sz="1600" dirty="0">
                <a:solidFill>
                  <a:srgbClr val="002060"/>
                </a:solidFill>
                <a:latin typeface="Calibri" pitchFamily="34" charset="0"/>
              </a:rPr>
              <a:t>Najniži iznos potpore koji se može dodijeliti je 500.000,00 </a:t>
            </a:r>
            <a:r>
              <a:rPr lang="hr-HR" sz="1600" dirty="0" smtClean="0">
                <a:solidFill>
                  <a:srgbClr val="002060"/>
                </a:solidFill>
                <a:latin typeface="Calibri" pitchFamily="34" charset="0"/>
              </a:rPr>
              <a:t>kuna.</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Najviši iznos potpore koji se može dodijeliti je 1.400.000,00 kuna.</a:t>
            </a:r>
          </a:p>
          <a:p>
            <a:pPr marL="0" indent="0">
              <a:spcBef>
                <a:spcPts val="0"/>
              </a:spcBef>
              <a:buNone/>
            </a:pPr>
            <a:r>
              <a:rPr lang="hr-HR" sz="1600" dirty="0">
                <a:solidFill>
                  <a:srgbClr val="002060"/>
                </a:solidFill>
                <a:latin typeface="Calibri" pitchFamily="34" charset="0"/>
              </a:rPr>
              <a:t> </a:t>
            </a:r>
            <a:r>
              <a:rPr lang="hr-HR" sz="1600" b="1" dirty="0" smtClean="0">
                <a:solidFill>
                  <a:srgbClr val="002060"/>
                </a:solidFill>
                <a:latin typeface="Calibri" pitchFamily="34" charset="0"/>
              </a:rPr>
              <a:t>Za </a:t>
            </a:r>
            <a:r>
              <a:rPr lang="hr-HR" sz="1600" b="1" dirty="0">
                <a:solidFill>
                  <a:srgbClr val="002060"/>
                </a:solidFill>
                <a:latin typeface="Calibri" pitchFamily="34" charset="0"/>
              </a:rPr>
              <a:t>aktivnost </a:t>
            </a:r>
            <a:r>
              <a:rPr lang="hr-HR" sz="1600" b="1" dirty="0" smtClean="0">
                <a:solidFill>
                  <a:srgbClr val="002060"/>
                </a:solidFill>
                <a:latin typeface="Calibri" pitchFamily="34" charset="0"/>
              </a:rPr>
              <a:t>C2 Tehnološki parkovi i poduzetnički inkubatori</a:t>
            </a:r>
            <a:endParaRPr lang="hr-HR" sz="1600" b="1" dirty="0">
              <a:solidFill>
                <a:srgbClr val="002060"/>
              </a:solidFill>
              <a:latin typeface="Calibri" pitchFamily="34" charset="0"/>
            </a:endParaRPr>
          </a:p>
          <a:p>
            <a:pPr>
              <a:spcBef>
                <a:spcPts val="0"/>
              </a:spcBef>
            </a:pPr>
            <a:r>
              <a:rPr lang="hr-HR" sz="1600" dirty="0">
                <a:solidFill>
                  <a:srgbClr val="002060"/>
                </a:solidFill>
                <a:latin typeface="Calibri" pitchFamily="34" charset="0"/>
              </a:rPr>
              <a:t>Najniži iznos potpore koji se može dodijeliti je 500.000,00 </a:t>
            </a:r>
            <a:r>
              <a:rPr lang="hr-HR" sz="1600" dirty="0" smtClean="0">
                <a:solidFill>
                  <a:srgbClr val="002060"/>
                </a:solidFill>
                <a:latin typeface="Calibri" pitchFamily="34" charset="0"/>
              </a:rPr>
              <a:t>kuna.</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Najviši iznos potpore koji se može dodijeliti je 2.000.000,00 kuna.</a:t>
            </a:r>
          </a:p>
          <a:p>
            <a:pPr marL="0" indent="0">
              <a:spcBef>
                <a:spcPts val="0"/>
              </a:spcBef>
              <a:buNone/>
            </a:pPr>
            <a:r>
              <a:rPr lang="hr-HR" sz="1600" b="1" dirty="0">
                <a:solidFill>
                  <a:srgbClr val="002060"/>
                </a:solidFill>
                <a:latin typeface="Calibri" pitchFamily="34" charset="0"/>
              </a:rPr>
              <a:t> </a:t>
            </a:r>
            <a:r>
              <a:rPr lang="hr-HR" sz="1600" b="1" dirty="0" smtClean="0">
                <a:solidFill>
                  <a:srgbClr val="002060"/>
                </a:solidFill>
                <a:latin typeface="Calibri" pitchFamily="34" charset="0"/>
              </a:rPr>
              <a:t>Za </a:t>
            </a:r>
            <a:r>
              <a:rPr lang="hr-HR" sz="1600" b="1" dirty="0">
                <a:solidFill>
                  <a:srgbClr val="002060"/>
                </a:solidFill>
                <a:latin typeface="Calibri" pitchFamily="34" charset="0"/>
              </a:rPr>
              <a:t>aktivnost  </a:t>
            </a:r>
            <a:r>
              <a:rPr lang="hr-HR" sz="1600" b="1" dirty="0" smtClean="0">
                <a:solidFill>
                  <a:srgbClr val="002060"/>
                </a:solidFill>
                <a:latin typeface="Calibri" pitchFamily="34" charset="0"/>
              </a:rPr>
              <a:t>C3 Razvojne agencije i poduzetnički centri</a:t>
            </a:r>
            <a:endParaRPr lang="hr-HR" sz="1600" b="1" dirty="0">
              <a:solidFill>
                <a:srgbClr val="002060"/>
              </a:solidFill>
              <a:latin typeface="Calibri" pitchFamily="34" charset="0"/>
            </a:endParaRPr>
          </a:p>
          <a:p>
            <a:pPr>
              <a:spcBef>
                <a:spcPts val="0"/>
              </a:spcBef>
            </a:pPr>
            <a:r>
              <a:rPr lang="hr-HR" sz="1600" dirty="0" smtClean="0">
                <a:solidFill>
                  <a:srgbClr val="002060"/>
                </a:solidFill>
                <a:latin typeface="Calibri" pitchFamily="34" charset="0"/>
              </a:rPr>
              <a:t>Najniži </a:t>
            </a:r>
            <a:r>
              <a:rPr lang="hr-HR" sz="1600" dirty="0">
                <a:solidFill>
                  <a:srgbClr val="002060"/>
                </a:solidFill>
                <a:latin typeface="Calibri" pitchFamily="34" charset="0"/>
              </a:rPr>
              <a:t>iznos potpore koji se može dodijeliti je 50.000,00 </a:t>
            </a:r>
            <a:r>
              <a:rPr lang="hr-HR" sz="1600" dirty="0" smtClean="0">
                <a:solidFill>
                  <a:srgbClr val="002060"/>
                </a:solidFill>
                <a:latin typeface="Calibri" pitchFamily="34" charset="0"/>
              </a:rPr>
              <a:t>kuna.</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Najviši iznos potpore koji se može dodijeliti je 150.000,00 kuna</a:t>
            </a:r>
            <a:r>
              <a:rPr lang="hr-HR" sz="1600" dirty="0" smtClean="0">
                <a:solidFill>
                  <a:srgbClr val="002060"/>
                </a:solidFill>
                <a:latin typeface="Calibri" pitchFamily="34" charset="0"/>
              </a:rPr>
              <a:t>.</a:t>
            </a:r>
          </a:p>
          <a:p>
            <a:pPr>
              <a:spcBef>
                <a:spcPts val="0"/>
              </a:spcBef>
              <a:buNone/>
            </a:pPr>
            <a:endParaRPr lang="hr-HR" sz="1600" dirty="0">
              <a:solidFill>
                <a:srgbClr val="002060"/>
              </a:solidFill>
              <a:latin typeface="Calibri" pitchFamily="34" charset="0"/>
            </a:endParaRPr>
          </a:p>
          <a:p>
            <a:pPr>
              <a:spcBef>
                <a:spcPts val="0"/>
              </a:spcBef>
            </a:pPr>
            <a:r>
              <a:rPr lang="hr-HR" sz="1600" dirty="0" smtClean="0">
                <a:solidFill>
                  <a:srgbClr val="002060"/>
                </a:solidFill>
                <a:latin typeface="Calibri" pitchFamily="34" charset="0"/>
              </a:rPr>
              <a:t>Intenzitet </a:t>
            </a:r>
            <a:r>
              <a:rPr lang="hr-HR" sz="1600" dirty="0">
                <a:solidFill>
                  <a:srgbClr val="002060"/>
                </a:solidFill>
                <a:latin typeface="Calibri" pitchFamily="34" charset="0"/>
              </a:rPr>
              <a:t>potpore označava udio sredstava s kojim davatelj potpore sudjeluje u financiranju predloženog projekta i može dosegnuti </a:t>
            </a:r>
            <a:r>
              <a:rPr lang="hr-HR" sz="1600" b="1" dirty="0">
                <a:solidFill>
                  <a:srgbClr val="002060"/>
                </a:solidFill>
                <a:latin typeface="Calibri" pitchFamily="34" charset="0"/>
              </a:rPr>
              <a:t>do maksimalno 75% </a:t>
            </a:r>
            <a:r>
              <a:rPr lang="hr-HR" sz="1600" dirty="0">
                <a:solidFill>
                  <a:srgbClr val="002060"/>
                </a:solidFill>
                <a:latin typeface="Calibri" pitchFamily="34" charset="0"/>
              </a:rPr>
              <a:t>ukupno prihvatljivih troškova iskazanih u tablici proračuna predloženog projekta</a:t>
            </a:r>
            <a:r>
              <a:rPr lang="hr-HR" sz="1600" dirty="0" smtClean="0">
                <a:solidFill>
                  <a:srgbClr val="002060"/>
                </a:solidFill>
                <a:latin typeface="Calibri" pitchFamily="34" charset="0"/>
              </a:rPr>
              <a:t>. </a:t>
            </a:r>
          </a:p>
          <a:p>
            <a:pPr>
              <a:spcBef>
                <a:spcPts val="0"/>
              </a:spcBef>
            </a:pPr>
            <a:r>
              <a:rPr lang="hr-HR" sz="1600" dirty="0" smtClean="0">
                <a:solidFill>
                  <a:srgbClr val="002060"/>
                </a:solidFill>
                <a:latin typeface="Calibri" pitchFamily="34" charset="0"/>
              </a:rPr>
              <a:t>Podnositelj </a:t>
            </a:r>
            <a:r>
              <a:rPr lang="hr-HR" sz="1600" dirty="0">
                <a:solidFill>
                  <a:srgbClr val="002060"/>
                </a:solidFill>
                <a:latin typeface="Calibri" pitchFamily="34" charset="0"/>
              </a:rPr>
              <a:t>prijave dužan je sudjelovati u financiranju predloženog projekta u iznosu od minimalno 25 % prihvatljivih troškova iskazanih u tablici proračuna predloženog projekta</a:t>
            </a:r>
            <a:r>
              <a:rPr lang="hr-HR" sz="1600" dirty="0" smtClean="0">
                <a:solidFill>
                  <a:srgbClr val="002060"/>
                </a:solidFill>
                <a:latin typeface="Calibri" pitchFamily="34" charset="0"/>
              </a:rPr>
              <a:t>. Krajnjim korisnicima </a:t>
            </a:r>
            <a:r>
              <a:rPr lang="hr-HR" sz="1600" dirty="0">
                <a:solidFill>
                  <a:srgbClr val="002060"/>
                </a:solidFill>
                <a:latin typeface="Calibri" pitchFamily="34" charset="0"/>
              </a:rPr>
              <a:t>ovih mjera, </a:t>
            </a:r>
            <a:r>
              <a:rPr lang="hr-HR" sz="1600" dirty="0" smtClean="0">
                <a:solidFill>
                  <a:srgbClr val="002060"/>
                </a:solidFill>
                <a:latin typeface="Calibri" pitchFamily="34" charset="0"/>
              </a:rPr>
              <a:t>dodjeljuju </a:t>
            </a:r>
            <a:r>
              <a:rPr lang="hr-HR" sz="1600" dirty="0">
                <a:solidFill>
                  <a:srgbClr val="002060"/>
                </a:solidFill>
                <a:latin typeface="Calibri" pitchFamily="34" charset="0"/>
              </a:rPr>
              <a:t>se potpore male vrijednosti sukladno Odluci o objavljivanju pravila o potporama male vrijednosti („Narodne novine</a:t>
            </a:r>
            <a:r>
              <a:rPr lang="hr-HR" sz="1600" dirty="0" smtClean="0">
                <a:solidFill>
                  <a:srgbClr val="002060"/>
                </a:solidFill>
                <a:latin typeface="Calibri" pitchFamily="34" charset="0"/>
              </a:rPr>
              <a:t>“, broj </a:t>
            </a:r>
            <a:r>
              <a:rPr lang="hr-HR" sz="1600" dirty="0">
                <a:solidFill>
                  <a:srgbClr val="002060"/>
                </a:solidFill>
                <a:latin typeface="Calibri" pitchFamily="34" charset="0"/>
              </a:rPr>
              <a:t>45/2007).</a:t>
            </a:r>
          </a:p>
          <a:p>
            <a:pPr>
              <a:spcBef>
                <a:spcPts val="0"/>
              </a:spcBef>
            </a:pPr>
            <a:r>
              <a:rPr lang="hr-HR" sz="1600" dirty="0" smtClean="0">
                <a:solidFill>
                  <a:srgbClr val="002060"/>
                </a:solidFill>
                <a:latin typeface="Calibri" pitchFamily="34" charset="0"/>
              </a:rPr>
              <a:t>Ministarstvo </a:t>
            </a:r>
            <a:r>
              <a:rPr lang="hr-HR" sz="1600" dirty="0">
                <a:solidFill>
                  <a:srgbClr val="002060"/>
                </a:solidFill>
                <a:latin typeface="Calibri" pitchFamily="34" charset="0"/>
              </a:rPr>
              <a:t>poduzetništva i obrta sredstva za odobrene projektne prijedloge isplaćuje na žiro račun korisnika, jednokratno, </a:t>
            </a:r>
            <a:r>
              <a:rPr lang="hr-HR" sz="1600" dirty="0" smtClean="0">
                <a:solidFill>
                  <a:srgbClr val="002060"/>
                </a:solidFill>
                <a:latin typeface="Calibri" pitchFamily="34" charset="0"/>
              </a:rPr>
              <a:t>u </a:t>
            </a:r>
            <a:r>
              <a:rPr lang="hr-HR" sz="1600" dirty="0">
                <a:solidFill>
                  <a:srgbClr val="002060"/>
                </a:solidFill>
                <a:latin typeface="Calibri" pitchFamily="34" charset="0"/>
              </a:rPr>
              <a:t>100% </a:t>
            </a:r>
            <a:r>
              <a:rPr lang="hr-HR" sz="1600" dirty="0" smtClean="0">
                <a:solidFill>
                  <a:srgbClr val="002060"/>
                </a:solidFill>
                <a:latin typeface="Calibri" pitchFamily="34" charset="0"/>
              </a:rPr>
              <a:t>iznosu.</a:t>
            </a:r>
          </a:p>
          <a:p>
            <a:pPr>
              <a:spcBef>
                <a:spcPts val="0"/>
              </a:spcBef>
            </a:pPr>
            <a:endParaRPr lang="hr-HR" sz="600" dirty="0" smtClean="0">
              <a:solidFill>
                <a:srgbClr val="002060"/>
              </a:solidFill>
              <a:latin typeface="Calibri" pitchFamily="34" charset="0"/>
            </a:endParaRPr>
          </a:p>
          <a:p>
            <a:pPr>
              <a:spcBef>
                <a:spcPts val="0"/>
              </a:spcBef>
              <a:buNone/>
            </a:pPr>
            <a:endParaRPr lang="hr-HR" sz="1600" dirty="0">
              <a:solidFill>
                <a:srgbClr val="002060"/>
              </a:solidFill>
              <a:latin typeface="Calibri" pitchFamily="34" charset="0"/>
            </a:endParaRPr>
          </a:p>
        </p:txBody>
      </p:sp>
    </p:spTree>
    <p:extLst>
      <p:ext uri="{BB962C8B-B14F-4D97-AF65-F5344CB8AC3E}">
        <p14:creationId xmlns:p14="http://schemas.microsoft.com/office/powerpoint/2010/main" xmlns="" val="171381171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940658"/>
            <a:ext cx="9144000" cy="400110"/>
          </a:xfrm>
          <a:prstGeom prst="rect">
            <a:avLst/>
          </a:prstGeom>
          <a:noFill/>
        </p:spPr>
        <p:txBody>
          <a:bodyPr wrap="square" rtlCol="0">
            <a:spAutoFit/>
          </a:bodyPr>
          <a:lstStyle/>
          <a:p>
            <a:pPr algn="ctr"/>
            <a:r>
              <a:rPr lang="hr-HR" sz="2000" dirty="0" smtClean="0">
                <a:solidFill>
                  <a:srgbClr val="002060"/>
                </a:solidFill>
                <a:latin typeface="Calibri" pitchFamily="34" charset="0"/>
              </a:rPr>
              <a:t>GLAVNA PROGRAMSKA PODRUČJA</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107504" y="1700808"/>
            <a:ext cx="8640960" cy="3693319"/>
          </a:xfrm>
          <a:prstGeom prst="rect">
            <a:avLst/>
          </a:prstGeom>
          <a:noFill/>
        </p:spPr>
        <p:txBody>
          <a:bodyPr wrap="square" rtlCol="0">
            <a:spAutoFit/>
          </a:bodyPr>
          <a:lstStyle/>
          <a:p>
            <a:pPr lvl="0">
              <a:lnSpc>
                <a:spcPct val="150000"/>
              </a:lnSpc>
            </a:pPr>
            <a:r>
              <a:rPr lang="hr-HR" b="0" dirty="0" smtClean="0">
                <a:solidFill>
                  <a:srgbClr val="002060"/>
                </a:solidFill>
                <a:latin typeface="Calibri" pitchFamily="34" charset="0"/>
              </a:rPr>
              <a:t>1. Sustav potpora s mjerama:</a:t>
            </a:r>
          </a:p>
          <a:p>
            <a:pPr lvl="1">
              <a:lnSpc>
                <a:spcPct val="150000"/>
              </a:lnSpc>
            </a:pPr>
            <a:r>
              <a:rPr lang="hr-HR" dirty="0" smtClean="0">
                <a:solidFill>
                  <a:srgbClr val="002060"/>
                </a:solidFill>
                <a:latin typeface="Calibri" pitchFamily="34" charset="0"/>
              </a:rPr>
              <a:t>A. Razvoj mikro poduzetništva i obrta</a:t>
            </a:r>
          </a:p>
          <a:p>
            <a:pPr lvl="1">
              <a:lnSpc>
                <a:spcPct val="150000"/>
              </a:lnSpc>
            </a:pPr>
            <a:r>
              <a:rPr lang="hr-HR" dirty="0" smtClean="0">
                <a:solidFill>
                  <a:srgbClr val="002060"/>
                </a:solidFill>
                <a:latin typeface="Calibri" pitchFamily="34" charset="0"/>
              </a:rPr>
              <a:t>B. Jačanje poslovne konkurentnosti poduzetnika i obrtnika</a:t>
            </a:r>
          </a:p>
          <a:p>
            <a:pPr lvl="1">
              <a:lnSpc>
                <a:spcPct val="150000"/>
              </a:lnSpc>
            </a:pPr>
            <a:r>
              <a:rPr lang="hr-HR" dirty="0" smtClean="0">
                <a:solidFill>
                  <a:srgbClr val="002060"/>
                </a:solidFill>
                <a:latin typeface="Calibri" pitchFamily="34" charset="0"/>
              </a:rPr>
              <a:t>C. Razvoj poduzetničke infrastrukture i poslovnog okruženja</a:t>
            </a:r>
          </a:p>
          <a:p>
            <a:pPr lvl="1">
              <a:lnSpc>
                <a:spcPct val="150000"/>
              </a:lnSpc>
            </a:pPr>
            <a:r>
              <a:rPr lang="hr-HR" dirty="0" smtClean="0">
                <a:solidFill>
                  <a:srgbClr val="002060"/>
                </a:solidFill>
                <a:latin typeface="Calibri" pitchFamily="34" charset="0"/>
              </a:rPr>
              <a:t>D. Obrazovanje za poduzetništvo i obrte te očuvanje tradicijskih i umjetničkih obrta</a:t>
            </a:r>
          </a:p>
          <a:p>
            <a:pPr lvl="0">
              <a:lnSpc>
                <a:spcPct val="150000"/>
              </a:lnSpc>
            </a:pPr>
            <a:r>
              <a:rPr lang="hr-HR" b="0" dirty="0" smtClean="0">
                <a:solidFill>
                  <a:srgbClr val="002060"/>
                </a:solidFill>
                <a:latin typeface="Calibri" pitchFamily="34" charset="0"/>
              </a:rPr>
              <a:t>2. Financiranje malog i srednjeg poduzetništva i obrta</a:t>
            </a:r>
          </a:p>
          <a:p>
            <a:pPr lvl="0">
              <a:lnSpc>
                <a:spcPct val="150000"/>
              </a:lnSpc>
            </a:pPr>
            <a:r>
              <a:rPr lang="hr-HR" b="0" dirty="0" smtClean="0">
                <a:solidFill>
                  <a:srgbClr val="002060"/>
                </a:solidFill>
                <a:latin typeface="Calibri" pitchFamily="34" charset="0"/>
              </a:rPr>
              <a:t>3. EU Projekti</a:t>
            </a:r>
          </a:p>
          <a:p>
            <a:pPr lvl="0">
              <a:lnSpc>
                <a:spcPct val="150000"/>
              </a:lnSpc>
            </a:pPr>
            <a:r>
              <a:rPr lang="hr-HR" b="0" dirty="0" smtClean="0">
                <a:solidFill>
                  <a:srgbClr val="002060"/>
                </a:solidFill>
                <a:latin typeface="Calibri" pitchFamily="34" charset="0"/>
              </a:rPr>
              <a:t>4. Institucionalna podrška</a:t>
            </a:r>
          </a:p>
          <a:p>
            <a:endParaRPr lang="hr-HR" dirty="0" smtClean="0">
              <a:solidFill>
                <a:schemeClr val="bg1">
                  <a:lumMod val="85000"/>
                </a:schemeClr>
              </a:solidFill>
              <a:latin typeface="+mj-lt"/>
            </a:endParaRPr>
          </a:p>
        </p:txBody>
      </p:sp>
    </p:spTree>
    <p:extLst>
      <p:ext uri="{BB962C8B-B14F-4D97-AF65-F5344CB8AC3E}">
        <p14:creationId xmlns:p14="http://schemas.microsoft.com/office/powerpoint/2010/main" xmlns="" val="33244264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sp>
        <p:nvSpPr>
          <p:cNvPr id="8" name="TextBox 7"/>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cxnSp>
        <p:nvCxnSpPr>
          <p:cNvPr id="20" name="Straight Connector 19"/>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2" name="Curved Right Arrow 1"/>
          <p:cNvSpPr/>
          <p:nvPr/>
        </p:nvSpPr>
        <p:spPr bwMode="auto">
          <a:xfrm>
            <a:off x="1331640" y="2708920"/>
            <a:ext cx="3888432" cy="1216152"/>
          </a:xfrm>
          <a:prstGeom prst="curvedRightArrow">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0000"/>
              </a:solidFill>
              <a:effectLst/>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16216" y="284436"/>
            <a:ext cx="2066925" cy="6095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740" y="620688"/>
            <a:ext cx="4752528" cy="5760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Left-Right Arrow 11"/>
          <p:cNvSpPr/>
          <p:nvPr/>
        </p:nvSpPr>
        <p:spPr bwMode="auto">
          <a:xfrm>
            <a:off x="4644008" y="2382701"/>
            <a:ext cx="1944216" cy="484632"/>
          </a:xfrm>
          <a:prstGeom prst="lef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537170080"/>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528392"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92696"/>
            <a:ext cx="9144000" cy="967957"/>
          </a:xfrm>
          <a:prstGeom prst="rect">
            <a:avLst/>
          </a:prstGeom>
          <a:noFill/>
        </p:spPr>
        <p:txBody>
          <a:bodyPr wrap="square" rtlCol="0">
            <a:spAutoFit/>
          </a:bodyPr>
          <a:lstStyle/>
          <a:p>
            <a:pPr lvl="1" algn="ctr">
              <a:lnSpc>
                <a:spcPct val="150000"/>
              </a:lnSpc>
            </a:pPr>
            <a:r>
              <a:rPr lang="hr-HR" sz="2000" dirty="0" smtClean="0">
                <a:solidFill>
                  <a:srgbClr val="00729A"/>
                </a:solidFill>
                <a:latin typeface="Calibri" pitchFamily="34" charset="0"/>
              </a:rPr>
              <a:t>D. OBRAZOVANJE ZA PODUZETNIŠTVO I OBRTE TE OČUVANJE TRADICIJSKIH I UMJETNIČKIH OBRTA </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323528" y="1484784"/>
            <a:ext cx="8568952" cy="5355312"/>
          </a:xfrm>
          <a:prstGeom prst="rect">
            <a:avLst/>
          </a:prstGeom>
          <a:noFill/>
        </p:spPr>
        <p:txBody>
          <a:bodyPr wrap="square" rtlCol="0">
            <a:spAutoFit/>
          </a:bodyPr>
          <a:lstStyle/>
          <a:p>
            <a:pPr algn="ctr"/>
            <a:endParaRPr lang="hr-HR" dirty="0" smtClean="0">
              <a:solidFill>
                <a:srgbClr val="002060"/>
              </a:solidFill>
              <a:latin typeface="Calibri" pitchFamily="34" charset="0"/>
            </a:endParaRPr>
          </a:p>
          <a:p>
            <a:pPr algn="ctr"/>
            <a:r>
              <a:rPr lang="hr-HR" dirty="0" smtClean="0">
                <a:solidFill>
                  <a:srgbClr val="002060"/>
                </a:solidFill>
                <a:latin typeface="Calibri" pitchFamily="34" charset="0"/>
              </a:rPr>
              <a:t>Ukupni iznos sredstava: 16.200.000,00 kuna</a:t>
            </a:r>
          </a:p>
          <a:p>
            <a:pPr algn="ctr"/>
            <a:endParaRPr lang="hr-HR" dirty="0" smtClean="0">
              <a:solidFill>
                <a:srgbClr val="002060"/>
              </a:solidFill>
              <a:latin typeface="Calibri" pitchFamily="34" charset="0"/>
            </a:endParaRPr>
          </a:p>
          <a:p>
            <a:pPr algn="ctr"/>
            <a:r>
              <a:rPr lang="hr-HR" i="1" dirty="0" smtClean="0">
                <a:solidFill>
                  <a:srgbClr val="002060"/>
                </a:solidFill>
                <a:latin typeface="Calibri" pitchFamily="34" charset="0"/>
              </a:rPr>
              <a:t>Prioritet ove mjere je ulaganje u ciljane programe  obrazovanja za poduzetništvo radi podizanja kvalitete formalnog, neformalnog/cjeloživotnog obrazovanja, stvaranja poduzetništvu usmjerenog društvenog okružja te poticanje aktivnosti vezanih uz očuvanje i razvoj manje dohodovnih obrtničkih djelatnosti tradicijskih i umjetničkih obrta koji se pretežito obavljaju ručnim radom te se odlikuju proizvodima i uslugama visoke estetske vrijednosti i kvalitetnim dizajnom</a:t>
            </a:r>
          </a:p>
          <a:p>
            <a:pPr algn="just">
              <a:buFont typeface="Courier New" pitchFamily="49" charset="0"/>
              <a:buChar char="o"/>
            </a:pPr>
            <a:endParaRPr lang="hr-HR" i="1" dirty="0" smtClean="0">
              <a:solidFill>
                <a:srgbClr val="002060"/>
              </a:solidFill>
              <a:latin typeface="Calibri" pitchFamily="34" charset="0"/>
            </a:endParaRPr>
          </a:p>
          <a:p>
            <a:r>
              <a:rPr lang="hr-HR" dirty="0" smtClean="0">
                <a:solidFill>
                  <a:srgbClr val="00729A"/>
                </a:solidFill>
                <a:latin typeface="Calibri" pitchFamily="34" charset="0"/>
              </a:rPr>
              <a:t>Ciljevi:</a:t>
            </a:r>
          </a:p>
          <a:p>
            <a:endParaRPr lang="hr-HR" dirty="0" smtClean="0">
              <a:solidFill>
                <a:srgbClr val="00729A"/>
              </a:solidFill>
              <a:latin typeface="Calibri" pitchFamily="34" charset="0"/>
            </a:endParaRPr>
          </a:p>
          <a:p>
            <a:pPr>
              <a:buFont typeface="Wingdings" pitchFamily="2" charset="2"/>
              <a:buChar char="§"/>
            </a:pPr>
            <a:r>
              <a:rPr lang="hr-HR" dirty="0" smtClean="0">
                <a:solidFill>
                  <a:srgbClr val="002060"/>
                </a:solidFill>
                <a:latin typeface="Calibri" pitchFamily="34" charset="0"/>
              </a:rPr>
              <a:t> Usvajanje znanja i vještina kao ključnih kompetencija za poduzetništvo i obrt u funkciji </a:t>
            </a:r>
          </a:p>
          <a:p>
            <a:r>
              <a:rPr lang="hr-HR" dirty="0">
                <a:solidFill>
                  <a:srgbClr val="002060"/>
                </a:solidFill>
                <a:latin typeface="Calibri" pitchFamily="34" charset="0"/>
              </a:rPr>
              <a:t> </a:t>
            </a:r>
            <a:r>
              <a:rPr lang="hr-HR" dirty="0" smtClean="0">
                <a:solidFill>
                  <a:srgbClr val="002060"/>
                </a:solidFill>
                <a:latin typeface="Calibri" pitchFamily="34" charset="0"/>
              </a:rPr>
              <a:t>  samozapošljavanja te poticanja rasta i razvoja poduzetništva i obrta </a:t>
            </a:r>
          </a:p>
          <a:p>
            <a:pPr>
              <a:buFont typeface="Wingdings" pitchFamily="2" charset="2"/>
              <a:buChar char="§"/>
            </a:pPr>
            <a:r>
              <a:rPr lang="hr-HR" dirty="0" smtClean="0">
                <a:solidFill>
                  <a:srgbClr val="002060"/>
                </a:solidFill>
                <a:latin typeface="Calibri" pitchFamily="34" charset="0"/>
              </a:rPr>
              <a:t> Očuvanje  i  razvoj  tradicijskih  obrta  koji  baštine  posebne  zanatske vještine i </a:t>
            </a:r>
          </a:p>
          <a:p>
            <a:r>
              <a:rPr lang="hr-HR" dirty="0">
                <a:solidFill>
                  <a:srgbClr val="002060"/>
                </a:solidFill>
                <a:latin typeface="Calibri" pitchFamily="34" charset="0"/>
              </a:rPr>
              <a:t> </a:t>
            </a:r>
            <a:r>
              <a:rPr lang="hr-HR" dirty="0" smtClean="0">
                <a:solidFill>
                  <a:srgbClr val="002060"/>
                </a:solidFill>
                <a:latin typeface="Calibri" pitchFamily="34" charset="0"/>
              </a:rPr>
              <a:t>  umijeća oslanjajući se na obrasce tradicijske kulture te umjetničkih obrta koji se </a:t>
            </a:r>
          </a:p>
          <a:p>
            <a:r>
              <a:rPr lang="hr-HR" dirty="0">
                <a:solidFill>
                  <a:srgbClr val="002060"/>
                </a:solidFill>
                <a:latin typeface="Calibri" pitchFamily="34" charset="0"/>
              </a:rPr>
              <a:t> </a:t>
            </a:r>
            <a:r>
              <a:rPr lang="hr-HR" dirty="0" smtClean="0">
                <a:solidFill>
                  <a:srgbClr val="002060"/>
                </a:solidFill>
                <a:latin typeface="Calibri" pitchFamily="34" charset="0"/>
              </a:rPr>
              <a:t>  odlikuju proizvodima i uslugama visoke estetske vrijednosti </a:t>
            </a:r>
          </a:p>
          <a:p>
            <a:r>
              <a:rPr lang="hr-HR" dirty="0" smtClean="0"/>
              <a:t> </a:t>
            </a:r>
          </a:p>
          <a:p>
            <a:endParaRPr lang="hr-HR" dirty="0" smtClean="0">
              <a:solidFill>
                <a:schemeClr val="bg1">
                  <a:lumMod val="85000"/>
                </a:schemeClr>
              </a:solidFill>
              <a:latin typeface="+mj-lt"/>
            </a:endParaRPr>
          </a:p>
        </p:txBody>
      </p:sp>
    </p:spTree>
    <p:extLst>
      <p:ext uri="{BB962C8B-B14F-4D97-AF65-F5344CB8AC3E}">
        <p14:creationId xmlns:p14="http://schemas.microsoft.com/office/powerpoint/2010/main" xmlns="" val="135245049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694551" y="714356"/>
            <a:ext cx="7772400" cy="734685"/>
          </a:xfrm>
        </p:spPr>
        <p:txBody>
          <a:bodyPr/>
          <a:lstStyle/>
          <a:p>
            <a:pPr algn="ct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SUBJEKTI KOJIMA JE AKTIVNOST D1 OBRAZOVANJE ZA PODUZETNIŠTVO NAMIJENJENA</a:t>
            </a:r>
            <a:br>
              <a:rPr lang="hr-HR" sz="1800" dirty="0" smtClean="0">
                <a:solidFill>
                  <a:srgbClr val="002060"/>
                </a:solidFill>
                <a:latin typeface="Calibri" pitchFamily="34" charset="0"/>
              </a:rPr>
            </a:br>
            <a:r>
              <a:rPr lang="hr-HR" sz="1800" dirty="0" smtClean="0">
                <a:solidFill>
                  <a:srgbClr val="002060"/>
                </a:solidFill>
                <a:latin typeface="Calibri" pitchFamily="34" charset="0"/>
              </a:rPr>
              <a:t>ukupan iznos sredstava 2.200.000,00 kn</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endParaRPr lang="en-GB" sz="1800" dirty="0">
              <a:solidFill>
                <a:srgbClr val="002060"/>
              </a:solidFill>
              <a:latin typeface="Calibri" pitchFamily="34" charset="0"/>
            </a:endParaRPr>
          </a:p>
        </p:txBody>
      </p:sp>
      <p:sp>
        <p:nvSpPr>
          <p:cNvPr id="4" name="Content Placeholder 3"/>
          <p:cNvSpPr>
            <a:spLocks noGrp="1"/>
          </p:cNvSpPr>
          <p:nvPr>
            <p:ph idx="1"/>
          </p:nvPr>
        </p:nvSpPr>
        <p:spPr>
          <a:xfrm>
            <a:off x="539552" y="1340768"/>
            <a:ext cx="8208911" cy="5238914"/>
          </a:xfrm>
        </p:spPr>
        <p:txBody>
          <a:bodyPr/>
          <a:lstStyle/>
          <a:p>
            <a:pPr marL="0" indent="0">
              <a:spcBef>
                <a:spcPts val="0"/>
              </a:spcBef>
              <a:buNone/>
            </a:pPr>
            <a:endParaRPr lang="hr-HR" sz="1000" b="1" u="sng" dirty="0">
              <a:solidFill>
                <a:srgbClr val="002060"/>
              </a:solidFill>
              <a:latin typeface="Calibri" pitchFamily="34" charset="0"/>
            </a:endParaRPr>
          </a:p>
          <a:p>
            <a:pPr marL="0" indent="0">
              <a:spcBef>
                <a:spcPts val="0"/>
              </a:spcBef>
              <a:buNone/>
            </a:pPr>
            <a:r>
              <a:rPr lang="hr-HR" sz="1600" b="1" dirty="0" smtClean="0">
                <a:solidFill>
                  <a:srgbClr val="002060"/>
                </a:solidFill>
                <a:latin typeface="Calibri" pitchFamily="34" charset="0"/>
              </a:rPr>
              <a:t>D1.1.Edukacija poduzetnika, obrtnika i zadrugara</a:t>
            </a:r>
          </a:p>
          <a:p>
            <a:pPr>
              <a:spcBef>
                <a:spcPts val="0"/>
              </a:spcBef>
            </a:pPr>
            <a:r>
              <a:rPr lang="hr-HR" sz="1600" dirty="0" smtClean="0">
                <a:solidFill>
                  <a:srgbClr val="002060"/>
                </a:solidFill>
                <a:latin typeface="Calibri" pitchFamily="34" charset="0"/>
              </a:rPr>
              <a:t>Subjekti malog gospodarstva (isključivo obrti i trgovačka društva) sukladno zakonskoj definiciji registrirani za obavljanje djelatnosti obrazovanja te asocijacije poduzetnika, obrtnika i zadrugara.</a:t>
            </a:r>
          </a:p>
          <a:p>
            <a:pPr>
              <a:spcBef>
                <a:spcPts val="0"/>
              </a:spcBef>
            </a:pPr>
            <a:endParaRPr lang="hr-HR" sz="1000" dirty="0" smtClean="0">
              <a:solidFill>
                <a:srgbClr val="002060"/>
              </a:solidFill>
              <a:latin typeface="Calibri" pitchFamily="34" charset="0"/>
            </a:endParaRPr>
          </a:p>
          <a:p>
            <a:pPr marL="0" indent="0">
              <a:spcBef>
                <a:spcPts val="0"/>
              </a:spcBef>
              <a:buNone/>
            </a:pPr>
            <a:r>
              <a:rPr lang="hr-HR" sz="1600" b="1" dirty="0" smtClean="0">
                <a:solidFill>
                  <a:srgbClr val="002060"/>
                </a:solidFill>
                <a:latin typeface="Calibri" pitchFamily="34" charset="0"/>
              </a:rPr>
              <a:t>D1.2.Akademsko poduzetništvo – znanje za gospodarstvo</a:t>
            </a:r>
          </a:p>
          <a:p>
            <a:pPr>
              <a:spcBef>
                <a:spcPts val="0"/>
              </a:spcBef>
            </a:pPr>
            <a:r>
              <a:rPr lang="hr-HR" sz="1600" dirty="0" smtClean="0">
                <a:solidFill>
                  <a:srgbClr val="002060"/>
                </a:solidFill>
                <a:latin typeface="Calibri" pitchFamily="34" charset="0"/>
              </a:rPr>
              <a:t>Visokoobrazovne institucije i znanstvene ustanove.</a:t>
            </a:r>
          </a:p>
          <a:p>
            <a:pPr>
              <a:spcBef>
                <a:spcPts val="0"/>
              </a:spcBef>
            </a:pPr>
            <a:endParaRPr lang="hr-HR" sz="1000" dirty="0" smtClean="0">
              <a:solidFill>
                <a:srgbClr val="002060"/>
              </a:solidFill>
              <a:latin typeface="Calibri" pitchFamily="34" charset="0"/>
            </a:endParaRPr>
          </a:p>
          <a:p>
            <a:pPr marL="0" indent="0">
              <a:spcBef>
                <a:spcPts val="0"/>
              </a:spcBef>
              <a:buNone/>
            </a:pPr>
            <a:r>
              <a:rPr lang="hr-HR" sz="1600" b="1" dirty="0" smtClean="0">
                <a:solidFill>
                  <a:srgbClr val="002060"/>
                </a:solidFill>
                <a:latin typeface="Calibri" pitchFamily="34" charset="0"/>
              </a:rPr>
              <a:t>D1.3 „Učenička zadruga i učeničko poduzeće“</a:t>
            </a:r>
          </a:p>
          <a:p>
            <a:pPr>
              <a:spcBef>
                <a:spcPts val="0"/>
              </a:spcBef>
            </a:pPr>
            <a:r>
              <a:rPr lang="hr-HR" sz="1600" dirty="0" smtClean="0">
                <a:solidFill>
                  <a:srgbClr val="002060"/>
                </a:solidFill>
                <a:latin typeface="Calibri" pitchFamily="34" charset="0"/>
              </a:rPr>
              <a:t>"Učeničke zadruge" osnovnih i srednjih škola i "učenička poduzeća" u srednjim školama koje u specijaliziranim programima upoznaju učenike sa poduzetništvom, simulirajući osnivanje i rad poduzeća (vježbovne tvrtke) u svojim školama.</a:t>
            </a:r>
          </a:p>
          <a:p>
            <a:pPr>
              <a:spcBef>
                <a:spcPts val="0"/>
              </a:spcBef>
            </a:pPr>
            <a:endParaRPr lang="hr-HR" sz="1000" dirty="0" smtClean="0">
              <a:solidFill>
                <a:srgbClr val="002060"/>
              </a:solidFill>
              <a:latin typeface="Calibri" pitchFamily="34" charset="0"/>
            </a:endParaRPr>
          </a:p>
          <a:p>
            <a:pPr marL="0" indent="0">
              <a:spcBef>
                <a:spcPts val="0"/>
              </a:spcBef>
              <a:buNone/>
            </a:pPr>
            <a:r>
              <a:rPr lang="hr-HR" sz="1600" b="1" dirty="0" smtClean="0">
                <a:solidFill>
                  <a:srgbClr val="002060"/>
                </a:solidFill>
                <a:latin typeface="Calibri" pitchFamily="34" charset="0"/>
              </a:rPr>
              <a:t>D1.4 Promocija i poticanje stvaranja poduzetničke kulture mladih</a:t>
            </a:r>
          </a:p>
          <a:p>
            <a:pPr>
              <a:spcBef>
                <a:spcPts val="0"/>
              </a:spcBef>
            </a:pPr>
            <a:r>
              <a:rPr lang="hr-HR" sz="1600" dirty="0" smtClean="0">
                <a:solidFill>
                  <a:srgbClr val="002060"/>
                </a:solidFill>
                <a:latin typeface="Calibri" pitchFamily="34" charset="0"/>
              </a:rPr>
              <a:t>Obrazovne institucije (visokoškolske obrazovne institucije i ustanove za obrazovanje odraslih)</a:t>
            </a:r>
          </a:p>
          <a:p>
            <a:pPr>
              <a:spcBef>
                <a:spcPts val="0"/>
              </a:spcBef>
              <a:buNone/>
            </a:pPr>
            <a:r>
              <a:rPr lang="hr-HR" sz="1600" dirty="0" smtClean="0">
                <a:solidFill>
                  <a:srgbClr val="002060"/>
                </a:solidFill>
                <a:latin typeface="Calibri" pitchFamily="34" charset="0"/>
              </a:rPr>
              <a:t>        te asocijacije poduzetnika, obrtnika i zadrugara.</a:t>
            </a:r>
          </a:p>
          <a:p>
            <a:pPr marL="0" indent="0">
              <a:spcBef>
                <a:spcPts val="0"/>
              </a:spcBef>
              <a:buNone/>
            </a:pPr>
            <a:endParaRPr lang="hr-HR" sz="1600" dirty="0">
              <a:solidFill>
                <a:srgbClr val="002060"/>
              </a:solidFill>
              <a:latin typeface="Calibri" pitchFamily="34" charset="0"/>
            </a:endParaRPr>
          </a:p>
          <a:p>
            <a:pPr marL="0" indent="0">
              <a:spcBef>
                <a:spcPts val="0"/>
              </a:spcBef>
              <a:buNone/>
            </a:pPr>
            <a:endParaRPr lang="hr-HR" sz="1600" dirty="0">
              <a:solidFill>
                <a:srgbClr val="002060"/>
              </a:solidFill>
              <a:latin typeface="Calibri" pitchFamily="34" charset="0"/>
            </a:endParaRPr>
          </a:p>
          <a:p>
            <a:pPr>
              <a:spcBef>
                <a:spcPts val="0"/>
              </a:spcBef>
            </a:pPr>
            <a:endParaRPr lang="en-GB" sz="1600" dirty="0">
              <a:solidFill>
                <a:srgbClr val="002060"/>
              </a:solidFill>
              <a:latin typeface="Calibri" pitchFamily="34" charset="0"/>
            </a:endParaRPr>
          </a:p>
        </p:txBody>
      </p:sp>
    </p:spTree>
    <p:extLst>
      <p:ext uri="{BB962C8B-B14F-4D97-AF65-F5344CB8AC3E}">
        <p14:creationId xmlns:p14="http://schemas.microsoft.com/office/powerpoint/2010/main" xmlns="" val="419891760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107504" y="620688"/>
            <a:ext cx="8856984" cy="576063"/>
          </a:xfrm>
        </p:spPr>
        <p:txBody>
          <a:bodyPr/>
          <a:lstStyle/>
          <a:p>
            <a:pPr algn="ctr"/>
            <a:r>
              <a:rPr lang="hr-HR" sz="1800" dirty="0">
                <a:solidFill>
                  <a:srgbClr val="002060"/>
                </a:solidFill>
                <a:latin typeface="Calibri" pitchFamily="34" charset="0"/>
              </a:rPr>
              <a:t/>
            </a:r>
            <a:br>
              <a:rPr lang="hr-HR" sz="1800" dirty="0">
                <a:solidFill>
                  <a:srgbClr val="002060"/>
                </a:solidFill>
                <a:latin typeface="Calibri" pitchFamily="34" charset="0"/>
              </a:rPr>
            </a:br>
            <a:r>
              <a:rPr lang="hr-HR" sz="1800" dirty="0" smtClean="0">
                <a:solidFill>
                  <a:srgbClr val="002060"/>
                </a:solidFill>
                <a:latin typeface="Calibri" pitchFamily="34" charset="0"/>
              </a:rPr>
              <a:t>D1 OBRAZOVANJE ZA PODUZETNIŠTVO</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AKTIVNOSTI ZA KOJE SE PODNOSI PRIJAVA </a:t>
            </a:r>
            <a:br>
              <a:rPr lang="hr-HR" sz="1800" dirty="0" smtClean="0">
                <a:solidFill>
                  <a:srgbClr val="002060"/>
                </a:solidFill>
                <a:latin typeface="Calibri" pitchFamily="34" charset="0"/>
              </a:rPr>
            </a:br>
            <a:endParaRPr lang="en-GB" sz="1800" dirty="0">
              <a:solidFill>
                <a:srgbClr val="002060"/>
              </a:solidFill>
              <a:latin typeface="Calibri" pitchFamily="34" charset="0"/>
            </a:endParaRPr>
          </a:p>
        </p:txBody>
      </p:sp>
      <p:sp>
        <p:nvSpPr>
          <p:cNvPr id="4" name="Content Placeholder 3"/>
          <p:cNvSpPr>
            <a:spLocks noGrp="1"/>
          </p:cNvSpPr>
          <p:nvPr>
            <p:ph idx="1"/>
          </p:nvPr>
        </p:nvSpPr>
        <p:spPr>
          <a:xfrm>
            <a:off x="539552" y="1214422"/>
            <a:ext cx="8424936" cy="5270852"/>
          </a:xfrm>
        </p:spPr>
        <p:txBody>
          <a:bodyPr/>
          <a:lstStyle/>
          <a:p>
            <a:pPr marL="0" indent="0">
              <a:spcBef>
                <a:spcPts val="0"/>
              </a:spcBef>
              <a:buNone/>
            </a:pPr>
            <a:r>
              <a:rPr lang="hr-HR" sz="1500" b="1" dirty="0">
                <a:solidFill>
                  <a:srgbClr val="002060"/>
                </a:solidFill>
                <a:latin typeface="Calibri" pitchFamily="34" charset="0"/>
              </a:rPr>
              <a:t>D1.1 Edukacija poduzetnika, obrtnika i zadrugara</a:t>
            </a:r>
            <a:endParaRPr lang="hr-HR" sz="1500" dirty="0">
              <a:solidFill>
                <a:srgbClr val="002060"/>
              </a:solidFill>
              <a:latin typeface="Calibri" pitchFamily="34" charset="0"/>
            </a:endParaRPr>
          </a:p>
          <a:p>
            <a:pPr lvl="0">
              <a:spcBef>
                <a:spcPts val="0"/>
              </a:spcBef>
            </a:pPr>
            <a:r>
              <a:rPr lang="hr-HR" sz="1500" dirty="0" smtClean="0">
                <a:solidFill>
                  <a:srgbClr val="002060"/>
                </a:solidFill>
                <a:latin typeface="Calibri" pitchFamily="34" charset="0"/>
              </a:rPr>
              <a:t>obrazovanje </a:t>
            </a:r>
            <a:r>
              <a:rPr lang="hr-HR" sz="1500" dirty="0">
                <a:solidFill>
                  <a:srgbClr val="002060"/>
                </a:solidFill>
                <a:latin typeface="Calibri" pitchFamily="34" charset="0"/>
              </a:rPr>
              <a:t>poduzetnika početnika, poduzetnika u rastu i razvoju, obrtnika i poduzetnika u </a:t>
            </a:r>
            <a:r>
              <a:rPr lang="hr-HR" sz="1500" dirty="0" smtClean="0">
                <a:solidFill>
                  <a:srgbClr val="002060"/>
                </a:solidFill>
                <a:latin typeface="Calibri" pitchFamily="34" charset="0"/>
              </a:rPr>
              <a:t>zadrugama (prijavljeni </a:t>
            </a:r>
            <a:r>
              <a:rPr lang="hr-HR" sz="1500" dirty="0">
                <a:solidFill>
                  <a:srgbClr val="002060"/>
                </a:solidFill>
                <a:latin typeface="Calibri" pitchFamily="34" charset="0"/>
              </a:rPr>
              <a:t>moduli moraju biti u skladu s TNA analizom </a:t>
            </a:r>
            <a:r>
              <a:rPr lang="hr-HR" sz="1500" dirty="0" smtClean="0">
                <a:solidFill>
                  <a:srgbClr val="002060"/>
                </a:solidFill>
                <a:latin typeface="Calibri" pitchFamily="34" charset="0"/>
              </a:rPr>
              <a:t>dostupnoj </a:t>
            </a:r>
            <a:r>
              <a:rPr lang="hr-HR" sz="1500" dirty="0">
                <a:solidFill>
                  <a:srgbClr val="002060"/>
                </a:solidFill>
                <a:latin typeface="Calibri" pitchFamily="34" charset="0"/>
              </a:rPr>
              <a:t>na mrežnoj stranici Hrvatske gospodarske </a:t>
            </a:r>
            <a:r>
              <a:rPr lang="hr-HR" sz="1500" dirty="0" smtClean="0">
                <a:solidFill>
                  <a:srgbClr val="002060"/>
                </a:solidFill>
                <a:latin typeface="Calibri" pitchFamily="34" charset="0"/>
              </a:rPr>
              <a:t>komore, a maksimalni </a:t>
            </a:r>
            <a:r>
              <a:rPr lang="hr-HR" sz="1500" dirty="0">
                <a:solidFill>
                  <a:srgbClr val="002060"/>
                </a:solidFill>
                <a:latin typeface="Calibri" pitchFamily="34" charset="0"/>
              </a:rPr>
              <a:t>broj polaznika po obrazovnoj skupini je </a:t>
            </a:r>
            <a:r>
              <a:rPr lang="hr-HR" sz="1500" dirty="0" smtClean="0">
                <a:solidFill>
                  <a:srgbClr val="002060"/>
                </a:solidFill>
                <a:latin typeface="Calibri" pitchFamily="34" charset="0"/>
              </a:rPr>
              <a:t>30)</a:t>
            </a:r>
            <a:endParaRPr lang="hr-HR" sz="1500" dirty="0">
              <a:solidFill>
                <a:srgbClr val="002060"/>
              </a:solidFill>
              <a:latin typeface="Calibri" pitchFamily="34" charset="0"/>
            </a:endParaRPr>
          </a:p>
          <a:p>
            <a:pPr marL="0" indent="0">
              <a:spcBef>
                <a:spcPts val="0"/>
              </a:spcBef>
              <a:buNone/>
            </a:pPr>
            <a:r>
              <a:rPr lang="hr-HR" sz="1500" b="1" dirty="0">
                <a:solidFill>
                  <a:srgbClr val="002060"/>
                </a:solidFill>
                <a:latin typeface="Calibri" pitchFamily="34" charset="0"/>
              </a:rPr>
              <a:t>D1.2   Akademsko poduzetništvo – znanje za gospodarstvo</a:t>
            </a:r>
            <a:endParaRPr lang="hr-HR" sz="1500" dirty="0">
              <a:solidFill>
                <a:srgbClr val="002060"/>
              </a:solidFill>
              <a:latin typeface="Calibri" pitchFamily="34" charset="0"/>
            </a:endParaRPr>
          </a:p>
          <a:p>
            <a:pPr lvl="0">
              <a:spcBef>
                <a:spcPts val="0"/>
              </a:spcBef>
            </a:pPr>
            <a:r>
              <a:rPr lang="hr-HR" sz="1500" dirty="0">
                <a:solidFill>
                  <a:srgbClr val="002060"/>
                </a:solidFill>
                <a:latin typeface="Calibri" pitchFamily="34" charset="0"/>
              </a:rPr>
              <a:t>sufinanciranje troškova specijalističkih diplomskih stručnih studija i poslijediplomskih specijalističkih </a:t>
            </a:r>
            <a:r>
              <a:rPr lang="hr-HR" sz="1500" dirty="0" smtClean="0">
                <a:solidFill>
                  <a:srgbClr val="002060"/>
                </a:solidFill>
                <a:latin typeface="Calibri" pitchFamily="34" charset="0"/>
              </a:rPr>
              <a:t>studija te </a:t>
            </a:r>
            <a:r>
              <a:rPr lang="hr-HR" sz="1500" dirty="0">
                <a:solidFill>
                  <a:srgbClr val="002060"/>
                </a:solidFill>
                <a:latin typeface="Calibri" pitchFamily="34" charset="0"/>
              </a:rPr>
              <a:t>doktorskih disertacija od posebnog značaja za malo gospodarstvo temeljem planiranog broja polaznika i istaknute cijene po </a:t>
            </a:r>
            <a:r>
              <a:rPr lang="hr-HR" sz="1500" dirty="0" smtClean="0">
                <a:solidFill>
                  <a:srgbClr val="002060"/>
                </a:solidFill>
                <a:latin typeface="Calibri" pitchFamily="34" charset="0"/>
              </a:rPr>
              <a:t>polazniku</a:t>
            </a:r>
          </a:p>
          <a:p>
            <a:pPr lvl="0">
              <a:spcBef>
                <a:spcPts val="0"/>
              </a:spcBef>
            </a:pPr>
            <a:r>
              <a:rPr lang="hr-HR" sz="1500" dirty="0" smtClean="0">
                <a:solidFill>
                  <a:srgbClr val="002060"/>
                </a:solidFill>
                <a:latin typeface="Calibri" pitchFamily="34" charset="0"/>
              </a:rPr>
              <a:t>sufinanciranje </a:t>
            </a:r>
            <a:r>
              <a:rPr lang="hr-HR" sz="1500" dirty="0">
                <a:solidFill>
                  <a:srgbClr val="002060"/>
                </a:solidFill>
                <a:latin typeface="Calibri" pitchFamily="34" charset="0"/>
              </a:rPr>
              <a:t>interdisciplinarnih projekata u funkciji poduzetništva temeljem podnesenog projekta s troškovima </a:t>
            </a:r>
            <a:r>
              <a:rPr lang="hr-HR" sz="1500" dirty="0" smtClean="0">
                <a:solidFill>
                  <a:srgbClr val="002060"/>
                </a:solidFill>
                <a:latin typeface="Calibri" pitchFamily="34" charset="0"/>
              </a:rPr>
              <a:t>provedbe</a:t>
            </a:r>
          </a:p>
          <a:p>
            <a:pPr lvl="0">
              <a:spcBef>
                <a:spcPts val="0"/>
              </a:spcBef>
            </a:pPr>
            <a:r>
              <a:rPr lang="hr-HR" sz="1500" dirty="0" smtClean="0">
                <a:solidFill>
                  <a:srgbClr val="002060"/>
                </a:solidFill>
                <a:latin typeface="Calibri" pitchFamily="34" charset="0"/>
              </a:rPr>
              <a:t>sufinanciranje </a:t>
            </a:r>
            <a:r>
              <a:rPr lang="hr-HR" sz="1500" dirty="0">
                <a:solidFill>
                  <a:srgbClr val="002060"/>
                </a:solidFill>
                <a:latin typeface="Calibri" pitchFamily="34" charset="0"/>
              </a:rPr>
              <a:t>studentskih poduzetničkih inkubatora  temeljem podnesenog projekta s troškovima provedbe i </a:t>
            </a:r>
            <a:r>
              <a:rPr lang="hr-HR" sz="1500" dirty="0" smtClean="0">
                <a:solidFill>
                  <a:srgbClr val="002060"/>
                </a:solidFill>
                <a:latin typeface="Calibri" pitchFamily="34" charset="0"/>
              </a:rPr>
              <a:t>opremanja</a:t>
            </a:r>
            <a:endParaRPr lang="hr-HR" sz="1500" dirty="0">
              <a:solidFill>
                <a:srgbClr val="002060"/>
              </a:solidFill>
              <a:latin typeface="Calibri" pitchFamily="34" charset="0"/>
            </a:endParaRPr>
          </a:p>
          <a:p>
            <a:pPr marL="0" indent="0">
              <a:spcBef>
                <a:spcPts val="0"/>
              </a:spcBef>
              <a:buNone/>
            </a:pPr>
            <a:r>
              <a:rPr lang="hr-HR" sz="1500" b="1" dirty="0" smtClean="0">
                <a:solidFill>
                  <a:srgbClr val="002060"/>
                </a:solidFill>
                <a:latin typeface="Calibri" pitchFamily="34" charset="0"/>
              </a:rPr>
              <a:t>D1.3 </a:t>
            </a:r>
            <a:r>
              <a:rPr lang="hr-HR" sz="1500" b="1" dirty="0">
                <a:solidFill>
                  <a:srgbClr val="002060"/>
                </a:solidFill>
                <a:latin typeface="Calibri" pitchFamily="34" charset="0"/>
              </a:rPr>
              <a:t>„Učenička zadruga i učeničko poduzeće“</a:t>
            </a:r>
            <a:endParaRPr lang="hr-HR" sz="1500" dirty="0">
              <a:solidFill>
                <a:srgbClr val="002060"/>
              </a:solidFill>
              <a:latin typeface="Calibri" pitchFamily="34" charset="0"/>
            </a:endParaRPr>
          </a:p>
          <a:p>
            <a:pPr lvl="0">
              <a:spcBef>
                <a:spcPts val="0"/>
              </a:spcBef>
            </a:pPr>
            <a:r>
              <a:rPr lang="hr-HR" sz="1500" dirty="0">
                <a:solidFill>
                  <a:srgbClr val="002060"/>
                </a:solidFill>
                <a:latin typeface="Calibri" pitchFamily="34" charset="0"/>
              </a:rPr>
              <a:t>troškovi "učeničkih zadruga" osnovnih i srednjih škola i "učeničkih poduzeća" u srednjim školama temeljem broja planiranih seminara izobrazbe nastavnika za vođenje vježbovnih tvrtki i učeničkih </a:t>
            </a:r>
            <a:r>
              <a:rPr lang="hr-HR" sz="1500" dirty="0" smtClean="0">
                <a:solidFill>
                  <a:srgbClr val="002060"/>
                </a:solidFill>
                <a:latin typeface="Calibri" pitchFamily="34" charset="0"/>
              </a:rPr>
              <a:t>zadruga, troškovi </a:t>
            </a:r>
            <a:r>
              <a:rPr lang="hr-HR" sz="1500" dirty="0">
                <a:solidFill>
                  <a:srgbClr val="002060"/>
                </a:solidFill>
                <a:latin typeface="Calibri" pitchFamily="34" charset="0"/>
              </a:rPr>
              <a:t>savjetovanja, seminara, radionica za stručno osposobljavanje i uvođenje učenika u zadrugarstvo i </a:t>
            </a:r>
            <a:r>
              <a:rPr lang="hr-HR" sz="1500" dirty="0" smtClean="0">
                <a:solidFill>
                  <a:srgbClr val="002060"/>
                </a:solidFill>
                <a:latin typeface="Calibri" pitchFamily="34" charset="0"/>
              </a:rPr>
              <a:t>poduzetništvo, troškovi </a:t>
            </a:r>
            <a:r>
              <a:rPr lang="hr-HR" sz="1500" dirty="0">
                <a:solidFill>
                  <a:srgbClr val="002060"/>
                </a:solidFill>
                <a:latin typeface="Calibri" pitchFamily="34" charset="0"/>
              </a:rPr>
              <a:t>opremanja radionica i </a:t>
            </a:r>
            <a:r>
              <a:rPr lang="hr-HR" sz="1500" dirty="0" smtClean="0">
                <a:solidFill>
                  <a:srgbClr val="002060"/>
                </a:solidFill>
                <a:latin typeface="Calibri" pitchFamily="34" charset="0"/>
              </a:rPr>
              <a:t>nabavke </a:t>
            </a:r>
            <a:r>
              <a:rPr lang="hr-HR" sz="1500" dirty="0">
                <a:solidFill>
                  <a:srgbClr val="002060"/>
                </a:solidFill>
                <a:latin typeface="Calibri" pitchFamily="34" charset="0"/>
              </a:rPr>
              <a:t>sredstava namijenjenih projektima "učeničkih zadruga" i "učeničkih poduzeća</a:t>
            </a:r>
            <a:r>
              <a:rPr lang="hr-HR" sz="1500" dirty="0" smtClean="0">
                <a:solidFill>
                  <a:srgbClr val="002060"/>
                </a:solidFill>
                <a:latin typeface="Calibri" pitchFamily="34" charset="0"/>
              </a:rPr>
              <a:t>"</a:t>
            </a:r>
            <a:endParaRPr lang="hr-HR" sz="1500" dirty="0">
              <a:solidFill>
                <a:srgbClr val="002060"/>
              </a:solidFill>
              <a:latin typeface="Calibri" pitchFamily="34" charset="0"/>
            </a:endParaRPr>
          </a:p>
          <a:p>
            <a:pPr marL="0" indent="0">
              <a:spcBef>
                <a:spcPts val="0"/>
              </a:spcBef>
              <a:buNone/>
            </a:pPr>
            <a:r>
              <a:rPr lang="hr-HR" sz="1500" b="1" dirty="0">
                <a:solidFill>
                  <a:srgbClr val="002060"/>
                </a:solidFill>
                <a:latin typeface="Calibri" pitchFamily="34" charset="0"/>
              </a:rPr>
              <a:t>D1.4 Promocija i poticanje stvaranja poduzetničke kulture mladih</a:t>
            </a:r>
            <a:endParaRPr lang="hr-HR" sz="1500" dirty="0">
              <a:solidFill>
                <a:srgbClr val="002060"/>
              </a:solidFill>
              <a:latin typeface="Calibri" pitchFamily="34" charset="0"/>
            </a:endParaRPr>
          </a:p>
          <a:p>
            <a:pPr lvl="0">
              <a:spcBef>
                <a:spcPts val="0"/>
              </a:spcBef>
            </a:pPr>
            <a:r>
              <a:rPr lang="hr-HR" sz="1500" dirty="0">
                <a:solidFill>
                  <a:srgbClr val="002060"/>
                </a:solidFill>
                <a:latin typeface="Calibri" pitchFamily="34" charset="0"/>
              </a:rPr>
              <a:t>troškovi provedbe projekta „Dječji tjedan poduzetništva“– poduzetništvo u predškolskim institucijama i osnovnim </a:t>
            </a:r>
            <a:r>
              <a:rPr lang="hr-HR" sz="1500" dirty="0" smtClean="0">
                <a:solidFill>
                  <a:srgbClr val="002060"/>
                </a:solidFill>
                <a:latin typeface="Calibri" pitchFamily="34" charset="0"/>
              </a:rPr>
              <a:t>školama</a:t>
            </a:r>
          </a:p>
          <a:p>
            <a:pPr lvl="0">
              <a:spcBef>
                <a:spcPts val="0"/>
              </a:spcBef>
            </a:pPr>
            <a:r>
              <a:rPr lang="hr-HR" sz="1450" dirty="0" smtClean="0">
                <a:solidFill>
                  <a:srgbClr val="002060"/>
                </a:solidFill>
                <a:latin typeface="Calibri" pitchFamily="34" charset="0"/>
              </a:rPr>
              <a:t>troškovi  </a:t>
            </a:r>
            <a:r>
              <a:rPr lang="hr-HR" sz="1450" dirty="0">
                <a:solidFill>
                  <a:srgbClr val="002060"/>
                </a:solidFill>
                <a:latin typeface="Calibri" pitchFamily="34" charset="0"/>
              </a:rPr>
              <a:t>promidžbe poduzetništva </a:t>
            </a:r>
            <a:r>
              <a:rPr lang="hr-HR" sz="1450" dirty="0" smtClean="0">
                <a:solidFill>
                  <a:srgbClr val="002060"/>
                </a:solidFill>
                <a:latin typeface="Calibri" pitchFamily="34" charset="0"/>
              </a:rPr>
              <a:t>mladih, održavanje </a:t>
            </a:r>
            <a:r>
              <a:rPr lang="hr-HR" sz="1450" dirty="0">
                <a:solidFill>
                  <a:srgbClr val="002060"/>
                </a:solidFill>
                <a:latin typeface="Calibri" pitchFamily="34" charset="0"/>
              </a:rPr>
              <a:t>smotri i sajmova učeničkih zadruga i vježbovnih </a:t>
            </a:r>
            <a:r>
              <a:rPr lang="hr-HR" sz="1450" dirty="0" smtClean="0">
                <a:solidFill>
                  <a:srgbClr val="002060"/>
                </a:solidFill>
                <a:latin typeface="Calibri" pitchFamily="34" charset="0"/>
              </a:rPr>
              <a:t>tvrtki</a:t>
            </a:r>
            <a:endParaRPr lang="en-GB" sz="1450" dirty="0">
              <a:solidFill>
                <a:srgbClr val="002060"/>
              </a:solidFill>
              <a:latin typeface="Calibri" pitchFamily="34" charset="0"/>
            </a:endParaRPr>
          </a:p>
        </p:txBody>
      </p:sp>
    </p:spTree>
    <p:extLst>
      <p:ext uri="{BB962C8B-B14F-4D97-AF65-F5344CB8AC3E}">
        <p14:creationId xmlns:p14="http://schemas.microsoft.com/office/powerpoint/2010/main" xmlns="" val="95685945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5" name="Content Placeholder 4"/>
          <p:cNvSpPr>
            <a:spLocks noGrp="1"/>
          </p:cNvSpPr>
          <p:nvPr>
            <p:ph idx="1"/>
          </p:nvPr>
        </p:nvSpPr>
        <p:spPr>
          <a:xfrm>
            <a:off x="323527" y="1196752"/>
            <a:ext cx="8541699" cy="5288522"/>
          </a:xfrm>
        </p:spPr>
        <p:txBody>
          <a:bodyPr/>
          <a:lstStyle/>
          <a:p>
            <a:pPr marL="0" indent="0">
              <a:spcBef>
                <a:spcPts val="0"/>
              </a:spcBef>
              <a:buNone/>
            </a:pPr>
            <a:r>
              <a:rPr lang="hr-HR" sz="1500" b="1" dirty="0" smtClean="0">
                <a:solidFill>
                  <a:srgbClr val="002060"/>
                </a:solidFill>
                <a:latin typeface="Calibri" pitchFamily="34" charset="0"/>
              </a:rPr>
              <a:t>D1.1 Edukacija </a:t>
            </a:r>
            <a:r>
              <a:rPr lang="hr-HR" sz="1500" b="1" dirty="0">
                <a:solidFill>
                  <a:srgbClr val="002060"/>
                </a:solidFill>
                <a:latin typeface="Calibri" pitchFamily="34" charset="0"/>
              </a:rPr>
              <a:t>poduzetnika, obrtnika i zadrugara</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Najviši iznos potpore koji se može dodijeliti je 100.000,00 kuna.</a:t>
            </a:r>
          </a:p>
          <a:p>
            <a:pPr>
              <a:spcBef>
                <a:spcPts val="0"/>
              </a:spcBef>
            </a:pPr>
            <a:r>
              <a:rPr lang="hr-HR" sz="1500" dirty="0">
                <a:solidFill>
                  <a:srgbClr val="002060"/>
                </a:solidFill>
                <a:latin typeface="Calibri" pitchFamily="34" charset="0"/>
              </a:rPr>
              <a:t>Intenzitet potpore označava udio sredstava s kojim davatelj potpore sudjeluje u financiranju predloženog projekta i može dosegnuti </a:t>
            </a:r>
            <a:r>
              <a:rPr lang="hr-HR" sz="1500" b="1" dirty="0">
                <a:solidFill>
                  <a:srgbClr val="002060"/>
                </a:solidFill>
                <a:latin typeface="Calibri" pitchFamily="34" charset="0"/>
              </a:rPr>
              <a:t>do maksimalno 75%</a:t>
            </a:r>
            <a:r>
              <a:rPr lang="hr-HR" sz="1500" dirty="0">
                <a:solidFill>
                  <a:srgbClr val="002060"/>
                </a:solidFill>
                <a:latin typeface="Calibri" pitchFamily="34" charset="0"/>
              </a:rPr>
              <a:t> ukupno prihvatljivih troškova iskazanih u tablici proračuna predloženog projekta</a:t>
            </a:r>
            <a:r>
              <a:rPr lang="hr-HR" sz="1500" dirty="0" smtClean="0">
                <a:solidFill>
                  <a:srgbClr val="002060"/>
                </a:solidFill>
                <a:latin typeface="Calibri" pitchFamily="34" charset="0"/>
              </a:rPr>
              <a:t>. Prijavitelj </a:t>
            </a:r>
            <a:r>
              <a:rPr lang="hr-HR" sz="1500" dirty="0">
                <a:solidFill>
                  <a:srgbClr val="002060"/>
                </a:solidFill>
                <a:latin typeface="Calibri" pitchFamily="34" charset="0"/>
              </a:rPr>
              <a:t>projekta dužan je sudjelovati u financiranju predloženog projekta u iznosu od minimalno 25</a:t>
            </a:r>
            <a:r>
              <a:rPr lang="hr-HR" sz="1500" dirty="0" smtClean="0">
                <a:solidFill>
                  <a:srgbClr val="002060"/>
                </a:solidFill>
                <a:latin typeface="Calibri" pitchFamily="34" charset="0"/>
              </a:rPr>
              <a:t>% prihvatljivih </a:t>
            </a:r>
            <a:r>
              <a:rPr lang="hr-HR" sz="1500" dirty="0">
                <a:solidFill>
                  <a:srgbClr val="002060"/>
                </a:solidFill>
                <a:latin typeface="Calibri" pitchFamily="34" charset="0"/>
              </a:rPr>
              <a:t>troškova iskazanih u tablici proračuna predloženog projekta.</a:t>
            </a:r>
          </a:p>
          <a:p>
            <a:pPr>
              <a:spcBef>
                <a:spcPts val="0"/>
              </a:spcBef>
            </a:pPr>
            <a:r>
              <a:rPr lang="hr-HR" sz="1500" dirty="0">
                <a:solidFill>
                  <a:srgbClr val="002060"/>
                </a:solidFill>
                <a:latin typeface="Calibri" pitchFamily="34" charset="0"/>
              </a:rPr>
              <a:t>Sredstva za odobrene potpore isplaćuju </a:t>
            </a:r>
            <a:r>
              <a:rPr lang="hr-HR" sz="1500" dirty="0" smtClean="0">
                <a:solidFill>
                  <a:srgbClr val="002060"/>
                </a:solidFill>
                <a:latin typeface="Calibri" pitchFamily="34" charset="0"/>
              </a:rPr>
              <a:t>se jednokratno </a:t>
            </a:r>
            <a:r>
              <a:rPr lang="hr-HR" sz="1500" dirty="0">
                <a:solidFill>
                  <a:srgbClr val="002060"/>
                </a:solidFill>
                <a:latin typeface="Calibri" pitchFamily="34" charset="0"/>
              </a:rPr>
              <a:t>u 100% iznosu. </a:t>
            </a:r>
          </a:p>
          <a:p>
            <a:pPr marL="0" indent="0">
              <a:spcBef>
                <a:spcPts val="0"/>
              </a:spcBef>
              <a:buNone/>
            </a:pPr>
            <a:r>
              <a:rPr lang="hr-HR" sz="1500" b="1" dirty="0">
                <a:solidFill>
                  <a:srgbClr val="002060"/>
                </a:solidFill>
                <a:latin typeface="Calibri" pitchFamily="34" charset="0"/>
              </a:rPr>
              <a:t>D1.2  </a:t>
            </a:r>
            <a:r>
              <a:rPr lang="hr-HR" sz="1500" b="1" dirty="0" smtClean="0">
                <a:solidFill>
                  <a:srgbClr val="002060"/>
                </a:solidFill>
                <a:latin typeface="Calibri" pitchFamily="34" charset="0"/>
              </a:rPr>
              <a:t>Akademsko </a:t>
            </a:r>
            <a:r>
              <a:rPr lang="hr-HR" sz="1500" b="1" dirty="0">
                <a:solidFill>
                  <a:srgbClr val="002060"/>
                </a:solidFill>
                <a:latin typeface="Calibri" pitchFamily="34" charset="0"/>
              </a:rPr>
              <a:t>poduzetništvo – znanje za gospodarstvo</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Najviši iznos potpore koji se može dodijeliti je 100.000,00 kuna.</a:t>
            </a:r>
          </a:p>
          <a:p>
            <a:pPr>
              <a:spcBef>
                <a:spcPts val="0"/>
              </a:spcBef>
            </a:pPr>
            <a:r>
              <a:rPr lang="hr-HR" sz="1500" dirty="0">
                <a:solidFill>
                  <a:srgbClr val="002060"/>
                </a:solidFill>
                <a:latin typeface="Calibri" pitchFamily="34" charset="0"/>
              </a:rPr>
              <a:t>Intenzitet potpore označava udio sredstava s kojim davatelj potpore sudjeluje u financiranju predloženog projekta i može dosegnuti </a:t>
            </a:r>
            <a:r>
              <a:rPr lang="hr-HR" sz="1500" b="1" dirty="0">
                <a:solidFill>
                  <a:srgbClr val="002060"/>
                </a:solidFill>
                <a:latin typeface="Calibri" pitchFamily="34" charset="0"/>
              </a:rPr>
              <a:t>do maksimalno 50%</a:t>
            </a:r>
            <a:r>
              <a:rPr lang="hr-HR" sz="1500" dirty="0">
                <a:solidFill>
                  <a:srgbClr val="002060"/>
                </a:solidFill>
                <a:latin typeface="Calibri" pitchFamily="34" charset="0"/>
              </a:rPr>
              <a:t> ukupno prihvatljivih troškova iskazanih u tablici proračuna predloženog projekta</a:t>
            </a:r>
            <a:r>
              <a:rPr lang="hr-HR" sz="1500" dirty="0" smtClean="0">
                <a:solidFill>
                  <a:srgbClr val="002060"/>
                </a:solidFill>
                <a:latin typeface="Calibri" pitchFamily="34" charset="0"/>
              </a:rPr>
              <a:t>. Prijavitelj </a:t>
            </a:r>
            <a:r>
              <a:rPr lang="hr-HR" sz="1500" dirty="0">
                <a:solidFill>
                  <a:srgbClr val="002060"/>
                </a:solidFill>
                <a:latin typeface="Calibri" pitchFamily="34" charset="0"/>
              </a:rPr>
              <a:t>projekta dužan je sudjelovati u financiranju predloženog projekta u iznosu od minimalno </a:t>
            </a:r>
            <a:r>
              <a:rPr lang="hr-HR" sz="1500" dirty="0" smtClean="0">
                <a:solidFill>
                  <a:srgbClr val="002060"/>
                </a:solidFill>
                <a:latin typeface="Calibri" pitchFamily="34" charset="0"/>
              </a:rPr>
              <a:t>50% prihvatljivih </a:t>
            </a:r>
            <a:r>
              <a:rPr lang="hr-HR" sz="1500" dirty="0">
                <a:solidFill>
                  <a:srgbClr val="002060"/>
                </a:solidFill>
                <a:latin typeface="Calibri" pitchFamily="34" charset="0"/>
              </a:rPr>
              <a:t>troškova iskazanih u tablici proračuna predloženog projekta.</a:t>
            </a:r>
          </a:p>
          <a:p>
            <a:pPr>
              <a:spcBef>
                <a:spcPts val="0"/>
              </a:spcBef>
            </a:pPr>
            <a:r>
              <a:rPr lang="hr-HR" sz="1500" dirty="0">
                <a:solidFill>
                  <a:srgbClr val="002060"/>
                </a:solidFill>
                <a:latin typeface="Calibri" pitchFamily="34" charset="0"/>
              </a:rPr>
              <a:t>Sredstva za odobrene potpore isplaćuju se </a:t>
            </a:r>
            <a:r>
              <a:rPr lang="hr-HR" sz="1500" dirty="0" smtClean="0">
                <a:solidFill>
                  <a:srgbClr val="002060"/>
                </a:solidFill>
                <a:latin typeface="Calibri" pitchFamily="34" charset="0"/>
              </a:rPr>
              <a:t>jednokratno </a:t>
            </a:r>
            <a:r>
              <a:rPr lang="hr-HR" sz="1500" dirty="0">
                <a:solidFill>
                  <a:srgbClr val="002060"/>
                </a:solidFill>
                <a:latin typeface="Calibri" pitchFamily="34" charset="0"/>
              </a:rPr>
              <a:t>u 100% iznosu. </a:t>
            </a:r>
          </a:p>
          <a:p>
            <a:pPr marL="0" indent="0">
              <a:spcBef>
                <a:spcPts val="0"/>
              </a:spcBef>
              <a:buNone/>
            </a:pPr>
            <a:r>
              <a:rPr lang="hr-HR" sz="1500" b="1" dirty="0">
                <a:solidFill>
                  <a:srgbClr val="002060"/>
                </a:solidFill>
                <a:latin typeface="Calibri" pitchFamily="34" charset="0"/>
              </a:rPr>
              <a:t>D1.3 „Učenička zadruga i učeničko poduzeće</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Najviši iznos potpore koji se može dodijeliti je 10.000,00 kuna</a:t>
            </a:r>
            <a:r>
              <a:rPr lang="hr-HR" sz="1500" dirty="0" smtClean="0">
                <a:solidFill>
                  <a:srgbClr val="002060"/>
                </a:solidFill>
                <a:latin typeface="Calibri" pitchFamily="34" charset="0"/>
              </a:rPr>
              <a:t>. Intenzitet </a:t>
            </a:r>
            <a:r>
              <a:rPr lang="hr-HR" sz="1500" dirty="0">
                <a:solidFill>
                  <a:srgbClr val="002060"/>
                </a:solidFill>
                <a:latin typeface="Calibri" pitchFamily="34" charset="0"/>
              </a:rPr>
              <a:t>potpore je do 100% opravdanih troškova.</a:t>
            </a:r>
          </a:p>
          <a:p>
            <a:pPr>
              <a:spcBef>
                <a:spcPts val="0"/>
              </a:spcBef>
            </a:pPr>
            <a:r>
              <a:rPr lang="hr-HR" sz="1500" dirty="0">
                <a:solidFill>
                  <a:srgbClr val="002060"/>
                </a:solidFill>
                <a:latin typeface="Calibri" pitchFamily="34" charset="0"/>
              </a:rPr>
              <a:t>Sredstva za odobrene potpore isplaćuju se korisnicima jednokratno u 100% iznosu. </a:t>
            </a:r>
          </a:p>
          <a:p>
            <a:pPr marL="0" indent="0">
              <a:spcBef>
                <a:spcPts val="0"/>
              </a:spcBef>
              <a:buNone/>
            </a:pPr>
            <a:r>
              <a:rPr lang="hr-HR" sz="1500" b="1" dirty="0" smtClean="0">
                <a:solidFill>
                  <a:srgbClr val="002060"/>
                </a:solidFill>
                <a:latin typeface="Calibri" pitchFamily="34" charset="0"/>
              </a:rPr>
              <a:t>D1.4 </a:t>
            </a:r>
            <a:r>
              <a:rPr lang="hr-HR" sz="1500" b="1" dirty="0">
                <a:solidFill>
                  <a:srgbClr val="002060"/>
                </a:solidFill>
                <a:latin typeface="Calibri" pitchFamily="34" charset="0"/>
              </a:rPr>
              <a:t>Promocija i poticanje stvaranja poduzetničke kulture mladih</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Najviši iznos potpore koji se može dodijeliti je 30.000,00 </a:t>
            </a:r>
            <a:r>
              <a:rPr lang="hr-HR" sz="1500" dirty="0" smtClean="0">
                <a:solidFill>
                  <a:srgbClr val="002060"/>
                </a:solidFill>
                <a:latin typeface="Calibri" pitchFamily="34" charset="0"/>
              </a:rPr>
              <a:t>kuna po predškolskoj ustanovi odnosno osnovnoj školi u kojoj se provodi projekt. </a:t>
            </a:r>
          </a:p>
          <a:p>
            <a:pPr>
              <a:spcBef>
                <a:spcPts val="0"/>
              </a:spcBef>
            </a:pPr>
            <a:r>
              <a:rPr lang="hr-HR" sz="1500" dirty="0" smtClean="0">
                <a:solidFill>
                  <a:srgbClr val="002060"/>
                </a:solidFill>
                <a:latin typeface="Calibri" pitchFamily="34" charset="0"/>
              </a:rPr>
              <a:t>Intenzitet </a:t>
            </a:r>
            <a:r>
              <a:rPr lang="hr-HR" sz="1500" dirty="0">
                <a:solidFill>
                  <a:srgbClr val="002060"/>
                </a:solidFill>
                <a:latin typeface="Calibri" pitchFamily="34" charset="0"/>
              </a:rPr>
              <a:t>potpore je do 100% opravdanih </a:t>
            </a:r>
            <a:r>
              <a:rPr lang="hr-HR" sz="1500" dirty="0" smtClean="0">
                <a:solidFill>
                  <a:srgbClr val="002060"/>
                </a:solidFill>
                <a:latin typeface="Calibri" pitchFamily="34" charset="0"/>
              </a:rPr>
              <a:t>troškova. Sredstva </a:t>
            </a:r>
            <a:r>
              <a:rPr lang="hr-HR" sz="1500" dirty="0">
                <a:solidFill>
                  <a:srgbClr val="002060"/>
                </a:solidFill>
                <a:latin typeface="Calibri" pitchFamily="34" charset="0"/>
              </a:rPr>
              <a:t>za odobrene potpore isplaćuju </a:t>
            </a:r>
            <a:r>
              <a:rPr lang="hr-HR" sz="1500" dirty="0" smtClean="0">
                <a:solidFill>
                  <a:srgbClr val="002060"/>
                </a:solidFill>
                <a:latin typeface="Calibri" pitchFamily="34" charset="0"/>
              </a:rPr>
              <a:t>se jednokratno </a:t>
            </a:r>
            <a:r>
              <a:rPr lang="hr-HR" sz="1500" dirty="0">
                <a:solidFill>
                  <a:srgbClr val="002060"/>
                </a:solidFill>
                <a:latin typeface="Calibri" pitchFamily="34" charset="0"/>
              </a:rPr>
              <a:t>u 100% iznosu. </a:t>
            </a:r>
          </a:p>
          <a:p>
            <a:pPr>
              <a:spcBef>
                <a:spcPts val="0"/>
              </a:spcBef>
            </a:pPr>
            <a:endParaRPr lang="en-GB" sz="1500" dirty="0">
              <a:solidFill>
                <a:srgbClr val="002060"/>
              </a:solidFill>
              <a:latin typeface="Calibri" pitchFamily="34" charset="0"/>
            </a:endParaRPr>
          </a:p>
        </p:txBody>
      </p:sp>
      <p:sp>
        <p:nvSpPr>
          <p:cNvPr id="9" name="Title 1"/>
          <p:cNvSpPr>
            <a:spLocks noGrp="1"/>
          </p:cNvSpPr>
          <p:nvPr>
            <p:ph type="title"/>
          </p:nvPr>
        </p:nvSpPr>
        <p:spPr>
          <a:xfrm>
            <a:off x="188263" y="548680"/>
            <a:ext cx="8784976" cy="648072"/>
          </a:xfrm>
        </p:spPr>
        <p:txBody>
          <a:bodyPr/>
          <a:lstStyle/>
          <a:p>
            <a:pPr algn="ctr"/>
            <a:r>
              <a:rPr lang="hr-HR" sz="1800" dirty="0" smtClean="0">
                <a:solidFill>
                  <a:srgbClr val="002060"/>
                </a:solidFill>
                <a:latin typeface="Calibri" pitchFamily="34" charset="0"/>
              </a:rPr>
              <a:t>AKTIVNOST D1 OBRAZOVANJE ZA PODUZETNIŠTVO </a:t>
            </a:r>
            <a:r>
              <a:rPr lang="hr-HR" sz="1800" dirty="0">
                <a:solidFill>
                  <a:srgbClr val="002060"/>
                </a:solidFill>
                <a:latin typeface="Calibri" pitchFamily="34" charset="0"/>
              </a:rPr>
              <a:t/>
            </a:r>
            <a:br>
              <a:rPr lang="hr-HR" sz="1800" dirty="0">
                <a:solidFill>
                  <a:srgbClr val="002060"/>
                </a:solidFill>
                <a:latin typeface="Calibri" pitchFamily="34" charset="0"/>
              </a:rPr>
            </a:br>
            <a:r>
              <a:rPr lang="hr-HR" sz="1600" dirty="0" smtClean="0">
                <a:solidFill>
                  <a:srgbClr val="002060"/>
                </a:solidFill>
                <a:latin typeface="Calibri" pitchFamily="34" charset="0"/>
              </a:rPr>
              <a:t>IZNOSI, INTENZITET POTPORE I NAČIN ISPLATE </a:t>
            </a:r>
            <a:endParaRPr lang="en-GB" sz="1600" dirty="0">
              <a:solidFill>
                <a:srgbClr val="002060"/>
              </a:solidFill>
              <a:latin typeface="Calibri" pitchFamily="34" charset="0"/>
            </a:endParaRPr>
          </a:p>
        </p:txBody>
      </p:sp>
    </p:spTree>
    <p:extLst>
      <p:ext uri="{BB962C8B-B14F-4D97-AF65-F5344CB8AC3E}">
        <p14:creationId xmlns:p14="http://schemas.microsoft.com/office/powerpoint/2010/main" xmlns="" val="2908663932"/>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694551" y="980728"/>
            <a:ext cx="7772400" cy="468313"/>
          </a:xfrm>
        </p:spPr>
        <p:txBody>
          <a:bodyPr/>
          <a:lstStyle/>
          <a:p>
            <a:pPr algn="ct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SUBJEKTI KOJIMA JE AKTIVNOST D2 OBRAZOVANJE ZA OBRTE NAMIJENJENA</a:t>
            </a:r>
            <a:br>
              <a:rPr lang="hr-HR" sz="1800" dirty="0" smtClean="0">
                <a:solidFill>
                  <a:srgbClr val="002060"/>
                </a:solidFill>
                <a:latin typeface="Calibri" pitchFamily="34" charset="0"/>
              </a:rPr>
            </a:br>
            <a:r>
              <a:rPr lang="hr-HR" sz="1800" dirty="0" smtClean="0">
                <a:solidFill>
                  <a:srgbClr val="002060"/>
                </a:solidFill>
                <a:latin typeface="Calibri" pitchFamily="34" charset="0"/>
              </a:rPr>
              <a:t>iznos sredstava 8.400.000,00 kn</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endParaRPr lang="en-GB" sz="1800" dirty="0">
              <a:solidFill>
                <a:srgbClr val="002060"/>
              </a:solidFill>
              <a:latin typeface="Calibri" pitchFamily="34" charset="0"/>
            </a:endParaRPr>
          </a:p>
        </p:txBody>
      </p:sp>
      <p:sp>
        <p:nvSpPr>
          <p:cNvPr id="4" name="Content Placeholder 3"/>
          <p:cNvSpPr>
            <a:spLocks noGrp="1"/>
          </p:cNvSpPr>
          <p:nvPr>
            <p:ph idx="1"/>
          </p:nvPr>
        </p:nvSpPr>
        <p:spPr>
          <a:xfrm>
            <a:off x="539552" y="1357298"/>
            <a:ext cx="8208911" cy="5096038"/>
          </a:xfrm>
        </p:spPr>
        <p:txBody>
          <a:bodyPr/>
          <a:lstStyle/>
          <a:p>
            <a:pPr marL="0" indent="0">
              <a:spcBef>
                <a:spcPts val="0"/>
              </a:spcBef>
              <a:buNone/>
            </a:pPr>
            <a:endParaRPr lang="hr-HR" sz="1000" dirty="0">
              <a:solidFill>
                <a:srgbClr val="002060"/>
              </a:solidFill>
              <a:latin typeface="Calibri" pitchFamily="34" charset="0"/>
            </a:endParaRPr>
          </a:p>
          <a:p>
            <a:pPr marL="0" indent="0">
              <a:spcBef>
                <a:spcPts val="0"/>
              </a:spcBef>
              <a:buNone/>
            </a:pPr>
            <a:r>
              <a:rPr lang="hr-HR" sz="1600" b="1" dirty="0" smtClean="0">
                <a:solidFill>
                  <a:srgbClr val="002060"/>
                </a:solidFill>
                <a:latin typeface="Calibri" pitchFamily="34" charset="0"/>
              </a:rPr>
              <a:t>D2.1 </a:t>
            </a:r>
            <a:r>
              <a:rPr lang="hr-HR" sz="1600" b="1" dirty="0">
                <a:solidFill>
                  <a:srgbClr val="002060"/>
                </a:solidFill>
                <a:latin typeface="Calibri" pitchFamily="34" charset="0"/>
              </a:rPr>
              <a:t>Cjeloživotno obrazovanje za obrtnike</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Subjekti malog gospodarstva (</a:t>
            </a:r>
            <a:r>
              <a:rPr lang="hr-HR" sz="1600" b="1" dirty="0">
                <a:solidFill>
                  <a:srgbClr val="002060"/>
                </a:solidFill>
                <a:latin typeface="Calibri" pitchFamily="34" charset="0"/>
              </a:rPr>
              <a:t>isključivo obrti, trgovačka društva i zadruge</a:t>
            </a:r>
            <a:r>
              <a:rPr lang="hr-HR" sz="1600" dirty="0">
                <a:solidFill>
                  <a:srgbClr val="002060"/>
                </a:solidFill>
                <a:latin typeface="Calibri" pitchFamily="34" charset="0"/>
              </a:rPr>
              <a:t>) </a:t>
            </a:r>
            <a:r>
              <a:rPr lang="hr-HR" sz="1600" dirty="0" smtClean="0">
                <a:solidFill>
                  <a:srgbClr val="002060"/>
                </a:solidFill>
                <a:latin typeface="Calibri" pitchFamily="34" charset="0"/>
              </a:rPr>
              <a:t>sukladno zakonskoj </a:t>
            </a:r>
            <a:r>
              <a:rPr lang="hr-HR" sz="1600" dirty="0">
                <a:solidFill>
                  <a:srgbClr val="002060"/>
                </a:solidFill>
                <a:latin typeface="Calibri" pitchFamily="34" charset="0"/>
              </a:rPr>
              <a:t>definiciji te fizičke </a:t>
            </a:r>
            <a:r>
              <a:rPr lang="hr-HR" sz="1600" dirty="0" smtClean="0">
                <a:solidFill>
                  <a:srgbClr val="002060"/>
                </a:solidFill>
                <a:latin typeface="Calibri" pitchFamily="34" charset="0"/>
              </a:rPr>
              <a:t>osobe</a:t>
            </a:r>
          </a:p>
          <a:p>
            <a:pPr>
              <a:spcBef>
                <a:spcPts val="0"/>
              </a:spcBef>
            </a:pPr>
            <a:endParaRPr lang="hr-HR" sz="1000" dirty="0">
              <a:solidFill>
                <a:srgbClr val="002060"/>
              </a:solidFill>
              <a:latin typeface="Calibri" pitchFamily="34" charset="0"/>
            </a:endParaRPr>
          </a:p>
          <a:p>
            <a:pPr marL="0" indent="0">
              <a:spcBef>
                <a:spcPts val="0"/>
              </a:spcBef>
              <a:buNone/>
            </a:pPr>
            <a:r>
              <a:rPr lang="hr-HR" sz="1600" b="1" dirty="0" smtClean="0">
                <a:solidFill>
                  <a:srgbClr val="002060"/>
                </a:solidFill>
                <a:latin typeface="Calibri" pitchFamily="34" charset="0"/>
              </a:rPr>
              <a:t>D2.2 </a:t>
            </a:r>
            <a:r>
              <a:rPr lang="hr-HR" sz="1600" b="1" dirty="0">
                <a:solidFill>
                  <a:srgbClr val="002060"/>
                </a:solidFill>
                <a:latin typeface="Calibri" pitchFamily="34" charset="0"/>
              </a:rPr>
              <a:t>Informatičke kompetencije obrtnika</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Područne obrtničke komore i udruženja obrtnika</a:t>
            </a:r>
            <a:r>
              <a:rPr lang="hr-HR" sz="1600" dirty="0" smtClean="0">
                <a:solidFill>
                  <a:srgbClr val="002060"/>
                </a:solidFill>
                <a:latin typeface="Calibri" pitchFamily="34" charset="0"/>
              </a:rPr>
              <a:t>.</a:t>
            </a:r>
          </a:p>
          <a:p>
            <a:pPr>
              <a:spcBef>
                <a:spcPts val="0"/>
              </a:spcBef>
            </a:pPr>
            <a:endParaRPr lang="hr-HR" sz="1000" dirty="0">
              <a:solidFill>
                <a:srgbClr val="002060"/>
              </a:solidFill>
              <a:latin typeface="Calibri" pitchFamily="34" charset="0"/>
            </a:endParaRPr>
          </a:p>
          <a:p>
            <a:pPr marL="0" indent="0">
              <a:spcBef>
                <a:spcPts val="0"/>
              </a:spcBef>
              <a:buNone/>
            </a:pPr>
            <a:r>
              <a:rPr lang="hr-HR" sz="1600" b="1" dirty="0" smtClean="0">
                <a:solidFill>
                  <a:srgbClr val="002060"/>
                </a:solidFill>
                <a:latin typeface="Calibri" pitchFamily="34" charset="0"/>
              </a:rPr>
              <a:t>D2.3 </a:t>
            </a:r>
            <a:r>
              <a:rPr lang="hr-HR" sz="1600" b="1" dirty="0">
                <a:solidFill>
                  <a:srgbClr val="002060"/>
                </a:solidFill>
                <a:latin typeface="Calibri" pitchFamily="34" charset="0"/>
              </a:rPr>
              <a:t>Stipendije učenicima u obrtničkim zanimanjima</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Područne obrtničke komore, udruženja obrtnika i subjekti malog gospodarstva (</a:t>
            </a:r>
            <a:r>
              <a:rPr lang="hr-HR" sz="1600" b="1" dirty="0" smtClean="0">
                <a:solidFill>
                  <a:srgbClr val="002060"/>
                </a:solidFill>
                <a:latin typeface="Calibri" pitchFamily="34" charset="0"/>
              </a:rPr>
              <a:t>isključivo  </a:t>
            </a:r>
            <a:r>
              <a:rPr lang="hr-HR" sz="1600" b="1" dirty="0">
                <a:solidFill>
                  <a:srgbClr val="002060"/>
                </a:solidFill>
                <a:latin typeface="Calibri" pitchFamily="34" charset="0"/>
              </a:rPr>
              <a:t>obrti, trgovačka društva i zadruge</a:t>
            </a:r>
            <a:r>
              <a:rPr lang="hr-HR" sz="1600" dirty="0">
                <a:solidFill>
                  <a:srgbClr val="002060"/>
                </a:solidFill>
                <a:latin typeface="Calibri" pitchFamily="34" charset="0"/>
              </a:rPr>
              <a:t>) sukladno zakonskoj definiciji</a:t>
            </a:r>
            <a:r>
              <a:rPr lang="hr-HR" sz="1600" dirty="0" smtClean="0">
                <a:solidFill>
                  <a:srgbClr val="002060"/>
                </a:solidFill>
                <a:latin typeface="Calibri" pitchFamily="34" charset="0"/>
              </a:rPr>
              <a:t>.</a:t>
            </a:r>
          </a:p>
          <a:p>
            <a:pPr>
              <a:spcBef>
                <a:spcPts val="0"/>
              </a:spcBef>
            </a:pPr>
            <a:endParaRPr lang="hr-HR" sz="1000" dirty="0">
              <a:solidFill>
                <a:srgbClr val="002060"/>
              </a:solidFill>
              <a:latin typeface="Calibri" pitchFamily="34" charset="0"/>
            </a:endParaRPr>
          </a:p>
          <a:p>
            <a:pPr marL="0" indent="0">
              <a:spcBef>
                <a:spcPts val="0"/>
              </a:spcBef>
              <a:buNone/>
            </a:pPr>
            <a:r>
              <a:rPr lang="hr-HR" sz="1600" b="1" dirty="0" smtClean="0">
                <a:solidFill>
                  <a:srgbClr val="002060"/>
                </a:solidFill>
                <a:latin typeface="Calibri" pitchFamily="34" charset="0"/>
              </a:rPr>
              <a:t>D2.4 </a:t>
            </a:r>
            <a:r>
              <a:rPr lang="hr-HR" sz="1600" b="1" dirty="0">
                <a:solidFill>
                  <a:srgbClr val="002060"/>
                </a:solidFill>
                <a:latin typeface="Calibri" pitchFamily="34" charset="0"/>
              </a:rPr>
              <a:t>Majstorska škola</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Srednje strukovne škole i ustanove za obrazovanje odraslih</a:t>
            </a:r>
            <a:r>
              <a:rPr lang="hr-HR" sz="1600" dirty="0" smtClean="0">
                <a:solidFill>
                  <a:srgbClr val="002060"/>
                </a:solidFill>
                <a:latin typeface="Calibri" pitchFamily="34" charset="0"/>
              </a:rPr>
              <a:t>.</a:t>
            </a:r>
          </a:p>
          <a:p>
            <a:pPr>
              <a:spcBef>
                <a:spcPts val="0"/>
              </a:spcBef>
            </a:pPr>
            <a:endParaRPr lang="hr-HR" sz="1000" dirty="0">
              <a:solidFill>
                <a:srgbClr val="002060"/>
              </a:solidFill>
              <a:latin typeface="Calibri" pitchFamily="34" charset="0"/>
            </a:endParaRPr>
          </a:p>
          <a:p>
            <a:pPr marL="0" indent="0">
              <a:spcBef>
                <a:spcPts val="0"/>
              </a:spcBef>
              <a:buNone/>
            </a:pPr>
            <a:r>
              <a:rPr lang="hr-HR" sz="1600" b="1" dirty="0" smtClean="0">
                <a:solidFill>
                  <a:srgbClr val="002060"/>
                </a:solidFill>
                <a:latin typeface="Calibri" pitchFamily="34" charset="0"/>
              </a:rPr>
              <a:t>D2.5 </a:t>
            </a:r>
            <a:r>
              <a:rPr lang="hr-HR" sz="1600" b="1" dirty="0">
                <a:solidFill>
                  <a:srgbClr val="002060"/>
                </a:solidFill>
                <a:latin typeface="Calibri" pitchFamily="34" charset="0"/>
              </a:rPr>
              <a:t>Naukovanje za obrtnička zanimanja</a:t>
            </a:r>
            <a:endParaRPr lang="hr-HR" sz="1600" dirty="0">
              <a:solidFill>
                <a:srgbClr val="002060"/>
              </a:solidFill>
              <a:latin typeface="Calibri" pitchFamily="34" charset="0"/>
            </a:endParaRPr>
          </a:p>
          <a:p>
            <a:pPr>
              <a:spcBef>
                <a:spcPts val="0"/>
              </a:spcBef>
            </a:pPr>
            <a:r>
              <a:rPr lang="hr-HR" sz="1600" dirty="0">
                <a:solidFill>
                  <a:srgbClr val="002060"/>
                </a:solidFill>
                <a:latin typeface="Calibri" pitchFamily="34" charset="0"/>
              </a:rPr>
              <a:t>Subjekti malog gospodarstva (</a:t>
            </a:r>
            <a:r>
              <a:rPr lang="hr-HR" sz="1600" b="1" dirty="0" smtClean="0">
                <a:solidFill>
                  <a:srgbClr val="002060"/>
                </a:solidFill>
                <a:latin typeface="Calibri" pitchFamily="34" charset="0"/>
              </a:rPr>
              <a:t>isključivo obrti, trgovačka </a:t>
            </a:r>
            <a:r>
              <a:rPr lang="hr-HR" sz="1600" b="1" dirty="0">
                <a:solidFill>
                  <a:srgbClr val="002060"/>
                </a:solidFill>
                <a:latin typeface="Calibri" pitchFamily="34" charset="0"/>
              </a:rPr>
              <a:t>društva i zadruge</a:t>
            </a:r>
            <a:r>
              <a:rPr lang="hr-HR" sz="1600" dirty="0">
                <a:solidFill>
                  <a:srgbClr val="002060"/>
                </a:solidFill>
                <a:latin typeface="Calibri" pitchFamily="34" charset="0"/>
              </a:rPr>
              <a:t>) </a:t>
            </a:r>
            <a:r>
              <a:rPr lang="hr-HR" sz="1600" dirty="0" smtClean="0">
                <a:solidFill>
                  <a:srgbClr val="002060"/>
                </a:solidFill>
                <a:latin typeface="Calibri" pitchFamily="34" charset="0"/>
              </a:rPr>
              <a:t>sukladno Zakonskoj </a:t>
            </a:r>
            <a:r>
              <a:rPr lang="hr-HR" sz="1600" dirty="0">
                <a:solidFill>
                  <a:srgbClr val="002060"/>
                </a:solidFill>
                <a:latin typeface="Calibri" pitchFamily="34" charset="0"/>
              </a:rPr>
              <a:t>definiciji.</a:t>
            </a:r>
          </a:p>
          <a:p>
            <a:pPr>
              <a:spcBef>
                <a:spcPts val="0"/>
              </a:spcBef>
            </a:pPr>
            <a:endParaRPr lang="en-GB" sz="1600" dirty="0">
              <a:solidFill>
                <a:srgbClr val="002060"/>
              </a:solidFill>
              <a:latin typeface="Calibri" pitchFamily="34" charset="0"/>
            </a:endParaRPr>
          </a:p>
        </p:txBody>
      </p:sp>
    </p:spTree>
    <p:extLst>
      <p:ext uri="{BB962C8B-B14F-4D97-AF65-F5344CB8AC3E}">
        <p14:creationId xmlns:p14="http://schemas.microsoft.com/office/powerpoint/2010/main" xmlns="" val="419891760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107504" y="764704"/>
            <a:ext cx="8856984" cy="468313"/>
          </a:xfrm>
        </p:spPr>
        <p:txBody>
          <a:bodyPr/>
          <a:lstStyle/>
          <a:p>
            <a:pPr algn="ctr"/>
            <a:r>
              <a:rPr lang="hr-HR" sz="1800" dirty="0">
                <a:solidFill>
                  <a:srgbClr val="002060"/>
                </a:solidFill>
                <a:latin typeface="Calibri" pitchFamily="34" charset="0"/>
              </a:rPr>
              <a:t/>
            </a:r>
            <a:br>
              <a:rPr lang="hr-HR" sz="1800" dirty="0">
                <a:solidFill>
                  <a:srgbClr val="002060"/>
                </a:solidFill>
                <a:latin typeface="Calibri" pitchFamily="34" charset="0"/>
              </a:rPr>
            </a:br>
            <a:r>
              <a:rPr lang="hr-HR" sz="1800" dirty="0" smtClean="0">
                <a:solidFill>
                  <a:srgbClr val="002060"/>
                </a:solidFill>
                <a:latin typeface="Calibri" pitchFamily="34" charset="0"/>
              </a:rPr>
              <a:t> AKTIVNOST D2 OBRAZOVANJE ZA OBRTE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AKTIVNOSTI ZA KOJE SE PODNOSI PRIJAVA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endParaRPr lang="en-GB" sz="1800" dirty="0">
              <a:solidFill>
                <a:srgbClr val="002060"/>
              </a:solidFill>
              <a:latin typeface="Calibri" pitchFamily="34" charset="0"/>
            </a:endParaRPr>
          </a:p>
        </p:txBody>
      </p:sp>
      <p:sp>
        <p:nvSpPr>
          <p:cNvPr id="4" name="Content Placeholder 3"/>
          <p:cNvSpPr>
            <a:spLocks noGrp="1"/>
          </p:cNvSpPr>
          <p:nvPr>
            <p:ph idx="1"/>
          </p:nvPr>
        </p:nvSpPr>
        <p:spPr>
          <a:xfrm>
            <a:off x="395535" y="1214422"/>
            <a:ext cx="8541699" cy="5270852"/>
          </a:xfrm>
        </p:spPr>
        <p:txBody>
          <a:bodyPr/>
          <a:lstStyle/>
          <a:p>
            <a:pPr marL="0" indent="0">
              <a:spcBef>
                <a:spcPts val="0"/>
              </a:spcBef>
              <a:buNone/>
            </a:pPr>
            <a:r>
              <a:rPr lang="hr-HR" sz="1500" b="1" dirty="0" smtClean="0">
                <a:solidFill>
                  <a:srgbClr val="002060"/>
                </a:solidFill>
                <a:latin typeface="Calibri" pitchFamily="34" charset="0"/>
              </a:rPr>
              <a:t>D2.1 </a:t>
            </a:r>
            <a:r>
              <a:rPr lang="hr-HR" sz="1500" b="1" dirty="0">
                <a:solidFill>
                  <a:srgbClr val="002060"/>
                </a:solidFill>
                <a:latin typeface="Calibri" pitchFamily="34" charset="0"/>
              </a:rPr>
              <a:t>Cjeloživotno obrazovanje za obrte</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Sufinanciranje troškova povezanih </a:t>
            </a:r>
            <a:r>
              <a:rPr lang="hr-HR" sz="1500" dirty="0" smtClean="0">
                <a:solidFill>
                  <a:srgbClr val="002060"/>
                </a:solidFill>
                <a:latin typeface="Calibri" pitchFamily="34" charset="0"/>
              </a:rPr>
              <a:t>sa: polaganjem </a:t>
            </a:r>
            <a:r>
              <a:rPr lang="hr-HR" sz="1500" dirty="0">
                <a:solidFill>
                  <a:srgbClr val="002060"/>
                </a:solidFill>
                <a:latin typeface="Calibri" pitchFamily="34" charset="0"/>
              </a:rPr>
              <a:t>ispita o stručnoj osposobljenosti, majstorskog i pomoćničkog </a:t>
            </a:r>
            <a:r>
              <a:rPr lang="hr-HR" sz="1500" dirty="0" smtClean="0">
                <a:solidFill>
                  <a:srgbClr val="002060"/>
                </a:solidFill>
                <a:latin typeface="Calibri" pitchFamily="34" charset="0"/>
              </a:rPr>
              <a:t>ispita, s </a:t>
            </a:r>
            <a:r>
              <a:rPr lang="hr-HR" sz="1500" dirty="0">
                <a:solidFill>
                  <a:srgbClr val="002060"/>
                </a:solidFill>
                <a:latin typeface="Calibri" pitchFamily="34" charset="0"/>
              </a:rPr>
              <a:t>pripremom za polaganje ispita o stručnoj osposobljenosti i </a:t>
            </a:r>
            <a:r>
              <a:rPr lang="hr-HR" sz="1500" dirty="0" smtClean="0">
                <a:solidFill>
                  <a:srgbClr val="002060"/>
                </a:solidFill>
                <a:latin typeface="Calibri" pitchFamily="34" charset="0"/>
              </a:rPr>
              <a:t>majstorskog</a:t>
            </a:r>
            <a:endParaRPr lang="hr-HR" sz="1500" dirty="0">
              <a:solidFill>
                <a:srgbClr val="002060"/>
              </a:solidFill>
              <a:latin typeface="Calibri" pitchFamily="34" charset="0"/>
            </a:endParaRPr>
          </a:p>
          <a:p>
            <a:pPr marL="0" lvl="0" indent="0">
              <a:spcBef>
                <a:spcPts val="0"/>
              </a:spcBef>
              <a:buNone/>
            </a:pPr>
            <a:r>
              <a:rPr lang="hr-HR" sz="1500" dirty="0" smtClean="0">
                <a:solidFill>
                  <a:srgbClr val="002060"/>
                </a:solidFill>
                <a:latin typeface="Calibri" pitchFamily="34" charset="0"/>
              </a:rPr>
              <a:t>        ispita, prekvalifikacijom, stjecanjem </a:t>
            </a:r>
            <a:r>
              <a:rPr lang="hr-HR" sz="1500" dirty="0">
                <a:solidFill>
                  <a:srgbClr val="002060"/>
                </a:solidFill>
                <a:latin typeface="Calibri" pitchFamily="34" charset="0"/>
              </a:rPr>
              <a:t>dozvola (licenci) za izvođenje praktičnog dijela </a:t>
            </a:r>
            <a:r>
              <a:rPr lang="hr-HR" sz="1500" dirty="0" smtClean="0">
                <a:solidFill>
                  <a:srgbClr val="002060"/>
                </a:solidFill>
                <a:latin typeface="Calibri" pitchFamily="34" charset="0"/>
              </a:rPr>
              <a:t>naukovanja</a:t>
            </a:r>
          </a:p>
          <a:p>
            <a:pPr marL="0" lvl="0" indent="0">
              <a:spcBef>
                <a:spcPts val="0"/>
              </a:spcBef>
              <a:buNone/>
            </a:pPr>
            <a:endParaRPr lang="hr-HR" sz="800" dirty="0">
              <a:solidFill>
                <a:srgbClr val="002060"/>
              </a:solidFill>
              <a:latin typeface="Calibri" pitchFamily="34" charset="0"/>
            </a:endParaRPr>
          </a:p>
          <a:p>
            <a:pPr marL="0" indent="0">
              <a:spcBef>
                <a:spcPts val="0"/>
              </a:spcBef>
              <a:buNone/>
            </a:pPr>
            <a:r>
              <a:rPr lang="hr-HR" sz="1500" dirty="0">
                <a:solidFill>
                  <a:srgbClr val="002060"/>
                </a:solidFill>
                <a:latin typeface="Calibri" pitchFamily="34" charset="0"/>
              </a:rPr>
              <a:t> </a:t>
            </a:r>
            <a:r>
              <a:rPr lang="hr-HR" sz="1500" b="1" dirty="0" smtClean="0">
                <a:solidFill>
                  <a:srgbClr val="002060"/>
                </a:solidFill>
                <a:latin typeface="Calibri" pitchFamily="34" charset="0"/>
              </a:rPr>
              <a:t>D2.2 </a:t>
            </a:r>
            <a:r>
              <a:rPr lang="hr-HR" sz="1500" b="1" dirty="0">
                <a:solidFill>
                  <a:srgbClr val="002060"/>
                </a:solidFill>
                <a:latin typeface="Calibri" pitchFamily="34" charset="0"/>
              </a:rPr>
              <a:t>Informatičke kompetencije obrtnika</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Sufinanciranje troškova informatičke izobrazbe obrtnika radi stjecanja osnovnih i proširenih informatičkih kompetencija u </a:t>
            </a:r>
            <a:r>
              <a:rPr lang="hr-HR" sz="1500" dirty="0" smtClean="0">
                <a:solidFill>
                  <a:srgbClr val="002060"/>
                </a:solidFill>
                <a:latin typeface="Calibri" pitchFamily="34" charset="0"/>
              </a:rPr>
              <a:t>područjima: korištenje </a:t>
            </a:r>
            <a:r>
              <a:rPr lang="hr-HR" sz="1500" dirty="0">
                <a:solidFill>
                  <a:srgbClr val="002060"/>
                </a:solidFill>
                <a:latin typeface="Calibri" pitchFamily="34" charset="0"/>
              </a:rPr>
              <a:t>računala i rad s </a:t>
            </a:r>
            <a:r>
              <a:rPr lang="hr-HR" sz="1500" dirty="0" smtClean="0">
                <a:solidFill>
                  <a:srgbClr val="002060"/>
                </a:solidFill>
                <a:latin typeface="Calibri" pitchFamily="34" charset="0"/>
              </a:rPr>
              <a:t>datotekama, obrada teksta, tablične kalkulacije, prezentacije, informacije </a:t>
            </a:r>
            <a:r>
              <a:rPr lang="hr-HR" sz="1500" dirty="0">
                <a:solidFill>
                  <a:srgbClr val="002060"/>
                </a:solidFill>
                <a:latin typeface="Calibri" pitchFamily="34" charset="0"/>
              </a:rPr>
              <a:t>i </a:t>
            </a:r>
            <a:r>
              <a:rPr lang="hr-HR" sz="1500" dirty="0" smtClean="0">
                <a:solidFill>
                  <a:srgbClr val="002060"/>
                </a:solidFill>
                <a:latin typeface="Calibri" pitchFamily="34" charset="0"/>
              </a:rPr>
              <a:t>komunikacije, izrada </a:t>
            </a:r>
            <a:r>
              <a:rPr lang="hr-HR" sz="1500" dirty="0">
                <a:solidFill>
                  <a:srgbClr val="002060"/>
                </a:solidFill>
                <a:latin typeface="Calibri" pitchFamily="34" charset="0"/>
              </a:rPr>
              <a:t>web </a:t>
            </a:r>
            <a:r>
              <a:rPr lang="hr-HR" sz="1500" dirty="0" smtClean="0">
                <a:solidFill>
                  <a:srgbClr val="002060"/>
                </a:solidFill>
                <a:latin typeface="Calibri" pitchFamily="34" charset="0"/>
              </a:rPr>
              <a:t>stranica, računalna </a:t>
            </a:r>
            <a:r>
              <a:rPr lang="hr-HR" sz="1500" dirty="0">
                <a:solidFill>
                  <a:srgbClr val="002060"/>
                </a:solidFill>
                <a:latin typeface="Calibri" pitchFamily="34" charset="0"/>
              </a:rPr>
              <a:t>grafika.</a:t>
            </a:r>
          </a:p>
          <a:p>
            <a:pPr marL="0" indent="0">
              <a:spcBef>
                <a:spcPts val="0"/>
              </a:spcBef>
              <a:buNone/>
            </a:pPr>
            <a:r>
              <a:rPr lang="hr-HR" sz="1500" dirty="0" smtClean="0">
                <a:solidFill>
                  <a:srgbClr val="002060"/>
                </a:solidFill>
                <a:latin typeface="Calibri" pitchFamily="34" charset="0"/>
              </a:rPr>
              <a:t>Vlastiti </a:t>
            </a:r>
            <a:r>
              <a:rPr lang="hr-HR" sz="1500" dirty="0">
                <a:solidFill>
                  <a:srgbClr val="002060"/>
                </a:solidFill>
                <a:latin typeface="Calibri" pitchFamily="34" charset="0"/>
              </a:rPr>
              <a:t>udio korisnika potpore, izvođača izobrazbe ili polaznika edukacije u financiranju troškova informatičke izobrazbe je </a:t>
            </a:r>
            <a:r>
              <a:rPr lang="hr-HR" sz="1500" dirty="0" smtClean="0">
                <a:solidFill>
                  <a:srgbClr val="002060"/>
                </a:solidFill>
                <a:latin typeface="Calibri" pitchFamily="34" charset="0"/>
              </a:rPr>
              <a:t>25%.</a:t>
            </a:r>
          </a:p>
          <a:p>
            <a:pPr marL="0" indent="0">
              <a:spcBef>
                <a:spcPts val="0"/>
              </a:spcBef>
              <a:buNone/>
            </a:pPr>
            <a:endParaRPr lang="hr-HR" sz="800" dirty="0">
              <a:solidFill>
                <a:srgbClr val="002060"/>
              </a:solidFill>
              <a:latin typeface="Calibri" pitchFamily="34" charset="0"/>
            </a:endParaRPr>
          </a:p>
          <a:p>
            <a:pPr marL="0" indent="0">
              <a:spcBef>
                <a:spcPts val="0"/>
              </a:spcBef>
              <a:buNone/>
            </a:pPr>
            <a:r>
              <a:rPr lang="hr-HR" sz="1500" dirty="0">
                <a:solidFill>
                  <a:srgbClr val="002060"/>
                </a:solidFill>
                <a:latin typeface="Calibri" pitchFamily="34" charset="0"/>
              </a:rPr>
              <a:t> </a:t>
            </a:r>
            <a:r>
              <a:rPr lang="hr-HR" sz="1500" b="1" dirty="0" smtClean="0">
                <a:solidFill>
                  <a:srgbClr val="002060"/>
                </a:solidFill>
                <a:latin typeface="Calibri" pitchFamily="34" charset="0"/>
              </a:rPr>
              <a:t>D2.3 </a:t>
            </a:r>
            <a:r>
              <a:rPr lang="hr-HR" sz="1500" b="1" dirty="0">
                <a:solidFill>
                  <a:srgbClr val="002060"/>
                </a:solidFill>
                <a:latin typeface="Calibri" pitchFamily="34" charset="0"/>
              </a:rPr>
              <a:t>Stipendije učenicima u obrtničkim zanimanjima</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Sufinanciranje troškova povezanih </a:t>
            </a:r>
            <a:r>
              <a:rPr lang="hr-HR" sz="1500" dirty="0" smtClean="0">
                <a:solidFill>
                  <a:srgbClr val="002060"/>
                </a:solidFill>
                <a:latin typeface="Calibri" pitchFamily="34" charset="0"/>
              </a:rPr>
              <a:t>sa </a:t>
            </a:r>
            <a:r>
              <a:rPr lang="hr-HR" sz="1500" dirty="0">
                <a:solidFill>
                  <a:srgbClr val="002060"/>
                </a:solidFill>
                <a:latin typeface="Calibri" pitchFamily="34" charset="0"/>
              </a:rPr>
              <a:t>stipendiranjem učenika koji se obrazuju u deficitarnim obrtničkim </a:t>
            </a:r>
            <a:r>
              <a:rPr lang="hr-HR" sz="1500" dirty="0" smtClean="0">
                <a:solidFill>
                  <a:srgbClr val="002060"/>
                </a:solidFill>
                <a:latin typeface="Calibri" pitchFamily="34" charset="0"/>
              </a:rPr>
              <a:t>zanimanjima.</a:t>
            </a:r>
          </a:p>
          <a:p>
            <a:pPr>
              <a:spcBef>
                <a:spcPts val="0"/>
              </a:spcBef>
            </a:pPr>
            <a:endParaRPr lang="hr-HR" sz="800" dirty="0" smtClean="0">
              <a:solidFill>
                <a:srgbClr val="002060"/>
              </a:solidFill>
              <a:latin typeface="Calibri" pitchFamily="34" charset="0"/>
            </a:endParaRPr>
          </a:p>
          <a:p>
            <a:pPr marL="0" indent="0">
              <a:spcBef>
                <a:spcPts val="0"/>
              </a:spcBef>
              <a:buNone/>
            </a:pPr>
            <a:r>
              <a:rPr lang="hr-HR" sz="1500" b="1" dirty="0">
                <a:solidFill>
                  <a:srgbClr val="002060"/>
                </a:solidFill>
                <a:latin typeface="Calibri" pitchFamily="34" charset="0"/>
              </a:rPr>
              <a:t>D2.4 Majstorska škola</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Sufinanciranje </a:t>
            </a:r>
            <a:r>
              <a:rPr lang="hr-HR" sz="1500" dirty="0" smtClean="0">
                <a:solidFill>
                  <a:srgbClr val="002060"/>
                </a:solidFill>
                <a:latin typeface="Calibri" pitchFamily="34" charset="0"/>
              </a:rPr>
              <a:t>opremanja praktikuma </a:t>
            </a:r>
            <a:r>
              <a:rPr lang="hr-HR" sz="1500" dirty="0">
                <a:solidFill>
                  <a:srgbClr val="002060"/>
                </a:solidFill>
                <a:latin typeface="Calibri" pitchFamily="34" charset="0"/>
              </a:rPr>
              <a:t>za strukovne </a:t>
            </a:r>
            <a:r>
              <a:rPr lang="hr-HR" sz="1500" dirty="0" smtClean="0">
                <a:solidFill>
                  <a:srgbClr val="002060"/>
                </a:solidFill>
                <a:latin typeface="Calibri" pitchFamily="34" charset="0"/>
              </a:rPr>
              <a:t>predmete, učionica </a:t>
            </a:r>
            <a:r>
              <a:rPr lang="hr-HR" sz="1500" dirty="0">
                <a:solidFill>
                  <a:srgbClr val="002060"/>
                </a:solidFill>
                <a:latin typeface="Calibri" pitchFamily="34" charset="0"/>
              </a:rPr>
              <a:t>za stručne i teorijske </a:t>
            </a:r>
            <a:r>
              <a:rPr lang="hr-HR" sz="1500" dirty="0" smtClean="0">
                <a:solidFill>
                  <a:srgbClr val="002060"/>
                </a:solidFill>
                <a:latin typeface="Calibri" pitchFamily="34" charset="0"/>
              </a:rPr>
              <a:t>predmete, dvorana </a:t>
            </a:r>
            <a:r>
              <a:rPr lang="hr-HR" sz="1500" dirty="0">
                <a:solidFill>
                  <a:srgbClr val="002060"/>
                </a:solidFill>
                <a:latin typeface="Calibri" pitchFamily="34" charset="0"/>
              </a:rPr>
              <a:t>i predavaonica za održavanje </a:t>
            </a:r>
            <a:r>
              <a:rPr lang="hr-HR" sz="1500" dirty="0" smtClean="0">
                <a:solidFill>
                  <a:srgbClr val="002060"/>
                </a:solidFill>
                <a:latin typeface="Calibri" pitchFamily="34" charset="0"/>
              </a:rPr>
              <a:t>seminara.</a:t>
            </a:r>
          </a:p>
          <a:p>
            <a:pPr>
              <a:spcBef>
                <a:spcPts val="0"/>
              </a:spcBef>
            </a:pPr>
            <a:endParaRPr lang="hr-HR" sz="800" dirty="0" smtClean="0">
              <a:solidFill>
                <a:srgbClr val="002060"/>
              </a:solidFill>
              <a:latin typeface="Calibri" pitchFamily="34" charset="0"/>
            </a:endParaRPr>
          </a:p>
          <a:p>
            <a:pPr marL="0" indent="0">
              <a:spcBef>
                <a:spcPts val="0"/>
              </a:spcBef>
              <a:buNone/>
            </a:pPr>
            <a:r>
              <a:rPr lang="hr-HR" sz="1500" dirty="0">
                <a:solidFill>
                  <a:srgbClr val="002060"/>
                </a:solidFill>
                <a:latin typeface="Calibri" pitchFamily="34" charset="0"/>
              </a:rPr>
              <a:t> </a:t>
            </a:r>
            <a:r>
              <a:rPr lang="hr-HR" sz="1500" b="1" dirty="0" smtClean="0">
                <a:solidFill>
                  <a:srgbClr val="002060"/>
                </a:solidFill>
                <a:latin typeface="Calibri" pitchFamily="34" charset="0"/>
              </a:rPr>
              <a:t>D2.5 </a:t>
            </a:r>
            <a:r>
              <a:rPr lang="hr-HR" sz="1500" b="1" dirty="0">
                <a:solidFill>
                  <a:srgbClr val="002060"/>
                </a:solidFill>
                <a:latin typeface="Calibri" pitchFamily="34" charset="0"/>
              </a:rPr>
              <a:t>Naukovanje za obrtnička zanimanja</a:t>
            </a:r>
            <a:endParaRPr lang="hr-HR" sz="1500" dirty="0">
              <a:solidFill>
                <a:srgbClr val="002060"/>
              </a:solidFill>
              <a:latin typeface="Calibri" pitchFamily="34" charset="0"/>
            </a:endParaRPr>
          </a:p>
          <a:p>
            <a:pPr>
              <a:spcBef>
                <a:spcPts val="0"/>
              </a:spcBef>
            </a:pPr>
            <a:r>
              <a:rPr lang="hr-HR" sz="1500" dirty="0" smtClean="0">
                <a:solidFill>
                  <a:srgbClr val="002060"/>
                </a:solidFill>
                <a:latin typeface="Calibri" pitchFamily="34" charset="0"/>
              </a:rPr>
              <a:t>Sufinanciranje nagrade </a:t>
            </a:r>
            <a:r>
              <a:rPr lang="hr-HR" sz="1500" dirty="0">
                <a:solidFill>
                  <a:srgbClr val="002060"/>
                </a:solidFill>
                <a:latin typeface="Calibri" pitchFamily="34" charset="0"/>
              </a:rPr>
              <a:t>naučnicima </a:t>
            </a:r>
            <a:r>
              <a:rPr lang="hr-HR" sz="1500" dirty="0" smtClean="0">
                <a:solidFill>
                  <a:srgbClr val="002060"/>
                </a:solidFill>
                <a:latin typeface="Calibri" pitchFamily="34" charset="0"/>
              </a:rPr>
              <a:t>u deficitarnim obrtničkim zanimanjima koju </a:t>
            </a:r>
            <a:r>
              <a:rPr lang="hr-HR" sz="1500" dirty="0">
                <a:solidFill>
                  <a:srgbClr val="002060"/>
                </a:solidFill>
                <a:latin typeface="Calibri" pitchFamily="34" charset="0"/>
              </a:rPr>
              <a:t>subjekti malog gospodarstva isplaćuju naučnicima za ostvareno radno vrijeme planirano izvedbenim planom i programom naukovanja tijekom školske godine </a:t>
            </a:r>
            <a:r>
              <a:rPr lang="hr-HR" sz="1500" dirty="0" smtClean="0">
                <a:solidFill>
                  <a:srgbClr val="002060"/>
                </a:solidFill>
                <a:latin typeface="Calibri" pitchFamily="34" charset="0"/>
              </a:rPr>
              <a:t>2012/2013</a:t>
            </a:r>
            <a:endParaRPr lang="hr-HR" sz="1500" dirty="0">
              <a:solidFill>
                <a:srgbClr val="002060"/>
              </a:solidFill>
              <a:latin typeface="Calibri" pitchFamily="34" charset="0"/>
            </a:endParaRPr>
          </a:p>
          <a:p>
            <a:pPr>
              <a:spcBef>
                <a:spcPts val="0"/>
              </a:spcBef>
            </a:pPr>
            <a:endParaRPr lang="hr-HR" sz="1500" dirty="0">
              <a:solidFill>
                <a:srgbClr val="002060"/>
              </a:solidFill>
              <a:latin typeface="Calibri" pitchFamily="34" charset="0"/>
            </a:endParaRPr>
          </a:p>
          <a:p>
            <a:pPr>
              <a:spcBef>
                <a:spcPts val="0"/>
              </a:spcBef>
            </a:pPr>
            <a:endParaRPr lang="en-GB" sz="1500" dirty="0">
              <a:solidFill>
                <a:srgbClr val="002060"/>
              </a:solidFill>
              <a:latin typeface="Calibri" pitchFamily="34" charset="0"/>
            </a:endParaRPr>
          </a:p>
        </p:txBody>
      </p:sp>
    </p:spTree>
    <p:extLst>
      <p:ext uri="{BB962C8B-B14F-4D97-AF65-F5344CB8AC3E}">
        <p14:creationId xmlns:p14="http://schemas.microsoft.com/office/powerpoint/2010/main" xmlns="" val="2604202921"/>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5" name="Content Placeholder 4"/>
          <p:cNvSpPr>
            <a:spLocks noGrp="1"/>
          </p:cNvSpPr>
          <p:nvPr>
            <p:ph idx="1"/>
          </p:nvPr>
        </p:nvSpPr>
        <p:spPr>
          <a:xfrm>
            <a:off x="323527" y="1214422"/>
            <a:ext cx="8541699" cy="5270852"/>
          </a:xfrm>
        </p:spPr>
        <p:txBody>
          <a:bodyPr/>
          <a:lstStyle/>
          <a:p>
            <a:pPr marL="0" indent="0">
              <a:buNone/>
            </a:pPr>
            <a:r>
              <a:rPr lang="hr-HR" sz="1500" b="1" dirty="0">
                <a:solidFill>
                  <a:srgbClr val="002060"/>
                </a:solidFill>
                <a:latin typeface="Calibri" pitchFamily="34" charset="0"/>
              </a:rPr>
              <a:t>D2.1 Cjeloživotno obrazovanje za </a:t>
            </a:r>
            <a:r>
              <a:rPr lang="hr-HR" sz="1500" b="1" dirty="0" smtClean="0">
                <a:solidFill>
                  <a:srgbClr val="002060"/>
                </a:solidFill>
                <a:latin typeface="Calibri" pitchFamily="34" charset="0"/>
              </a:rPr>
              <a:t>obrtnike</a:t>
            </a:r>
            <a:endParaRPr lang="hr-HR" sz="1500" b="1" dirty="0">
              <a:solidFill>
                <a:srgbClr val="002060"/>
              </a:solidFill>
              <a:latin typeface="Calibri" pitchFamily="34" charset="0"/>
            </a:endParaRPr>
          </a:p>
          <a:p>
            <a:pPr marL="0" indent="0">
              <a:spcBef>
                <a:spcPts val="0"/>
              </a:spcBef>
              <a:buNone/>
            </a:pPr>
            <a:r>
              <a:rPr lang="hr-HR" sz="1500" dirty="0" smtClean="0">
                <a:solidFill>
                  <a:srgbClr val="002060"/>
                </a:solidFill>
                <a:latin typeface="Calibri" pitchFamily="34" charset="0"/>
              </a:rPr>
              <a:t>Sredstva se odobravaju u visini 75% od iznosa opravdanih troškova za: </a:t>
            </a:r>
          </a:p>
          <a:p>
            <a:pPr marL="0" indent="0">
              <a:spcBef>
                <a:spcPts val="0"/>
              </a:spcBef>
              <a:buNone/>
            </a:pPr>
            <a:endParaRPr lang="hr-HR" sz="1500" b="1" dirty="0" smtClean="0">
              <a:solidFill>
                <a:srgbClr val="002060"/>
              </a:solidFill>
              <a:latin typeface="Calibri" pitchFamily="34" charset="0"/>
            </a:endParaRPr>
          </a:p>
          <a:p>
            <a:pPr marL="0" indent="0">
              <a:buNone/>
            </a:pPr>
            <a:endParaRPr lang="hr-HR" sz="1500" b="1" dirty="0">
              <a:solidFill>
                <a:srgbClr val="002060"/>
              </a:solidFill>
              <a:latin typeface="Calibri" pitchFamily="34" charset="0"/>
            </a:endParaRPr>
          </a:p>
          <a:p>
            <a:pPr marL="0" indent="0">
              <a:buNone/>
            </a:pPr>
            <a:endParaRPr lang="hr-HR" sz="1500" b="1" dirty="0" smtClean="0">
              <a:solidFill>
                <a:srgbClr val="002060"/>
              </a:solidFill>
              <a:latin typeface="Calibri" pitchFamily="34" charset="0"/>
            </a:endParaRPr>
          </a:p>
          <a:p>
            <a:pPr marL="0" indent="0">
              <a:spcBef>
                <a:spcPts val="0"/>
              </a:spcBef>
              <a:buNone/>
            </a:pPr>
            <a:endParaRPr lang="hr-HR" sz="1500" dirty="0" smtClean="0">
              <a:solidFill>
                <a:srgbClr val="002060"/>
              </a:solidFill>
              <a:latin typeface="Calibri" pitchFamily="34" charset="0"/>
            </a:endParaRPr>
          </a:p>
          <a:p>
            <a:pPr marL="0" indent="0">
              <a:spcBef>
                <a:spcPts val="0"/>
              </a:spcBef>
              <a:buNone/>
            </a:pPr>
            <a:endParaRPr lang="hr-HR" sz="1200" dirty="0" smtClean="0">
              <a:solidFill>
                <a:srgbClr val="002060"/>
              </a:solidFill>
              <a:latin typeface="Calibri" pitchFamily="34" charset="0"/>
            </a:endParaRPr>
          </a:p>
          <a:p>
            <a:pPr marL="0" indent="0">
              <a:spcBef>
                <a:spcPts val="0"/>
              </a:spcBef>
              <a:buNone/>
            </a:pPr>
            <a:endParaRPr lang="hr-HR" sz="1500" dirty="0" smtClean="0">
              <a:solidFill>
                <a:srgbClr val="002060"/>
              </a:solidFill>
              <a:latin typeface="Calibri" pitchFamily="34" charset="0"/>
            </a:endParaRPr>
          </a:p>
          <a:p>
            <a:pPr marL="0" indent="0">
              <a:spcBef>
                <a:spcPts val="0"/>
              </a:spcBef>
              <a:buNone/>
            </a:pPr>
            <a:r>
              <a:rPr lang="hr-HR" sz="1500" dirty="0" smtClean="0">
                <a:solidFill>
                  <a:srgbClr val="002060"/>
                </a:solidFill>
                <a:latin typeface="Calibri" pitchFamily="34" charset="0"/>
              </a:rPr>
              <a:t>Sredstva </a:t>
            </a:r>
            <a:r>
              <a:rPr lang="hr-HR" sz="1500" dirty="0">
                <a:solidFill>
                  <a:srgbClr val="002060"/>
                </a:solidFill>
                <a:latin typeface="Calibri" pitchFamily="34" charset="0"/>
              </a:rPr>
              <a:t>za odobrene potpore isplaćuju se korisnicima jednokratno u 100% iznosu nakon dostave Odluke o dodjeli bespovratnih sredstava</a:t>
            </a:r>
            <a:r>
              <a:rPr lang="hr-HR" sz="1500" dirty="0" smtClean="0">
                <a:solidFill>
                  <a:srgbClr val="002060"/>
                </a:solidFill>
                <a:latin typeface="Calibri" pitchFamily="34" charset="0"/>
              </a:rPr>
              <a:t>.</a:t>
            </a:r>
          </a:p>
          <a:p>
            <a:pPr marL="0" indent="0">
              <a:spcBef>
                <a:spcPts val="0"/>
              </a:spcBef>
              <a:buNone/>
            </a:pPr>
            <a:endParaRPr lang="hr-HR" sz="1000" dirty="0" smtClean="0">
              <a:solidFill>
                <a:srgbClr val="002060"/>
              </a:solidFill>
              <a:latin typeface="Calibri" pitchFamily="34" charset="0"/>
            </a:endParaRPr>
          </a:p>
          <a:p>
            <a:pPr marL="0" indent="0">
              <a:spcBef>
                <a:spcPts val="0"/>
              </a:spcBef>
              <a:buNone/>
            </a:pPr>
            <a:r>
              <a:rPr lang="hr-HR" sz="1500" b="1" dirty="0">
                <a:solidFill>
                  <a:srgbClr val="002060"/>
                </a:solidFill>
                <a:latin typeface="Calibri" pitchFamily="34" charset="0"/>
              </a:rPr>
              <a:t>D2.2 Informatičke kompetencije obrtnika</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Najniži iznos potpore koji se može dodijeliti je 10.000,00 kuna, a najviši </a:t>
            </a:r>
            <a:r>
              <a:rPr lang="hr-HR" sz="1500" dirty="0" smtClean="0">
                <a:solidFill>
                  <a:srgbClr val="002060"/>
                </a:solidFill>
                <a:latin typeface="Calibri" pitchFamily="34" charset="0"/>
              </a:rPr>
              <a:t>50.000,00 kuna. </a:t>
            </a:r>
          </a:p>
          <a:p>
            <a:pPr>
              <a:spcBef>
                <a:spcPts val="0"/>
              </a:spcBef>
            </a:pPr>
            <a:r>
              <a:rPr lang="hr-HR" sz="1500" dirty="0" smtClean="0">
                <a:solidFill>
                  <a:srgbClr val="002060"/>
                </a:solidFill>
                <a:latin typeface="Calibri" pitchFamily="34" charset="0"/>
              </a:rPr>
              <a:t>Intenzitet </a:t>
            </a:r>
            <a:r>
              <a:rPr lang="hr-HR" sz="1500" dirty="0">
                <a:solidFill>
                  <a:srgbClr val="002060"/>
                </a:solidFill>
                <a:latin typeface="Calibri" pitchFamily="34" charset="0"/>
              </a:rPr>
              <a:t>potpore označava udio sredstava s kojim davatelj potpore sudjeluje u financiranju predloženog projekta i može dosegnuti </a:t>
            </a:r>
            <a:r>
              <a:rPr lang="hr-HR" sz="1500" b="1" dirty="0">
                <a:solidFill>
                  <a:srgbClr val="002060"/>
                </a:solidFill>
                <a:latin typeface="Calibri" pitchFamily="34" charset="0"/>
              </a:rPr>
              <a:t>do maksimalno 75%</a:t>
            </a:r>
            <a:r>
              <a:rPr lang="hr-HR" sz="1500" dirty="0">
                <a:solidFill>
                  <a:srgbClr val="002060"/>
                </a:solidFill>
                <a:latin typeface="Calibri" pitchFamily="34" charset="0"/>
              </a:rPr>
              <a:t> ukupno prihvatljivih troškova iskazanih u tablici proračuna predloženog projekta</a:t>
            </a:r>
            <a:r>
              <a:rPr lang="hr-HR" sz="1500" dirty="0" smtClean="0">
                <a:solidFill>
                  <a:srgbClr val="002060"/>
                </a:solidFill>
                <a:latin typeface="Calibri" pitchFamily="34" charset="0"/>
              </a:rPr>
              <a:t>. </a:t>
            </a:r>
          </a:p>
          <a:p>
            <a:pPr>
              <a:spcBef>
                <a:spcPts val="0"/>
              </a:spcBef>
            </a:pPr>
            <a:r>
              <a:rPr lang="hr-HR" sz="1500" dirty="0" smtClean="0">
                <a:solidFill>
                  <a:srgbClr val="002060"/>
                </a:solidFill>
                <a:latin typeface="Calibri" pitchFamily="34" charset="0"/>
              </a:rPr>
              <a:t>Prijavitelj </a:t>
            </a:r>
            <a:r>
              <a:rPr lang="hr-HR" sz="1500" dirty="0">
                <a:solidFill>
                  <a:srgbClr val="002060"/>
                </a:solidFill>
                <a:latin typeface="Calibri" pitchFamily="34" charset="0"/>
              </a:rPr>
              <a:t>projekta dužan je sudjelovati u financiranju predloženog projekta u iznosu od minimalno 25</a:t>
            </a:r>
            <a:r>
              <a:rPr lang="hr-HR" sz="1500" dirty="0" smtClean="0">
                <a:solidFill>
                  <a:srgbClr val="002060"/>
                </a:solidFill>
                <a:latin typeface="Calibri" pitchFamily="34" charset="0"/>
              </a:rPr>
              <a:t>% prihvatljivih </a:t>
            </a:r>
            <a:r>
              <a:rPr lang="hr-HR" sz="1500" dirty="0">
                <a:solidFill>
                  <a:srgbClr val="002060"/>
                </a:solidFill>
                <a:latin typeface="Calibri" pitchFamily="34" charset="0"/>
              </a:rPr>
              <a:t>troškova iskazanih u tablici proračuna predloženog projekta</a:t>
            </a:r>
            <a:r>
              <a:rPr lang="hr-HR" sz="1500" dirty="0" smtClean="0">
                <a:solidFill>
                  <a:srgbClr val="002060"/>
                </a:solidFill>
                <a:latin typeface="Calibri" pitchFamily="34" charset="0"/>
              </a:rPr>
              <a:t>. </a:t>
            </a:r>
          </a:p>
          <a:p>
            <a:pPr>
              <a:spcBef>
                <a:spcPts val="0"/>
              </a:spcBef>
            </a:pPr>
            <a:r>
              <a:rPr lang="hr-HR" sz="1500" dirty="0" smtClean="0">
                <a:solidFill>
                  <a:srgbClr val="002060"/>
                </a:solidFill>
                <a:latin typeface="Calibri" pitchFamily="34" charset="0"/>
              </a:rPr>
              <a:t>Sredstva </a:t>
            </a:r>
            <a:r>
              <a:rPr lang="hr-HR" sz="1500" dirty="0">
                <a:solidFill>
                  <a:srgbClr val="002060"/>
                </a:solidFill>
                <a:latin typeface="Calibri" pitchFamily="34" charset="0"/>
              </a:rPr>
              <a:t>za odobrene potpore isplaćuju se korisnicima jednokratno u 100% </a:t>
            </a:r>
            <a:r>
              <a:rPr lang="hr-HR" sz="1500" dirty="0" smtClean="0">
                <a:solidFill>
                  <a:srgbClr val="002060"/>
                </a:solidFill>
                <a:latin typeface="Calibri" pitchFamily="34" charset="0"/>
              </a:rPr>
              <a:t>iznosu.</a:t>
            </a:r>
          </a:p>
          <a:p>
            <a:pPr>
              <a:spcBef>
                <a:spcPts val="0"/>
              </a:spcBef>
            </a:pPr>
            <a:r>
              <a:rPr lang="hr-HR" sz="1500" dirty="0" smtClean="0">
                <a:solidFill>
                  <a:srgbClr val="002060"/>
                </a:solidFill>
                <a:latin typeface="Calibri" pitchFamily="34" charset="0"/>
              </a:rPr>
              <a:t>Izobrazba </a:t>
            </a:r>
            <a:r>
              <a:rPr lang="hr-HR" sz="1500" dirty="0">
                <a:solidFill>
                  <a:srgbClr val="002060"/>
                </a:solidFill>
                <a:latin typeface="Calibri" pitchFamily="34" charset="0"/>
              </a:rPr>
              <a:t>mora biti provedena najkasnije do 30. studenoga 2013. godine.</a:t>
            </a:r>
          </a:p>
          <a:p>
            <a:endParaRPr lang="hr-HR" sz="1500" dirty="0">
              <a:solidFill>
                <a:srgbClr val="002060"/>
              </a:solidFill>
              <a:latin typeface="Calibri" pitchFamily="34" charset="0"/>
            </a:endParaRPr>
          </a:p>
          <a:p>
            <a:pPr marL="0" indent="0">
              <a:buNone/>
            </a:pPr>
            <a:endParaRPr lang="hr-HR" sz="1500" dirty="0">
              <a:solidFill>
                <a:srgbClr val="002060"/>
              </a:solidFill>
              <a:latin typeface="Calibri" pitchFamily="34" charset="0"/>
            </a:endParaRPr>
          </a:p>
        </p:txBody>
      </p:sp>
      <p:sp>
        <p:nvSpPr>
          <p:cNvPr id="9" name="Title 1"/>
          <p:cNvSpPr>
            <a:spLocks noGrp="1"/>
          </p:cNvSpPr>
          <p:nvPr>
            <p:ph type="title"/>
          </p:nvPr>
        </p:nvSpPr>
        <p:spPr>
          <a:xfrm>
            <a:off x="179512" y="764704"/>
            <a:ext cx="8784976" cy="468313"/>
          </a:xfrm>
        </p:spPr>
        <p:txBody>
          <a:bodyPr/>
          <a:lstStyle/>
          <a:p>
            <a:pPr algn="ctr"/>
            <a:r>
              <a:rPr lang="hr-HR" sz="2000" dirty="0" smtClean="0">
                <a:solidFill>
                  <a:srgbClr val="002060"/>
                </a:solidFill>
                <a:latin typeface="Calibri" pitchFamily="34" charset="0"/>
              </a:rPr>
              <a:t>AKTIVNOST D2 OBRAZOVANJE ZA OBRTE (1)</a:t>
            </a:r>
            <a:r>
              <a:rPr lang="hr-HR" sz="1800" dirty="0">
                <a:solidFill>
                  <a:srgbClr val="002060"/>
                </a:solidFill>
                <a:latin typeface="Calibri" pitchFamily="34" charset="0"/>
              </a:rPr>
              <a:t/>
            </a:r>
            <a:br>
              <a:rPr lang="hr-HR" sz="1800" dirty="0">
                <a:solidFill>
                  <a:srgbClr val="002060"/>
                </a:solidFill>
                <a:latin typeface="Calibri" pitchFamily="34" charset="0"/>
              </a:rPr>
            </a:br>
            <a:r>
              <a:rPr lang="hr-HR" sz="1800" dirty="0" smtClean="0">
                <a:solidFill>
                  <a:srgbClr val="002060"/>
                </a:solidFill>
                <a:latin typeface="Calibri" pitchFamily="34" charset="0"/>
              </a:rPr>
              <a:t>IZNOSI, INTENZITET POTPORE I NAČIN ISPLATE </a:t>
            </a:r>
            <a:br>
              <a:rPr lang="hr-HR" sz="1800" dirty="0" smtClean="0">
                <a:solidFill>
                  <a:srgbClr val="002060"/>
                </a:solidFill>
                <a:latin typeface="Calibri" pitchFamily="34" charset="0"/>
              </a:rPr>
            </a:br>
            <a:endParaRPr lang="en-GB" sz="1800" dirty="0">
              <a:solidFill>
                <a:srgbClr val="002060"/>
              </a:solidFill>
              <a:latin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954682737"/>
              </p:ext>
            </p:extLst>
          </p:nvPr>
        </p:nvGraphicFramePr>
        <p:xfrm>
          <a:off x="357158" y="1714488"/>
          <a:ext cx="7920880" cy="1716768"/>
        </p:xfrm>
        <a:graphic>
          <a:graphicData uri="http://schemas.openxmlformats.org/drawingml/2006/table">
            <a:tbl>
              <a:tblPr firstRow="1" firstCol="1" bandRow="1">
                <a:tableStyleId>{5C22544A-7EE6-4342-B048-85BDC9FD1C3A}</a:tableStyleId>
              </a:tblPr>
              <a:tblGrid>
                <a:gridCol w="4752751"/>
                <a:gridCol w="3168129"/>
              </a:tblGrid>
              <a:tr h="65405">
                <a:tc>
                  <a:txBody>
                    <a:bodyPr/>
                    <a:lstStyle/>
                    <a:p>
                      <a:pPr marL="342900" lvl="0" indent="-342900">
                        <a:lnSpc>
                          <a:spcPct val="115000"/>
                        </a:lnSpc>
                        <a:spcAft>
                          <a:spcPts val="0"/>
                        </a:spcAft>
                        <a:buFont typeface="+mj-lt"/>
                        <a:buAutoNum type="alphaLcParenR"/>
                      </a:pPr>
                      <a:r>
                        <a:rPr lang="hr-HR" sz="1200" b="1" dirty="0">
                          <a:solidFill>
                            <a:srgbClr val="002060"/>
                          </a:solidFill>
                          <a:effectLst/>
                          <a:latin typeface="Calibri" pitchFamily="34" charset="0"/>
                        </a:rPr>
                        <a:t>Polaganje ispita o stručnoj osposobljenosti </a:t>
                      </a:r>
                      <a:endParaRPr lang="hr-HR" sz="1200" b="1" dirty="0">
                        <a:solidFill>
                          <a:srgbClr val="002060"/>
                        </a:solidFill>
                        <a:effectLst/>
                        <a:latin typeface="Calibri" pitchFamily="34" charset="0"/>
                        <a:ea typeface="Calibri"/>
                      </a:endParaRPr>
                    </a:p>
                  </a:txBody>
                  <a:tcPr marL="68580" marR="68580" marT="0" marB="0"/>
                </a:tc>
                <a:tc>
                  <a:txBody>
                    <a:bodyPr/>
                    <a:lstStyle/>
                    <a:p>
                      <a:pPr>
                        <a:lnSpc>
                          <a:spcPct val="115000"/>
                        </a:lnSpc>
                        <a:spcAft>
                          <a:spcPts val="0"/>
                        </a:spcAft>
                      </a:pPr>
                      <a:r>
                        <a:rPr lang="hr-HR" sz="1200" b="1" dirty="0">
                          <a:solidFill>
                            <a:srgbClr val="002060"/>
                          </a:solidFill>
                          <a:effectLst/>
                          <a:latin typeface="Calibri" pitchFamily="34" charset="0"/>
                        </a:rPr>
                        <a:t>1.200,00/1.500,00 kuna </a:t>
                      </a:r>
                      <a:endParaRPr lang="hr-HR" sz="1200" b="1" dirty="0">
                        <a:solidFill>
                          <a:srgbClr val="002060"/>
                        </a:solidFill>
                        <a:effectLst/>
                        <a:latin typeface="Calibri" pitchFamily="34" charset="0"/>
                        <a:ea typeface="Calibri"/>
                      </a:endParaRPr>
                    </a:p>
                  </a:txBody>
                  <a:tcPr marL="68580" marR="68580" marT="0" marB="0"/>
                </a:tc>
              </a:tr>
              <a:tr h="145415">
                <a:tc>
                  <a:txBody>
                    <a:bodyPr/>
                    <a:lstStyle/>
                    <a:p>
                      <a:pPr marL="0" lvl="0" indent="0">
                        <a:lnSpc>
                          <a:spcPct val="115000"/>
                        </a:lnSpc>
                        <a:spcAft>
                          <a:spcPts val="0"/>
                        </a:spcAft>
                        <a:buFont typeface="+mj-lt"/>
                        <a:buNone/>
                      </a:pPr>
                      <a:r>
                        <a:rPr lang="hr-HR" sz="1200" b="1" dirty="0" smtClean="0">
                          <a:solidFill>
                            <a:srgbClr val="002060"/>
                          </a:solidFill>
                          <a:effectLst/>
                          <a:latin typeface="Calibri" pitchFamily="34" charset="0"/>
                        </a:rPr>
                        <a:t>b)      Priprema </a:t>
                      </a:r>
                      <a:r>
                        <a:rPr lang="hr-HR" sz="1200" b="1" dirty="0">
                          <a:solidFill>
                            <a:srgbClr val="002060"/>
                          </a:solidFill>
                          <a:effectLst/>
                          <a:latin typeface="Calibri" pitchFamily="34" charset="0"/>
                        </a:rPr>
                        <a:t>za polaganje ispita o stručnoj osposobljenosti </a:t>
                      </a:r>
                      <a:endParaRPr lang="hr-HR" sz="1200" b="1" dirty="0">
                        <a:solidFill>
                          <a:srgbClr val="002060"/>
                        </a:solidFill>
                        <a:effectLst/>
                        <a:latin typeface="Calibri" pitchFamily="34" charset="0"/>
                        <a:ea typeface="Calibri"/>
                      </a:endParaRPr>
                    </a:p>
                  </a:txBody>
                  <a:tcPr marL="68580" marR="68580" marT="0" marB="0"/>
                </a:tc>
                <a:tc>
                  <a:txBody>
                    <a:bodyPr/>
                    <a:lstStyle/>
                    <a:p>
                      <a:pPr>
                        <a:lnSpc>
                          <a:spcPct val="115000"/>
                        </a:lnSpc>
                        <a:spcAft>
                          <a:spcPts val="0"/>
                        </a:spcAft>
                      </a:pPr>
                      <a:r>
                        <a:rPr lang="hr-HR" sz="1200" b="1" dirty="0">
                          <a:solidFill>
                            <a:srgbClr val="002060"/>
                          </a:solidFill>
                          <a:effectLst/>
                          <a:latin typeface="Calibri" pitchFamily="34" charset="0"/>
                        </a:rPr>
                        <a:t>najviše 3.200,00 kuna </a:t>
                      </a:r>
                      <a:endParaRPr lang="hr-HR" sz="1200" b="1" dirty="0">
                        <a:solidFill>
                          <a:srgbClr val="002060"/>
                        </a:solidFill>
                        <a:effectLst/>
                        <a:latin typeface="Calibri" pitchFamily="34" charset="0"/>
                        <a:ea typeface="Calibri"/>
                      </a:endParaRPr>
                    </a:p>
                  </a:txBody>
                  <a:tcPr marL="68580" marR="68580" marT="0" marB="0"/>
                </a:tc>
              </a:tr>
              <a:tr h="65405">
                <a:tc>
                  <a:txBody>
                    <a:bodyPr/>
                    <a:lstStyle/>
                    <a:p>
                      <a:pPr marL="0" lvl="0" indent="0">
                        <a:lnSpc>
                          <a:spcPct val="115000"/>
                        </a:lnSpc>
                        <a:spcAft>
                          <a:spcPts val="0"/>
                        </a:spcAft>
                        <a:buFont typeface="+mj-lt"/>
                        <a:buNone/>
                      </a:pPr>
                      <a:r>
                        <a:rPr lang="hr-HR" sz="1200" b="1" dirty="0" smtClean="0">
                          <a:solidFill>
                            <a:srgbClr val="002060"/>
                          </a:solidFill>
                          <a:effectLst/>
                          <a:latin typeface="Calibri" pitchFamily="34" charset="0"/>
                        </a:rPr>
                        <a:t>c)      </a:t>
                      </a:r>
                      <a:r>
                        <a:rPr lang="hr-HR" sz="1200" b="1" baseline="0" dirty="0" smtClean="0">
                          <a:solidFill>
                            <a:srgbClr val="002060"/>
                          </a:solidFill>
                          <a:effectLst/>
                          <a:latin typeface="Calibri" pitchFamily="34" charset="0"/>
                        </a:rPr>
                        <a:t> </a:t>
                      </a:r>
                      <a:r>
                        <a:rPr lang="hr-HR" sz="1200" b="1" dirty="0" smtClean="0">
                          <a:solidFill>
                            <a:srgbClr val="002060"/>
                          </a:solidFill>
                          <a:effectLst/>
                          <a:latin typeface="Calibri" pitchFamily="34" charset="0"/>
                        </a:rPr>
                        <a:t>Polaganje </a:t>
                      </a:r>
                      <a:r>
                        <a:rPr lang="hr-HR" sz="1200" b="1" dirty="0">
                          <a:solidFill>
                            <a:srgbClr val="002060"/>
                          </a:solidFill>
                          <a:effectLst/>
                          <a:latin typeface="Calibri" pitchFamily="34" charset="0"/>
                        </a:rPr>
                        <a:t>majstorskog ispita </a:t>
                      </a:r>
                      <a:endParaRPr lang="hr-HR" sz="1200" b="1" dirty="0">
                        <a:solidFill>
                          <a:srgbClr val="002060"/>
                        </a:solidFill>
                        <a:effectLst/>
                        <a:latin typeface="Calibri" pitchFamily="34" charset="0"/>
                        <a:ea typeface="Calibri"/>
                      </a:endParaRPr>
                    </a:p>
                  </a:txBody>
                  <a:tcPr marL="68580" marR="68580" marT="0" marB="0"/>
                </a:tc>
                <a:tc>
                  <a:txBody>
                    <a:bodyPr/>
                    <a:lstStyle/>
                    <a:p>
                      <a:pPr>
                        <a:lnSpc>
                          <a:spcPct val="115000"/>
                        </a:lnSpc>
                        <a:spcAft>
                          <a:spcPts val="0"/>
                        </a:spcAft>
                      </a:pPr>
                      <a:r>
                        <a:rPr lang="hr-HR" sz="1200" b="1" dirty="0">
                          <a:solidFill>
                            <a:srgbClr val="002060"/>
                          </a:solidFill>
                          <a:effectLst/>
                          <a:latin typeface="Calibri" pitchFamily="34" charset="0"/>
                        </a:rPr>
                        <a:t>2.600,00 kuna </a:t>
                      </a:r>
                      <a:endParaRPr lang="hr-HR" sz="1200" b="1" dirty="0">
                        <a:solidFill>
                          <a:srgbClr val="002060"/>
                        </a:solidFill>
                        <a:effectLst/>
                        <a:latin typeface="Calibri" pitchFamily="34" charset="0"/>
                        <a:ea typeface="Calibri"/>
                      </a:endParaRPr>
                    </a:p>
                  </a:txBody>
                  <a:tcPr marL="68580" marR="68580" marT="0" marB="0"/>
                </a:tc>
              </a:tr>
              <a:tr h="65405">
                <a:tc>
                  <a:txBody>
                    <a:bodyPr/>
                    <a:lstStyle/>
                    <a:p>
                      <a:pPr marL="0" lvl="0" indent="0">
                        <a:lnSpc>
                          <a:spcPct val="115000"/>
                        </a:lnSpc>
                        <a:spcAft>
                          <a:spcPts val="0"/>
                        </a:spcAft>
                        <a:buFont typeface="+mj-lt"/>
                        <a:buNone/>
                      </a:pPr>
                      <a:r>
                        <a:rPr lang="hr-HR" sz="1200" b="1" dirty="0" smtClean="0">
                          <a:solidFill>
                            <a:srgbClr val="002060"/>
                          </a:solidFill>
                          <a:effectLst/>
                          <a:latin typeface="Calibri" pitchFamily="34" charset="0"/>
                        </a:rPr>
                        <a:t>d)      Priprema </a:t>
                      </a:r>
                      <a:r>
                        <a:rPr lang="hr-HR" sz="1200" b="1" dirty="0">
                          <a:solidFill>
                            <a:srgbClr val="002060"/>
                          </a:solidFill>
                          <a:effectLst/>
                          <a:latin typeface="Calibri" pitchFamily="34" charset="0"/>
                        </a:rPr>
                        <a:t>za polaganje majstorskog ispita </a:t>
                      </a:r>
                      <a:endParaRPr lang="hr-HR" sz="1200" b="1" dirty="0">
                        <a:solidFill>
                          <a:srgbClr val="002060"/>
                        </a:solidFill>
                        <a:effectLst/>
                        <a:latin typeface="Calibri" pitchFamily="34" charset="0"/>
                        <a:ea typeface="Calibri"/>
                      </a:endParaRPr>
                    </a:p>
                  </a:txBody>
                  <a:tcPr marL="68580" marR="68580" marT="0" marB="0"/>
                </a:tc>
                <a:tc>
                  <a:txBody>
                    <a:bodyPr/>
                    <a:lstStyle/>
                    <a:p>
                      <a:pPr>
                        <a:lnSpc>
                          <a:spcPct val="115000"/>
                        </a:lnSpc>
                        <a:spcAft>
                          <a:spcPts val="0"/>
                        </a:spcAft>
                      </a:pPr>
                      <a:r>
                        <a:rPr lang="hr-HR" sz="1200" b="1" dirty="0">
                          <a:solidFill>
                            <a:srgbClr val="002060"/>
                          </a:solidFill>
                          <a:effectLst/>
                          <a:latin typeface="Calibri" pitchFamily="34" charset="0"/>
                        </a:rPr>
                        <a:t>najviše 5.400,00 kuna </a:t>
                      </a:r>
                      <a:endParaRPr lang="hr-HR" sz="1200" b="1" dirty="0">
                        <a:solidFill>
                          <a:srgbClr val="002060"/>
                        </a:solidFill>
                        <a:effectLst/>
                        <a:latin typeface="Calibri" pitchFamily="34" charset="0"/>
                        <a:ea typeface="Calibri"/>
                      </a:endParaRPr>
                    </a:p>
                  </a:txBody>
                  <a:tcPr marL="68580" marR="68580" marT="0" marB="0"/>
                </a:tc>
              </a:tr>
              <a:tr h="65405">
                <a:tc>
                  <a:txBody>
                    <a:bodyPr/>
                    <a:lstStyle/>
                    <a:p>
                      <a:pPr marL="0" lvl="0" indent="0">
                        <a:lnSpc>
                          <a:spcPct val="115000"/>
                        </a:lnSpc>
                        <a:spcAft>
                          <a:spcPts val="0"/>
                        </a:spcAft>
                        <a:buFont typeface="+mj-lt"/>
                        <a:buNone/>
                      </a:pPr>
                      <a:r>
                        <a:rPr lang="hr-HR" sz="1200" b="1" dirty="0" smtClean="0">
                          <a:solidFill>
                            <a:srgbClr val="002060"/>
                          </a:solidFill>
                          <a:effectLst/>
                          <a:latin typeface="Calibri" pitchFamily="34" charset="0"/>
                        </a:rPr>
                        <a:t>e)      Prekvalifikacija </a:t>
                      </a:r>
                      <a:endParaRPr lang="hr-HR" sz="1200" b="1" dirty="0">
                        <a:solidFill>
                          <a:srgbClr val="002060"/>
                        </a:solidFill>
                        <a:effectLst/>
                        <a:latin typeface="Calibri" pitchFamily="34" charset="0"/>
                        <a:ea typeface="Calibri"/>
                      </a:endParaRPr>
                    </a:p>
                  </a:txBody>
                  <a:tcPr marL="68580" marR="68580" marT="0" marB="0"/>
                </a:tc>
                <a:tc>
                  <a:txBody>
                    <a:bodyPr/>
                    <a:lstStyle/>
                    <a:p>
                      <a:pPr>
                        <a:lnSpc>
                          <a:spcPct val="115000"/>
                        </a:lnSpc>
                        <a:spcAft>
                          <a:spcPts val="0"/>
                        </a:spcAft>
                      </a:pPr>
                      <a:r>
                        <a:rPr lang="hr-HR" sz="1200" b="1" dirty="0">
                          <a:solidFill>
                            <a:srgbClr val="002060"/>
                          </a:solidFill>
                          <a:effectLst/>
                          <a:latin typeface="Calibri" pitchFamily="34" charset="0"/>
                        </a:rPr>
                        <a:t>stvarni troškovi školarine </a:t>
                      </a:r>
                      <a:endParaRPr lang="hr-HR" sz="1200" b="1" dirty="0">
                        <a:solidFill>
                          <a:srgbClr val="002060"/>
                        </a:solidFill>
                        <a:effectLst/>
                        <a:latin typeface="Calibri" pitchFamily="34" charset="0"/>
                        <a:ea typeface="Calibri"/>
                      </a:endParaRPr>
                    </a:p>
                  </a:txBody>
                  <a:tcPr marL="68580" marR="68580" marT="0" marB="0"/>
                </a:tc>
              </a:tr>
              <a:tr h="244584">
                <a:tc>
                  <a:txBody>
                    <a:bodyPr/>
                    <a:lstStyle/>
                    <a:p>
                      <a:pPr marL="0" lvl="0" indent="0">
                        <a:lnSpc>
                          <a:spcPct val="115000"/>
                        </a:lnSpc>
                        <a:spcAft>
                          <a:spcPts val="0"/>
                        </a:spcAft>
                        <a:buFont typeface="+mj-lt"/>
                        <a:buNone/>
                      </a:pPr>
                      <a:r>
                        <a:rPr lang="hr-HR" sz="1200" b="1" dirty="0" smtClean="0">
                          <a:solidFill>
                            <a:srgbClr val="002060"/>
                          </a:solidFill>
                          <a:effectLst/>
                          <a:latin typeface="Calibri" pitchFamily="34" charset="0"/>
                        </a:rPr>
                        <a:t>f)       Polaganje</a:t>
                      </a:r>
                      <a:r>
                        <a:rPr lang="hr-HR" sz="1200" b="1" noProof="0" dirty="0" smtClean="0">
                          <a:solidFill>
                            <a:srgbClr val="002060"/>
                          </a:solidFill>
                          <a:effectLst/>
                          <a:latin typeface="Calibri" pitchFamily="34" charset="0"/>
                        </a:rPr>
                        <a:t> </a:t>
                      </a:r>
                      <a:r>
                        <a:rPr lang="hr-HR" sz="1200" b="1" noProof="0" dirty="0">
                          <a:solidFill>
                            <a:srgbClr val="002060"/>
                          </a:solidFill>
                          <a:effectLst/>
                          <a:latin typeface="Calibri" pitchFamily="34" charset="0"/>
                        </a:rPr>
                        <a:t>pomoćničkog </a:t>
                      </a:r>
                      <a:r>
                        <a:rPr lang="hr-HR" sz="1200" b="1" dirty="0">
                          <a:solidFill>
                            <a:srgbClr val="002060"/>
                          </a:solidFill>
                          <a:effectLst/>
                          <a:latin typeface="Calibri" pitchFamily="34" charset="0"/>
                        </a:rPr>
                        <a:t>ispita </a:t>
                      </a:r>
                      <a:endParaRPr lang="hr-HR" sz="1200" b="1" dirty="0" smtClean="0">
                        <a:solidFill>
                          <a:srgbClr val="002060"/>
                        </a:solidFill>
                        <a:effectLst/>
                        <a:latin typeface="Calibri" pitchFamily="34" charset="0"/>
                      </a:endParaRPr>
                    </a:p>
                  </a:txBody>
                  <a:tcPr marL="68580" marR="68580" marT="0" marB="0"/>
                </a:tc>
                <a:tc>
                  <a:txBody>
                    <a:bodyPr/>
                    <a:lstStyle/>
                    <a:p>
                      <a:pPr>
                        <a:lnSpc>
                          <a:spcPct val="115000"/>
                        </a:lnSpc>
                        <a:spcAft>
                          <a:spcPts val="0"/>
                        </a:spcAft>
                      </a:pPr>
                      <a:r>
                        <a:rPr lang="hr-HR" sz="1200" b="1" dirty="0">
                          <a:solidFill>
                            <a:srgbClr val="002060"/>
                          </a:solidFill>
                          <a:effectLst/>
                          <a:latin typeface="Calibri" pitchFamily="34" charset="0"/>
                        </a:rPr>
                        <a:t>1.200,00 kuna </a:t>
                      </a:r>
                    </a:p>
                  </a:txBody>
                  <a:tcPr marL="68580" marR="68580" marT="0" marB="0"/>
                </a:tc>
              </a:tr>
              <a:tr h="65405">
                <a:tc>
                  <a:txBody>
                    <a:bodyPr/>
                    <a:lstStyle/>
                    <a:p>
                      <a:pPr marL="228600" lvl="0" indent="-228600">
                        <a:lnSpc>
                          <a:spcPct val="115000"/>
                        </a:lnSpc>
                        <a:spcAft>
                          <a:spcPts val="0"/>
                        </a:spcAft>
                        <a:buFont typeface="+mj-lt"/>
                        <a:buAutoNum type="alphaLcParenR" startAt="7"/>
                      </a:pPr>
                      <a:r>
                        <a:rPr lang="hr-HR" sz="1200" b="1" dirty="0" smtClean="0">
                          <a:solidFill>
                            <a:srgbClr val="002060"/>
                          </a:solidFill>
                          <a:effectLst/>
                          <a:latin typeface="Calibri" pitchFamily="34" charset="0"/>
                        </a:rPr>
                        <a:t>   Izdavanje </a:t>
                      </a:r>
                      <a:r>
                        <a:rPr lang="hr-HR" sz="1200" b="1" dirty="0">
                          <a:solidFill>
                            <a:srgbClr val="002060"/>
                          </a:solidFill>
                          <a:effectLst/>
                          <a:latin typeface="Calibri" pitchFamily="34" charset="0"/>
                        </a:rPr>
                        <a:t>dozvola (licenci) za izvođenje praktičnog </a:t>
                      </a:r>
                      <a:r>
                        <a:rPr lang="hr-HR" sz="1200" b="1" dirty="0" smtClean="0">
                          <a:solidFill>
                            <a:srgbClr val="002060"/>
                          </a:solidFill>
                          <a:effectLst/>
                          <a:latin typeface="Calibri" pitchFamily="34" charset="0"/>
                        </a:rPr>
                        <a:t>dijela</a:t>
                      </a:r>
                    </a:p>
                    <a:p>
                      <a:pPr marL="0" lvl="0" indent="0">
                        <a:lnSpc>
                          <a:spcPct val="115000"/>
                        </a:lnSpc>
                        <a:spcAft>
                          <a:spcPts val="0"/>
                        </a:spcAft>
                        <a:buFont typeface="+mj-lt"/>
                        <a:buNone/>
                      </a:pPr>
                      <a:r>
                        <a:rPr lang="hr-HR" sz="1200" b="1" dirty="0" smtClean="0">
                          <a:solidFill>
                            <a:srgbClr val="002060"/>
                          </a:solidFill>
                          <a:effectLst/>
                          <a:latin typeface="Calibri" pitchFamily="34" charset="0"/>
                        </a:rPr>
                        <a:t>          naukovanja</a:t>
                      </a:r>
                      <a:endParaRPr lang="hr-HR" sz="1200" b="1" dirty="0">
                        <a:solidFill>
                          <a:srgbClr val="002060"/>
                        </a:solidFill>
                        <a:effectLst/>
                        <a:latin typeface="Calibri" pitchFamily="34" charset="0"/>
                        <a:ea typeface="Calibri"/>
                      </a:endParaRPr>
                    </a:p>
                  </a:txBody>
                  <a:tcPr marL="68580" marR="68580" marT="0" marB="0"/>
                </a:tc>
                <a:tc>
                  <a:txBody>
                    <a:bodyPr/>
                    <a:lstStyle/>
                    <a:p>
                      <a:pPr>
                        <a:lnSpc>
                          <a:spcPct val="115000"/>
                        </a:lnSpc>
                        <a:spcAft>
                          <a:spcPts val="0"/>
                        </a:spcAft>
                      </a:pPr>
                      <a:r>
                        <a:rPr lang="hr-HR" sz="1200" b="1" dirty="0">
                          <a:solidFill>
                            <a:srgbClr val="002060"/>
                          </a:solidFill>
                          <a:effectLst/>
                          <a:latin typeface="Calibri" pitchFamily="34" charset="0"/>
                        </a:rPr>
                        <a:t>stvarni troškovi</a:t>
                      </a:r>
                      <a:endParaRPr lang="hr-HR" sz="1200" b="1" dirty="0">
                        <a:solidFill>
                          <a:srgbClr val="002060"/>
                        </a:solidFill>
                        <a:effectLst/>
                        <a:latin typeface="Calibri" pitchFamily="34" charset="0"/>
                        <a:ea typeface="Calibri"/>
                      </a:endParaRPr>
                    </a:p>
                  </a:txBody>
                  <a:tcPr marL="68580" marR="68580" marT="0" marB="0"/>
                </a:tc>
              </a:tr>
            </a:tbl>
          </a:graphicData>
        </a:graphic>
      </p:graphicFrame>
    </p:spTree>
    <p:extLst>
      <p:ext uri="{BB962C8B-B14F-4D97-AF65-F5344CB8AC3E}">
        <p14:creationId xmlns:p14="http://schemas.microsoft.com/office/powerpoint/2010/main" xmlns="" val="4187814850"/>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5" name="Content Placeholder 4"/>
          <p:cNvSpPr>
            <a:spLocks noGrp="1"/>
          </p:cNvSpPr>
          <p:nvPr>
            <p:ph idx="1"/>
          </p:nvPr>
        </p:nvSpPr>
        <p:spPr>
          <a:xfrm>
            <a:off x="309901" y="1412776"/>
            <a:ext cx="8541699" cy="4968552"/>
          </a:xfrm>
        </p:spPr>
        <p:txBody>
          <a:bodyPr/>
          <a:lstStyle/>
          <a:p>
            <a:pPr marL="0" indent="0">
              <a:spcBef>
                <a:spcPts val="0"/>
              </a:spcBef>
              <a:buNone/>
            </a:pPr>
            <a:r>
              <a:rPr lang="hr-HR" sz="1500" b="1" dirty="0">
                <a:solidFill>
                  <a:srgbClr val="002060"/>
                </a:solidFill>
                <a:latin typeface="Calibri" pitchFamily="34" charset="0"/>
              </a:rPr>
              <a:t>D2.3 Stipendije učenicima u obrtničkim zanimanjima</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Najviši iznos potpore koji se može dodijeliti je 500,00 kuna po učeniku mjesečno, za školsku godinu 2013./14. (od 02.09.2013. do 31.08.2014. godine</a:t>
            </a:r>
            <a:r>
              <a:rPr lang="hr-HR" sz="1500" dirty="0" smtClean="0">
                <a:solidFill>
                  <a:srgbClr val="002060"/>
                </a:solidFill>
                <a:latin typeface="Calibri" pitchFamily="34" charset="0"/>
              </a:rPr>
              <a:t>). </a:t>
            </a:r>
          </a:p>
          <a:p>
            <a:pPr>
              <a:spcBef>
                <a:spcPts val="0"/>
              </a:spcBef>
            </a:pPr>
            <a:r>
              <a:rPr lang="hr-HR" sz="1500" dirty="0" smtClean="0">
                <a:solidFill>
                  <a:srgbClr val="002060"/>
                </a:solidFill>
                <a:latin typeface="Calibri" pitchFamily="34" charset="0"/>
              </a:rPr>
              <a:t>Ministarstvo </a:t>
            </a:r>
            <a:r>
              <a:rPr lang="hr-HR" sz="1500" dirty="0">
                <a:solidFill>
                  <a:srgbClr val="002060"/>
                </a:solidFill>
                <a:latin typeface="Calibri" pitchFamily="34" charset="0"/>
              </a:rPr>
              <a:t>u suradnji s područnim obrtničkim komorama, udruženjima obrtnika te subjektima malog gospodarstva sufinancira ukupni iznos stipendije svakog učenika u odnosu 50:50</a:t>
            </a:r>
            <a:r>
              <a:rPr lang="hr-HR" sz="1500" dirty="0" smtClean="0">
                <a:solidFill>
                  <a:srgbClr val="002060"/>
                </a:solidFill>
                <a:latin typeface="Calibri" pitchFamily="34" charset="0"/>
              </a:rPr>
              <a:t>%. </a:t>
            </a:r>
          </a:p>
          <a:p>
            <a:pPr>
              <a:spcBef>
                <a:spcPts val="0"/>
              </a:spcBef>
            </a:pPr>
            <a:r>
              <a:rPr lang="hr-HR" sz="1500" dirty="0" smtClean="0">
                <a:solidFill>
                  <a:srgbClr val="002060"/>
                </a:solidFill>
                <a:latin typeface="Calibri" pitchFamily="34" charset="0"/>
              </a:rPr>
              <a:t>Intenzitet </a:t>
            </a:r>
            <a:r>
              <a:rPr lang="hr-HR" sz="1500" dirty="0">
                <a:solidFill>
                  <a:srgbClr val="002060"/>
                </a:solidFill>
                <a:latin typeface="Calibri" pitchFamily="34" charset="0"/>
              </a:rPr>
              <a:t>potpore je do 100 % prihvatljivih troškova vezanih uz stipendiranje učenika koji se obrazuju u deficitarnim obrtničkim zanimanjima.</a:t>
            </a:r>
          </a:p>
          <a:p>
            <a:pPr>
              <a:spcBef>
                <a:spcPts val="0"/>
              </a:spcBef>
            </a:pPr>
            <a:r>
              <a:rPr lang="hr-HR" sz="1500" dirty="0">
                <a:solidFill>
                  <a:srgbClr val="002060"/>
                </a:solidFill>
                <a:latin typeface="Calibri" pitchFamily="34" charset="0"/>
              </a:rPr>
              <a:t>Sredstva za odobrene potpore isplaćuju se korisnicima jednokratno u 100</a:t>
            </a:r>
            <a:r>
              <a:rPr lang="hr-HR" sz="1500" dirty="0" smtClean="0">
                <a:solidFill>
                  <a:srgbClr val="002060"/>
                </a:solidFill>
                <a:latin typeface="Calibri" pitchFamily="34" charset="0"/>
              </a:rPr>
              <a:t>% iznosu.</a:t>
            </a:r>
          </a:p>
          <a:p>
            <a:pPr>
              <a:spcBef>
                <a:spcPts val="0"/>
              </a:spcBef>
            </a:pPr>
            <a:endParaRPr lang="hr-HR" sz="800" dirty="0">
              <a:solidFill>
                <a:srgbClr val="002060"/>
              </a:solidFill>
              <a:latin typeface="Calibri" pitchFamily="34" charset="0"/>
            </a:endParaRPr>
          </a:p>
          <a:p>
            <a:pPr marL="0" indent="0">
              <a:spcBef>
                <a:spcPts val="0"/>
              </a:spcBef>
              <a:buNone/>
            </a:pPr>
            <a:r>
              <a:rPr lang="hr-HR" sz="1500" b="1" dirty="0">
                <a:solidFill>
                  <a:srgbClr val="002060"/>
                </a:solidFill>
                <a:latin typeface="Calibri" pitchFamily="34" charset="0"/>
              </a:rPr>
              <a:t>D2.4 Majstorska škola</a:t>
            </a:r>
            <a:endParaRPr lang="hr-HR" sz="1500" dirty="0">
              <a:solidFill>
                <a:srgbClr val="002060"/>
              </a:solidFill>
              <a:latin typeface="Calibri" pitchFamily="34" charset="0"/>
            </a:endParaRPr>
          </a:p>
          <a:p>
            <a:pPr>
              <a:spcBef>
                <a:spcPts val="0"/>
              </a:spcBef>
            </a:pPr>
            <a:r>
              <a:rPr lang="hr-HR" sz="1500" dirty="0">
                <a:solidFill>
                  <a:srgbClr val="002060"/>
                </a:solidFill>
                <a:latin typeface="Calibri" pitchFamily="34" charset="0"/>
              </a:rPr>
              <a:t>Najniži iznos </a:t>
            </a:r>
            <a:r>
              <a:rPr lang="hr-HR" sz="1500" dirty="0" smtClean="0">
                <a:solidFill>
                  <a:srgbClr val="002060"/>
                </a:solidFill>
                <a:latin typeface="Calibri" pitchFamily="34" charset="0"/>
              </a:rPr>
              <a:t>potpore koji </a:t>
            </a:r>
            <a:r>
              <a:rPr lang="hr-HR" sz="1500" dirty="0">
                <a:solidFill>
                  <a:srgbClr val="002060"/>
                </a:solidFill>
                <a:latin typeface="Calibri" pitchFamily="34" charset="0"/>
              </a:rPr>
              <a:t>se može dodijeliti je 80.000,00 kuna, a </a:t>
            </a:r>
            <a:r>
              <a:rPr lang="hr-HR" sz="1500" dirty="0" smtClean="0">
                <a:solidFill>
                  <a:srgbClr val="002060"/>
                </a:solidFill>
                <a:latin typeface="Calibri" pitchFamily="34" charset="0"/>
              </a:rPr>
              <a:t>najviši 250.000,00 kuna. </a:t>
            </a:r>
          </a:p>
          <a:p>
            <a:pPr>
              <a:spcBef>
                <a:spcPts val="0"/>
              </a:spcBef>
            </a:pPr>
            <a:r>
              <a:rPr lang="hr-HR" sz="1500" dirty="0" smtClean="0">
                <a:solidFill>
                  <a:srgbClr val="002060"/>
                </a:solidFill>
                <a:latin typeface="Calibri" pitchFamily="34" charset="0"/>
              </a:rPr>
              <a:t>Intenzitet </a:t>
            </a:r>
            <a:r>
              <a:rPr lang="hr-HR" sz="1500" dirty="0">
                <a:solidFill>
                  <a:srgbClr val="002060"/>
                </a:solidFill>
                <a:latin typeface="Calibri" pitchFamily="34" charset="0"/>
              </a:rPr>
              <a:t>potpore je do 100 % prihvatljivih troškova vezanih uz opremanje praktikuma za strukovne predmete, učionica za stručne i teorijske predmete te dvorana i predavaonica za održavanje seminara.</a:t>
            </a:r>
          </a:p>
          <a:p>
            <a:pPr>
              <a:spcBef>
                <a:spcPts val="0"/>
              </a:spcBef>
            </a:pPr>
            <a:r>
              <a:rPr lang="hr-HR" sz="1500" dirty="0">
                <a:solidFill>
                  <a:srgbClr val="002060"/>
                </a:solidFill>
                <a:latin typeface="Calibri" pitchFamily="34" charset="0"/>
              </a:rPr>
              <a:t>Sredstva za odobrene potpore isplaćuju se korisnicima jednokratno u 100% iznosu. </a:t>
            </a:r>
            <a:endParaRPr lang="hr-HR" sz="1500" dirty="0" smtClean="0">
              <a:solidFill>
                <a:srgbClr val="002060"/>
              </a:solidFill>
              <a:latin typeface="Calibri" pitchFamily="34" charset="0"/>
            </a:endParaRPr>
          </a:p>
          <a:p>
            <a:pPr>
              <a:spcBef>
                <a:spcPts val="0"/>
              </a:spcBef>
            </a:pPr>
            <a:endParaRPr lang="hr-HR" sz="1000" dirty="0">
              <a:solidFill>
                <a:srgbClr val="002060"/>
              </a:solidFill>
              <a:latin typeface="Calibri" pitchFamily="34" charset="0"/>
            </a:endParaRPr>
          </a:p>
          <a:p>
            <a:pPr marL="0" indent="0">
              <a:spcBef>
                <a:spcPts val="0"/>
              </a:spcBef>
              <a:buNone/>
            </a:pPr>
            <a:r>
              <a:rPr lang="hr-HR" sz="1500" b="1" dirty="0">
                <a:solidFill>
                  <a:srgbClr val="002060"/>
                </a:solidFill>
                <a:latin typeface="Calibri" pitchFamily="34" charset="0"/>
              </a:rPr>
              <a:t>D2.5 Naukovanje za obrtnička zanimanja</a:t>
            </a:r>
            <a:endParaRPr lang="hr-HR" sz="1500" dirty="0">
              <a:solidFill>
                <a:srgbClr val="002060"/>
              </a:solidFill>
              <a:latin typeface="Calibri" pitchFamily="34" charset="0"/>
            </a:endParaRPr>
          </a:p>
          <a:p>
            <a:pPr>
              <a:spcBef>
                <a:spcPts val="0"/>
              </a:spcBef>
            </a:pPr>
            <a:r>
              <a:rPr lang="hr-HR" sz="1500" dirty="0" smtClean="0">
                <a:solidFill>
                  <a:srgbClr val="002060"/>
                </a:solidFill>
                <a:latin typeface="Calibri" pitchFamily="34" charset="0"/>
              </a:rPr>
              <a:t>Najniži </a:t>
            </a:r>
            <a:r>
              <a:rPr lang="hr-HR" sz="1500" dirty="0">
                <a:solidFill>
                  <a:srgbClr val="002060"/>
                </a:solidFill>
                <a:latin typeface="Calibri" pitchFamily="34" charset="0"/>
              </a:rPr>
              <a:t>iznos </a:t>
            </a:r>
            <a:r>
              <a:rPr lang="hr-HR" sz="1500" dirty="0" smtClean="0">
                <a:solidFill>
                  <a:srgbClr val="002060"/>
                </a:solidFill>
                <a:latin typeface="Calibri" pitchFamily="34" charset="0"/>
              </a:rPr>
              <a:t>potpore koji </a:t>
            </a:r>
            <a:r>
              <a:rPr lang="hr-HR" sz="1500" dirty="0">
                <a:solidFill>
                  <a:srgbClr val="002060"/>
                </a:solidFill>
                <a:latin typeface="Calibri" pitchFamily="34" charset="0"/>
              </a:rPr>
              <a:t>se može dodijeliti je 5.000,00 kuna, a najviši </a:t>
            </a:r>
            <a:r>
              <a:rPr lang="hr-HR" sz="1500" dirty="0" smtClean="0">
                <a:solidFill>
                  <a:srgbClr val="002060"/>
                </a:solidFill>
                <a:latin typeface="Calibri" pitchFamily="34" charset="0"/>
              </a:rPr>
              <a:t>40.000,00  </a:t>
            </a:r>
            <a:r>
              <a:rPr lang="hr-HR" sz="1500" dirty="0">
                <a:solidFill>
                  <a:srgbClr val="002060"/>
                </a:solidFill>
                <a:latin typeface="Calibri" pitchFamily="34" charset="0"/>
              </a:rPr>
              <a:t>kuna</a:t>
            </a:r>
            <a:r>
              <a:rPr lang="hr-HR" sz="1500" dirty="0" smtClean="0">
                <a:solidFill>
                  <a:srgbClr val="002060"/>
                </a:solidFill>
                <a:latin typeface="Calibri" pitchFamily="34" charset="0"/>
              </a:rPr>
              <a:t>. </a:t>
            </a:r>
          </a:p>
          <a:p>
            <a:pPr>
              <a:spcBef>
                <a:spcPts val="0"/>
              </a:spcBef>
            </a:pPr>
            <a:r>
              <a:rPr lang="hr-HR" sz="1500" dirty="0" smtClean="0">
                <a:solidFill>
                  <a:srgbClr val="002060"/>
                </a:solidFill>
                <a:latin typeface="Calibri" pitchFamily="34" charset="0"/>
              </a:rPr>
              <a:t>Intenzitet </a:t>
            </a:r>
            <a:r>
              <a:rPr lang="hr-HR" sz="1500" dirty="0">
                <a:solidFill>
                  <a:srgbClr val="002060"/>
                </a:solidFill>
                <a:latin typeface="Calibri" pitchFamily="34" charset="0"/>
              </a:rPr>
              <a:t>potpore je do 75% prihvatljivih troškova vezanih uz iznos prosječnih isplaćenih nagrada naučnicima u deficitarnim obrtničkim zanimanjima za ostvareno radno vrijeme planirano izvedbenim planom i programom naukovanja. </a:t>
            </a:r>
          </a:p>
          <a:p>
            <a:pPr>
              <a:spcBef>
                <a:spcPts val="0"/>
              </a:spcBef>
            </a:pPr>
            <a:r>
              <a:rPr lang="hr-HR" sz="1500" dirty="0">
                <a:solidFill>
                  <a:srgbClr val="002060"/>
                </a:solidFill>
                <a:latin typeface="Calibri" pitchFamily="34" charset="0"/>
              </a:rPr>
              <a:t>Sredstva za odobrene potpore isplaćuju se korisnicima jednokratno u 100% </a:t>
            </a:r>
            <a:r>
              <a:rPr lang="hr-HR" sz="1500" dirty="0" smtClean="0">
                <a:solidFill>
                  <a:srgbClr val="002060"/>
                </a:solidFill>
                <a:latin typeface="Calibri" pitchFamily="34" charset="0"/>
              </a:rPr>
              <a:t>iznosu nakon dostave Odluke o dodjeli bespovratnih sredstava. </a:t>
            </a:r>
            <a:endParaRPr lang="hr-HR" sz="1500" dirty="0">
              <a:solidFill>
                <a:srgbClr val="002060"/>
              </a:solidFill>
              <a:latin typeface="Calibri" pitchFamily="34" charset="0"/>
            </a:endParaRPr>
          </a:p>
          <a:p>
            <a:pPr marL="0" indent="0">
              <a:spcBef>
                <a:spcPts val="0"/>
              </a:spcBef>
              <a:buNone/>
            </a:pPr>
            <a:endParaRPr lang="hr-HR" sz="1500" dirty="0">
              <a:solidFill>
                <a:srgbClr val="002060"/>
              </a:solidFill>
              <a:latin typeface="Calibri" pitchFamily="34" charset="0"/>
            </a:endParaRPr>
          </a:p>
        </p:txBody>
      </p:sp>
      <p:sp>
        <p:nvSpPr>
          <p:cNvPr id="9" name="Title 1"/>
          <p:cNvSpPr>
            <a:spLocks noGrp="1"/>
          </p:cNvSpPr>
          <p:nvPr>
            <p:ph type="title"/>
          </p:nvPr>
        </p:nvSpPr>
        <p:spPr>
          <a:xfrm>
            <a:off x="179512" y="764704"/>
            <a:ext cx="8784976" cy="468313"/>
          </a:xfrm>
        </p:spPr>
        <p:txBody>
          <a:bodyPr/>
          <a:lstStyle/>
          <a:p>
            <a:pPr algn="ctr"/>
            <a:r>
              <a:rPr lang="hr-HR" sz="2000" dirty="0" smtClean="0">
                <a:solidFill>
                  <a:srgbClr val="002060"/>
                </a:solidFill>
                <a:latin typeface="Calibri" pitchFamily="34" charset="0"/>
              </a:rPr>
              <a:t>AKTIVNOST D2 OBRAZOVANJE ZA OBRTE (2)</a:t>
            </a:r>
            <a:r>
              <a:rPr lang="hr-HR" sz="1800" dirty="0">
                <a:solidFill>
                  <a:srgbClr val="002060"/>
                </a:solidFill>
                <a:latin typeface="Calibri" pitchFamily="34" charset="0"/>
              </a:rPr>
              <a:t/>
            </a:r>
            <a:br>
              <a:rPr lang="hr-HR" sz="1800" dirty="0">
                <a:solidFill>
                  <a:srgbClr val="002060"/>
                </a:solidFill>
                <a:latin typeface="Calibri" pitchFamily="34" charset="0"/>
              </a:rPr>
            </a:br>
            <a:r>
              <a:rPr lang="hr-HR" sz="1800" dirty="0" smtClean="0">
                <a:solidFill>
                  <a:srgbClr val="002060"/>
                </a:solidFill>
                <a:latin typeface="Calibri" pitchFamily="34" charset="0"/>
              </a:rPr>
              <a:t>IZNOSI, INTENZITET POTPORE I NAČIN ISPLATE </a:t>
            </a:r>
            <a:endParaRPr lang="en-GB" sz="1800" dirty="0">
              <a:solidFill>
                <a:srgbClr val="002060"/>
              </a:solidFill>
              <a:latin typeface="Calibri" pitchFamily="34" charset="0"/>
            </a:endParaRPr>
          </a:p>
        </p:txBody>
      </p:sp>
    </p:spTree>
    <p:extLst>
      <p:ext uri="{BB962C8B-B14F-4D97-AF65-F5344CB8AC3E}">
        <p14:creationId xmlns:p14="http://schemas.microsoft.com/office/powerpoint/2010/main" xmlns="" val="243096991"/>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26899"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2" name="Title 1"/>
          <p:cNvSpPr>
            <a:spLocks noGrp="1"/>
          </p:cNvSpPr>
          <p:nvPr>
            <p:ph type="title"/>
          </p:nvPr>
        </p:nvSpPr>
        <p:spPr>
          <a:xfrm>
            <a:off x="611560" y="836712"/>
            <a:ext cx="7772400" cy="734685"/>
          </a:xfrm>
        </p:spPr>
        <p:txBody>
          <a:bodyPr/>
          <a:lstStyle/>
          <a:p>
            <a:pPr algn="ct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2000" dirty="0" smtClean="0">
                <a:solidFill>
                  <a:srgbClr val="002060"/>
                </a:solidFill>
                <a:latin typeface="Calibri" pitchFamily="34" charset="0"/>
              </a:rPr>
              <a:t>SUBJEKTI KOJIMA JE </a:t>
            </a:r>
            <a:r>
              <a:rPr lang="hr-HR" sz="2000" dirty="0">
                <a:solidFill>
                  <a:srgbClr val="002060"/>
                </a:solidFill>
                <a:latin typeface="Calibri" pitchFamily="34" charset="0"/>
              </a:rPr>
              <a:t>AKTIVNOST </a:t>
            </a:r>
            <a:r>
              <a:rPr lang="hr-HR" sz="2000" dirty="0" smtClean="0">
                <a:solidFill>
                  <a:srgbClr val="002060"/>
                </a:solidFill>
                <a:latin typeface="Calibri" pitchFamily="34" charset="0"/>
              </a:rPr>
              <a:t>D3 OČUVANJE TRADICIJSKIH </a:t>
            </a:r>
            <a:br>
              <a:rPr lang="hr-HR" sz="2000" dirty="0" smtClean="0">
                <a:solidFill>
                  <a:srgbClr val="002060"/>
                </a:solidFill>
                <a:latin typeface="Calibri" pitchFamily="34" charset="0"/>
              </a:rPr>
            </a:br>
            <a:r>
              <a:rPr lang="hr-HR" sz="2000" dirty="0" smtClean="0">
                <a:solidFill>
                  <a:srgbClr val="002060"/>
                </a:solidFill>
                <a:latin typeface="Calibri" pitchFamily="34" charset="0"/>
              </a:rPr>
              <a:t>I UMJETNIČKIH OBRTA NAMIJENJENA</a:t>
            </a:r>
            <a:br>
              <a:rPr lang="hr-HR" sz="2000" dirty="0" smtClean="0">
                <a:solidFill>
                  <a:srgbClr val="002060"/>
                </a:solidFill>
                <a:latin typeface="Calibri" pitchFamily="34" charset="0"/>
              </a:rPr>
            </a:br>
            <a:r>
              <a:rPr lang="hr-HR" sz="2000" dirty="0" smtClean="0">
                <a:solidFill>
                  <a:srgbClr val="002060"/>
                </a:solidFill>
                <a:latin typeface="Calibri" pitchFamily="34" charset="0"/>
              </a:rPr>
              <a:t>iznos sredstava 5.000.000,00 kn</a:t>
            </a: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endParaRPr lang="en-GB" sz="1800" dirty="0">
              <a:solidFill>
                <a:srgbClr val="002060"/>
              </a:solidFill>
              <a:latin typeface="Calibri" pitchFamily="34" charset="0"/>
            </a:endParaRPr>
          </a:p>
        </p:txBody>
      </p:sp>
      <p:sp>
        <p:nvSpPr>
          <p:cNvPr id="4" name="Content Placeholder 3"/>
          <p:cNvSpPr>
            <a:spLocks noGrp="1"/>
          </p:cNvSpPr>
          <p:nvPr>
            <p:ph idx="1"/>
          </p:nvPr>
        </p:nvSpPr>
        <p:spPr>
          <a:xfrm>
            <a:off x="539552" y="1772816"/>
            <a:ext cx="8208911" cy="4178994"/>
          </a:xfrm>
        </p:spPr>
        <p:txBody>
          <a:bodyPr/>
          <a:lstStyle/>
          <a:p>
            <a:pPr>
              <a:spcBef>
                <a:spcPts val="0"/>
              </a:spcBef>
            </a:pPr>
            <a:r>
              <a:rPr lang="hr-HR" sz="1600" dirty="0">
                <a:solidFill>
                  <a:srgbClr val="002060"/>
                </a:solidFill>
                <a:latin typeface="Calibri" pitchFamily="34" charset="0"/>
              </a:rPr>
              <a:t>Subjekti  malog  gospodarstva (</a:t>
            </a:r>
            <a:r>
              <a:rPr lang="hr-HR" sz="1600" b="1" dirty="0">
                <a:solidFill>
                  <a:srgbClr val="002060"/>
                </a:solidFill>
                <a:latin typeface="Calibri" pitchFamily="34" charset="0"/>
              </a:rPr>
              <a:t>isključivo obrti, trgovačka društva i zadruge</a:t>
            </a:r>
            <a:r>
              <a:rPr lang="hr-HR" sz="1600" dirty="0">
                <a:solidFill>
                  <a:srgbClr val="002060"/>
                </a:solidFill>
                <a:latin typeface="Calibri" pitchFamily="34" charset="0"/>
              </a:rPr>
              <a:t>) sukladno zakonskoj definiciji, koji obavljaju djelatnost na obrtnički način i izrađuju proizvode tradicijskog i umjetničkog obrta pretežito ručnim radom i u malim serijama, prema odredbama Pravilnika o tradicijskim odnosno umjetničkim obrtima („Narodne novine“, broj 112/2007</a:t>
            </a:r>
            <a:r>
              <a:rPr lang="hr-HR" sz="1600" dirty="0" smtClean="0">
                <a:solidFill>
                  <a:srgbClr val="002060"/>
                </a:solidFill>
                <a:latin typeface="Calibri" pitchFamily="34" charset="0"/>
              </a:rPr>
              <a:t>)</a:t>
            </a:r>
          </a:p>
          <a:p>
            <a:r>
              <a:rPr lang="hr-HR" sz="1600" dirty="0">
                <a:solidFill>
                  <a:srgbClr val="002060"/>
                </a:solidFill>
                <a:latin typeface="Calibri" pitchFamily="34" charset="0"/>
              </a:rPr>
              <a:t>koji imaju prosječno od 1 do 249 zaposlenih u prethodnoj poslovnoj godini </a:t>
            </a:r>
          </a:p>
          <a:p>
            <a:r>
              <a:rPr lang="hr-HR" sz="1600" dirty="0" smtClean="0">
                <a:solidFill>
                  <a:srgbClr val="002060"/>
                </a:solidFill>
                <a:latin typeface="Calibri" pitchFamily="34" charset="0"/>
              </a:rPr>
              <a:t>posluju </a:t>
            </a:r>
            <a:r>
              <a:rPr lang="hr-HR" sz="1600" dirty="0">
                <a:solidFill>
                  <a:srgbClr val="002060"/>
                </a:solidFill>
                <a:latin typeface="Calibri" pitchFamily="34" charset="0"/>
              </a:rPr>
              <a:t>najmanje 2 godine do datuma podnošenja prijave </a:t>
            </a:r>
          </a:p>
          <a:p>
            <a:pPr>
              <a:spcBef>
                <a:spcPts val="0"/>
              </a:spcBef>
            </a:pPr>
            <a:endParaRPr lang="en-GB" sz="1600" dirty="0">
              <a:solidFill>
                <a:srgbClr val="002060"/>
              </a:solidFill>
              <a:latin typeface="Calibri" pitchFamily="34" charset="0"/>
            </a:endParaRPr>
          </a:p>
        </p:txBody>
      </p:sp>
    </p:spTree>
    <p:extLst>
      <p:ext uri="{BB962C8B-B14F-4D97-AF65-F5344CB8AC3E}">
        <p14:creationId xmlns:p14="http://schemas.microsoft.com/office/powerpoint/2010/main" xmlns="" val="320131295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sp>
        <p:nvSpPr>
          <p:cNvPr id="8" name="TextBox 7"/>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pic>
        <p:nvPicPr>
          <p:cNvPr id="19" name="Picture 18" descr="impuls_graficki2.PNG"/>
          <p:cNvPicPr>
            <a:picLocks noChangeAspect="1"/>
          </p:cNvPicPr>
          <p:nvPr/>
        </p:nvPicPr>
        <p:blipFill>
          <a:blip r:embed="rId3" cstate="print"/>
          <a:stretch>
            <a:fillRect/>
          </a:stretch>
        </p:blipFill>
        <p:spPr>
          <a:xfrm>
            <a:off x="395536" y="573744"/>
            <a:ext cx="8352928" cy="5898373"/>
          </a:xfrm>
          <a:prstGeom prst="rect">
            <a:avLst/>
          </a:prstGeom>
        </p:spPr>
      </p:pic>
      <p:cxnSp>
        <p:nvCxnSpPr>
          <p:cNvPr id="20" name="Straight Connector 19"/>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Tree>
    <p:extLst>
      <p:ext uri="{BB962C8B-B14F-4D97-AF65-F5344CB8AC3E}">
        <p14:creationId xmlns:p14="http://schemas.microsoft.com/office/powerpoint/2010/main" xmlns="" val="534161636"/>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404287" y="1412776"/>
            <a:ext cx="8352928" cy="369332"/>
          </a:xfrm>
          <a:prstGeom prst="rect">
            <a:avLst/>
          </a:prstGeom>
          <a:noFill/>
        </p:spPr>
        <p:txBody>
          <a:bodyPr wrap="square" rtlCol="0">
            <a:spAutoFit/>
          </a:bodyPr>
          <a:lstStyle/>
          <a:p>
            <a:endParaRPr lang="hr-HR" dirty="0" smtClean="0">
              <a:solidFill>
                <a:srgbClr val="002060"/>
              </a:solidFill>
              <a:latin typeface="Calibri" pitchFamily="34" charset="0"/>
            </a:endParaRPr>
          </a:p>
        </p:txBody>
      </p:sp>
      <p:sp>
        <p:nvSpPr>
          <p:cNvPr id="10" name="Title 1"/>
          <p:cNvSpPr>
            <a:spLocks noGrp="1"/>
          </p:cNvSpPr>
          <p:nvPr>
            <p:ph type="title"/>
          </p:nvPr>
        </p:nvSpPr>
        <p:spPr>
          <a:xfrm>
            <a:off x="685800" y="909067"/>
            <a:ext cx="7772400" cy="468313"/>
          </a:xfrm>
        </p:spPr>
        <p:txBody>
          <a:bodyPr/>
          <a:lstStyle/>
          <a:p>
            <a:pPr algn="ct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2000" dirty="0" smtClean="0">
                <a:solidFill>
                  <a:srgbClr val="002060"/>
                </a:solidFill>
                <a:latin typeface="Calibri" pitchFamily="34" charset="0"/>
              </a:rPr>
              <a:t>AKTIVNOST D3 OČUVANJE TRADICIJSKIH I UMJETNIČKIH OBRTA</a:t>
            </a: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PROJEKTNE AKTIVNOSTI ZA KOJE SE </a:t>
            </a:r>
            <a:r>
              <a:rPr lang="hr-HR" sz="1800" dirty="0">
                <a:solidFill>
                  <a:srgbClr val="002060"/>
                </a:solidFill>
                <a:latin typeface="Calibri" pitchFamily="34" charset="0"/>
              </a:rPr>
              <a:t>PODNOSI PRIJAVA </a:t>
            </a:r>
            <a:br>
              <a:rPr lang="hr-HR" sz="1800" dirty="0">
                <a:solidFill>
                  <a:srgbClr val="002060"/>
                </a:solidFill>
                <a:latin typeface="Calibri" pitchFamily="34" charset="0"/>
              </a:rPr>
            </a:br>
            <a:endParaRPr lang="en-GB" sz="1800" dirty="0"/>
          </a:p>
        </p:txBody>
      </p:sp>
      <p:sp>
        <p:nvSpPr>
          <p:cNvPr id="2" name="Content Placeholder 1"/>
          <p:cNvSpPr>
            <a:spLocks noGrp="1"/>
          </p:cNvSpPr>
          <p:nvPr>
            <p:ph idx="1"/>
          </p:nvPr>
        </p:nvSpPr>
        <p:spPr>
          <a:xfrm>
            <a:off x="539552" y="1671638"/>
            <a:ext cx="7918648" cy="4637682"/>
          </a:xfrm>
        </p:spPr>
        <p:txBody>
          <a:bodyPr/>
          <a:lstStyle/>
          <a:p>
            <a:pPr lvl="0">
              <a:spcBef>
                <a:spcPts val="0"/>
              </a:spcBef>
            </a:pPr>
            <a:r>
              <a:rPr lang="hr-HR" sz="1600" dirty="0" smtClean="0">
                <a:solidFill>
                  <a:srgbClr val="002060"/>
                </a:solidFill>
                <a:latin typeface="Calibri" pitchFamily="34" charset="0"/>
              </a:rPr>
              <a:t>ulaganja </a:t>
            </a:r>
            <a:r>
              <a:rPr lang="hr-HR" sz="1600" dirty="0">
                <a:solidFill>
                  <a:srgbClr val="002060"/>
                </a:solidFill>
                <a:latin typeface="Calibri" pitchFamily="34" charset="0"/>
              </a:rPr>
              <a:t>u proizvode/usluge, poboljšanje prodaje, proširenje ponude proizvoda/usluge, proširenje proizvodnje i pružanja usluga i/ili proširenje tržišta </a:t>
            </a:r>
          </a:p>
          <a:p>
            <a:pPr lvl="0">
              <a:spcBef>
                <a:spcPts val="0"/>
              </a:spcBef>
            </a:pPr>
            <a:r>
              <a:rPr lang="hr-HR" sz="1600" dirty="0" smtClean="0">
                <a:solidFill>
                  <a:srgbClr val="002060"/>
                </a:solidFill>
                <a:latin typeface="Calibri" pitchFamily="34" charset="0"/>
              </a:rPr>
              <a:t>nabava </a:t>
            </a:r>
            <a:r>
              <a:rPr lang="hr-HR" sz="1600" dirty="0">
                <a:solidFill>
                  <a:srgbClr val="002060"/>
                </a:solidFill>
                <a:latin typeface="Calibri" pitchFamily="34" charset="0"/>
              </a:rPr>
              <a:t>strojeva, postrojenja i opreme, mjernih i kontrolnih uređaja i instrumenata te računalnih programa namijenjenih isključivo za obavljanje poslovne djelatnosti </a:t>
            </a:r>
          </a:p>
          <a:p>
            <a:pPr lvl="0">
              <a:spcBef>
                <a:spcPts val="0"/>
              </a:spcBef>
            </a:pPr>
            <a:r>
              <a:rPr lang="hr-HR" sz="1600" dirty="0" smtClean="0">
                <a:solidFill>
                  <a:srgbClr val="002060"/>
                </a:solidFill>
                <a:latin typeface="Calibri" pitchFamily="34" charset="0"/>
              </a:rPr>
              <a:t>ulaganja </a:t>
            </a:r>
            <a:r>
              <a:rPr lang="hr-HR" sz="1600" dirty="0">
                <a:solidFill>
                  <a:srgbClr val="002060"/>
                </a:solidFill>
                <a:latin typeface="Calibri" pitchFamily="34" charset="0"/>
              </a:rPr>
              <a:t>u razvoj novih proizvoda/usluga (potpuno novi proizvod /usluga, linija novih proizvoda/usluga, nadopuna linije, uvođenje proizvoda/usluga na tržište, proizvod/usluga s manjim promjenama, ali usmjeren na potpuno novi ciljni segment tržišta, proizvod/usluga proizveden/pružen uz smanjene troškove) uključujući troškove vanjskih usluga u razvoju novog proizvoda/usluge </a:t>
            </a:r>
          </a:p>
          <a:p>
            <a:pPr lvl="0">
              <a:spcBef>
                <a:spcPts val="0"/>
              </a:spcBef>
            </a:pPr>
            <a:r>
              <a:rPr lang="hr-HR" sz="1600" dirty="0" smtClean="0">
                <a:solidFill>
                  <a:srgbClr val="002060"/>
                </a:solidFill>
                <a:latin typeface="Calibri" pitchFamily="34" charset="0"/>
              </a:rPr>
              <a:t>poboljšanja </a:t>
            </a:r>
            <a:r>
              <a:rPr lang="hr-HR" sz="1600" dirty="0">
                <a:solidFill>
                  <a:srgbClr val="002060"/>
                </a:solidFill>
                <a:latin typeface="Calibri" pitchFamily="34" charset="0"/>
              </a:rPr>
              <a:t>i </a:t>
            </a:r>
            <a:r>
              <a:rPr lang="hr-HR" sz="1600" dirty="0" smtClean="0">
                <a:solidFill>
                  <a:srgbClr val="002060"/>
                </a:solidFill>
                <a:latin typeface="Calibri" pitchFamily="34" charset="0"/>
              </a:rPr>
              <a:t>prilagodba </a:t>
            </a:r>
            <a:r>
              <a:rPr lang="hr-HR" sz="1600" dirty="0">
                <a:solidFill>
                  <a:srgbClr val="002060"/>
                </a:solidFill>
                <a:latin typeface="Calibri" pitchFamily="34" charset="0"/>
              </a:rPr>
              <a:t>poslovnog prostora obavljanju poslovne djelatnosti, unutarnjeg uređenja poslovnih prostora/radionice </a:t>
            </a:r>
          </a:p>
          <a:p>
            <a:pPr lvl="0">
              <a:spcBef>
                <a:spcPts val="0"/>
              </a:spcBef>
            </a:pPr>
            <a:r>
              <a:rPr lang="hr-HR" sz="1600" dirty="0" smtClean="0">
                <a:solidFill>
                  <a:srgbClr val="002060"/>
                </a:solidFill>
                <a:latin typeface="Calibri" pitchFamily="34" charset="0"/>
              </a:rPr>
              <a:t>priprema, </a:t>
            </a:r>
            <a:r>
              <a:rPr lang="hr-HR" sz="1600" dirty="0">
                <a:solidFill>
                  <a:srgbClr val="002060"/>
                </a:solidFill>
                <a:latin typeface="Calibri" pitchFamily="34" charset="0"/>
              </a:rPr>
              <a:t>uvođenje i certificiranje sustava upravljanja kvalitetom i normi te troškove stjecanja prava uporabe znaka Hrvatska kvaliteta, Izvorno hrvatsko, Hrvatski otočni proizvod, odnosno Znaka tradicijskog odnosno umjetničkog </a:t>
            </a:r>
            <a:r>
              <a:rPr lang="hr-HR" sz="1600" dirty="0" smtClean="0">
                <a:solidFill>
                  <a:srgbClr val="002060"/>
                </a:solidFill>
                <a:latin typeface="Calibri" pitchFamily="34" charset="0"/>
              </a:rPr>
              <a:t>obrta</a:t>
            </a:r>
          </a:p>
          <a:p>
            <a:pPr>
              <a:spcBef>
                <a:spcPts val="0"/>
              </a:spcBef>
            </a:pPr>
            <a:r>
              <a:rPr lang="hr-HR" sz="1600" dirty="0">
                <a:solidFill>
                  <a:srgbClr val="002060"/>
                </a:solidFill>
                <a:latin typeface="Calibri" pitchFamily="34" charset="0"/>
              </a:rPr>
              <a:t>s</a:t>
            </a:r>
            <a:r>
              <a:rPr lang="hr-HR" sz="1600" dirty="0" smtClean="0">
                <a:solidFill>
                  <a:srgbClr val="002060"/>
                </a:solidFill>
                <a:latin typeface="Calibri" pitchFamily="34" charset="0"/>
              </a:rPr>
              <a:t>vi </a:t>
            </a:r>
            <a:r>
              <a:rPr lang="hr-HR" sz="1600" dirty="0">
                <a:solidFill>
                  <a:srgbClr val="002060"/>
                </a:solidFill>
                <a:latin typeface="Calibri" pitchFamily="34" charset="0"/>
              </a:rPr>
              <a:t>troškovi vezani uz upravljanje i zaštitu intelektualnog i vlasništva </a:t>
            </a:r>
          </a:p>
          <a:p>
            <a:pPr lvl="0">
              <a:spcBef>
                <a:spcPts val="0"/>
              </a:spcBef>
            </a:pPr>
            <a:r>
              <a:rPr lang="hr-HR" sz="1600" dirty="0" smtClean="0">
                <a:solidFill>
                  <a:srgbClr val="002060"/>
                </a:solidFill>
                <a:latin typeface="Calibri" pitchFamily="34" charset="0"/>
              </a:rPr>
              <a:t>marketinške </a:t>
            </a:r>
            <a:r>
              <a:rPr lang="hr-HR" sz="1600" dirty="0">
                <a:solidFill>
                  <a:srgbClr val="002060"/>
                </a:solidFill>
                <a:latin typeface="Calibri" pitchFamily="34" charset="0"/>
              </a:rPr>
              <a:t>aktivnosti (nastup pojedinačnih subjekata na domaćim i inozemnim sajmovima, korištenje vanjskih usluga pri istraživanju tržišta (benchmarking), stvaranje tržišne marke, oblikovanje proizvoda/usluge (dizajn), izrada web stranice i izrada promidžbenog materijala).</a:t>
            </a:r>
          </a:p>
          <a:p>
            <a:pPr>
              <a:spcBef>
                <a:spcPts val="0"/>
              </a:spcBef>
            </a:pPr>
            <a:endParaRPr lang="en-GB" sz="1600" dirty="0">
              <a:solidFill>
                <a:srgbClr val="002060"/>
              </a:solidFill>
              <a:latin typeface="Calibri" pitchFamily="34" charset="0"/>
            </a:endParaRPr>
          </a:p>
        </p:txBody>
      </p:sp>
    </p:spTree>
    <p:extLst>
      <p:ext uri="{BB962C8B-B14F-4D97-AF65-F5344CB8AC3E}">
        <p14:creationId xmlns:p14="http://schemas.microsoft.com/office/powerpoint/2010/main" xmlns="" val="4107334905"/>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404287" y="1285860"/>
            <a:ext cx="8352928" cy="369332"/>
          </a:xfrm>
          <a:prstGeom prst="rect">
            <a:avLst/>
          </a:prstGeom>
          <a:noFill/>
        </p:spPr>
        <p:txBody>
          <a:bodyPr wrap="square" rtlCol="0">
            <a:spAutoFit/>
          </a:bodyPr>
          <a:lstStyle/>
          <a:p>
            <a:endParaRPr lang="hr-HR" dirty="0" smtClean="0">
              <a:solidFill>
                <a:srgbClr val="002060"/>
              </a:solidFill>
              <a:latin typeface="Calibri" pitchFamily="34" charset="0"/>
            </a:endParaRPr>
          </a:p>
        </p:txBody>
      </p:sp>
      <p:sp>
        <p:nvSpPr>
          <p:cNvPr id="10" name="Title 1"/>
          <p:cNvSpPr>
            <a:spLocks noGrp="1"/>
          </p:cNvSpPr>
          <p:nvPr>
            <p:ph type="title"/>
          </p:nvPr>
        </p:nvSpPr>
        <p:spPr>
          <a:xfrm>
            <a:off x="685800" y="909067"/>
            <a:ext cx="7772400" cy="733983"/>
          </a:xfrm>
        </p:spPr>
        <p:txBody>
          <a:bodyPr/>
          <a:lstStyle/>
          <a:p>
            <a:pPr algn="ct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2000" dirty="0" smtClean="0">
                <a:solidFill>
                  <a:srgbClr val="002060"/>
                </a:solidFill>
                <a:latin typeface="Calibri" pitchFamily="34" charset="0"/>
              </a:rPr>
              <a:t>AKTIVNOST D3 OČUVANJE TRADICIJSKIH I UMJETNIČKIH OBRTA</a:t>
            </a: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NEPRIHVATLJIVI TROŠKOVI</a:t>
            </a:r>
            <a:r>
              <a:rPr lang="hr-HR" sz="1800" dirty="0">
                <a:solidFill>
                  <a:srgbClr val="002060"/>
                </a:solidFill>
                <a:latin typeface="Calibri" pitchFamily="34" charset="0"/>
              </a:rPr>
              <a:t/>
            </a:r>
            <a:br>
              <a:rPr lang="hr-HR" sz="1800" dirty="0">
                <a:solidFill>
                  <a:srgbClr val="002060"/>
                </a:solidFill>
                <a:latin typeface="Calibri" pitchFamily="34" charset="0"/>
              </a:rPr>
            </a:br>
            <a:endParaRPr lang="en-GB" sz="1800" dirty="0"/>
          </a:p>
        </p:txBody>
      </p:sp>
      <p:sp>
        <p:nvSpPr>
          <p:cNvPr id="2" name="Content Placeholder 1"/>
          <p:cNvSpPr>
            <a:spLocks noGrp="1"/>
          </p:cNvSpPr>
          <p:nvPr>
            <p:ph idx="1"/>
          </p:nvPr>
        </p:nvSpPr>
        <p:spPr>
          <a:xfrm>
            <a:off x="540668" y="1785926"/>
            <a:ext cx="7918648" cy="4093876"/>
          </a:xfrm>
        </p:spPr>
        <p:txBody>
          <a:bodyPr/>
          <a:lstStyle/>
          <a:p>
            <a:pPr>
              <a:spcBef>
                <a:spcPts val="0"/>
              </a:spcBef>
            </a:pPr>
            <a:r>
              <a:rPr lang="hr-HR" sz="1600" dirty="0" smtClean="0">
                <a:solidFill>
                  <a:srgbClr val="002060"/>
                </a:solidFill>
                <a:latin typeface="Calibri" pitchFamily="34" charset="0"/>
              </a:rPr>
              <a:t>troškovi </a:t>
            </a:r>
            <a:r>
              <a:rPr lang="hr-HR" sz="1600" dirty="0">
                <a:solidFill>
                  <a:srgbClr val="002060"/>
                </a:solidFill>
                <a:latin typeface="Calibri" pitchFamily="34" charset="0"/>
              </a:rPr>
              <a:t>nastali prije datuma potpisivanja Ugovora o dodjeli bespovratne potpore (</a:t>
            </a:r>
            <a:r>
              <a:rPr lang="hr-HR" sz="1600" dirty="0" smtClean="0">
                <a:solidFill>
                  <a:srgbClr val="002060"/>
                </a:solidFill>
                <a:latin typeface="Calibri" pitchFamily="34" charset="0"/>
              </a:rPr>
              <a:t>datum  potpisa </a:t>
            </a:r>
            <a:r>
              <a:rPr lang="hr-HR" sz="1600" dirty="0">
                <a:solidFill>
                  <a:srgbClr val="002060"/>
                </a:solidFill>
                <a:latin typeface="Calibri" pitchFamily="34" charset="0"/>
              </a:rPr>
              <a:t>zadnjeg potpisnika) </a:t>
            </a:r>
          </a:p>
          <a:p>
            <a:pPr>
              <a:spcBef>
                <a:spcPts val="0"/>
              </a:spcBef>
            </a:pPr>
            <a:r>
              <a:rPr lang="hr-HR" sz="1600" dirty="0" smtClean="0">
                <a:solidFill>
                  <a:srgbClr val="002060"/>
                </a:solidFill>
                <a:latin typeface="Calibri" pitchFamily="34" charset="0"/>
              </a:rPr>
              <a:t>porez </a:t>
            </a:r>
            <a:r>
              <a:rPr lang="hr-HR" sz="1600" dirty="0">
                <a:solidFill>
                  <a:srgbClr val="002060"/>
                </a:solidFill>
                <a:latin typeface="Calibri" pitchFamily="34" charset="0"/>
              </a:rPr>
              <a:t>na dodanu vrijednost (bez obzira da li je poduzetnik u sustavu PDV-a ili nije) </a:t>
            </a:r>
          </a:p>
          <a:p>
            <a:pPr>
              <a:spcBef>
                <a:spcPts val="0"/>
              </a:spcBef>
            </a:pPr>
            <a:r>
              <a:rPr lang="hr-HR" sz="1600" dirty="0" smtClean="0">
                <a:solidFill>
                  <a:srgbClr val="002060"/>
                </a:solidFill>
                <a:latin typeface="Calibri" pitchFamily="34" charset="0"/>
              </a:rPr>
              <a:t>nabava </a:t>
            </a:r>
            <a:r>
              <a:rPr lang="hr-HR" sz="1600" dirty="0">
                <a:solidFill>
                  <a:srgbClr val="002060"/>
                </a:solidFill>
                <a:latin typeface="Calibri" pitchFamily="34" charset="0"/>
              </a:rPr>
              <a:t>rabljene opreme </a:t>
            </a:r>
          </a:p>
          <a:p>
            <a:pPr>
              <a:spcBef>
                <a:spcPts val="0"/>
              </a:spcBef>
            </a:pPr>
            <a:r>
              <a:rPr lang="hr-HR" sz="1600" dirty="0" smtClean="0">
                <a:solidFill>
                  <a:srgbClr val="002060"/>
                </a:solidFill>
                <a:latin typeface="Calibri" pitchFamily="34" charset="0"/>
              </a:rPr>
              <a:t>nabava/kupovina/najam </a:t>
            </a:r>
            <a:r>
              <a:rPr lang="hr-HR" sz="1600" dirty="0">
                <a:solidFill>
                  <a:srgbClr val="002060"/>
                </a:solidFill>
                <a:latin typeface="Calibri" pitchFamily="34" charset="0"/>
              </a:rPr>
              <a:t>vozila </a:t>
            </a:r>
          </a:p>
          <a:p>
            <a:pPr>
              <a:spcBef>
                <a:spcPts val="0"/>
              </a:spcBef>
            </a:pPr>
            <a:r>
              <a:rPr lang="hr-HR" sz="1600" dirty="0" smtClean="0">
                <a:solidFill>
                  <a:srgbClr val="002060"/>
                </a:solidFill>
                <a:latin typeface="Calibri" pitchFamily="34" charset="0"/>
              </a:rPr>
              <a:t>carinske </a:t>
            </a:r>
            <a:r>
              <a:rPr lang="hr-HR" sz="1600" dirty="0">
                <a:solidFill>
                  <a:srgbClr val="002060"/>
                </a:solidFill>
                <a:latin typeface="Calibri" pitchFamily="34" charset="0"/>
              </a:rPr>
              <a:t>i uvozne pristojbe ili bilo koje druge naknade (bankovne naknade, tečajne </a:t>
            </a:r>
            <a:r>
              <a:rPr lang="hr-HR" sz="1600" dirty="0" smtClean="0">
                <a:solidFill>
                  <a:srgbClr val="002060"/>
                </a:solidFill>
                <a:latin typeface="Calibri" pitchFamily="34" charset="0"/>
              </a:rPr>
              <a:t>razlike </a:t>
            </a:r>
            <a:r>
              <a:rPr lang="hr-HR" sz="1600" dirty="0">
                <a:solidFill>
                  <a:srgbClr val="002060"/>
                </a:solidFill>
                <a:latin typeface="Calibri" pitchFamily="34" charset="0"/>
              </a:rPr>
              <a:t>i sl.) </a:t>
            </a:r>
          </a:p>
          <a:p>
            <a:pPr>
              <a:spcBef>
                <a:spcPts val="0"/>
              </a:spcBef>
            </a:pPr>
            <a:r>
              <a:rPr lang="hr-HR" sz="1600" dirty="0" smtClean="0">
                <a:solidFill>
                  <a:srgbClr val="002060"/>
                </a:solidFill>
                <a:latin typeface="Calibri" pitchFamily="34" charset="0"/>
              </a:rPr>
              <a:t>troškovi </a:t>
            </a:r>
            <a:r>
              <a:rPr lang="hr-HR" sz="1600" dirty="0">
                <a:solidFill>
                  <a:srgbClr val="002060"/>
                </a:solidFill>
                <a:latin typeface="Calibri" pitchFamily="34" charset="0"/>
              </a:rPr>
              <a:t>izgradnje, dogradnje ili kupovine poslovnog prostora ili zemljišta </a:t>
            </a:r>
          </a:p>
          <a:p>
            <a:pPr>
              <a:spcBef>
                <a:spcPts val="0"/>
              </a:spcBef>
            </a:pPr>
            <a:r>
              <a:rPr lang="hr-HR" sz="1600" dirty="0" smtClean="0">
                <a:solidFill>
                  <a:srgbClr val="002060"/>
                </a:solidFill>
                <a:latin typeface="Calibri" pitchFamily="34" charset="0"/>
              </a:rPr>
              <a:t>troškovi </a:t>
            </a:r>
            <a:r>
              <a:rPr lang="hr-HR" sz="1600" dirty="0">
                <a:solidFill>
                  <a:srgbClr val="002060"/>
                </a:solidFill>
                <a:latin typeface="Calibri" pitchFamily="34" charset="0"/>
              </a:rPr>
              <a:t>studija </a:t>
            </a:r>
          </a:p>
          <a:p>
            <a:pPr>
              <a:spcBef>
                <a:spcPts val="0"/>
              </a:spcBef>
            </a:pPr>
            <a:r>
              <a:rPr lang="hr-HR" sz="1600" dirty="0" smtClean="0">
                <a:solidFill>
                  <a:srgbClr val="002060"/>
                </a:solidFill>
                <a:latin typeface="Calibri" pitchFamily="34" charset="0"/>
              </a:rPr>
              <a:t>tečajevi </a:t>
            </a:r>
            <a:r>
              <a:rPr lang="hr-HR" sz="1600" dirty="0">
                <a:solidFill>
                  <a:srgbClr val="002060"/>
                </a:solidFill>
                <a:latin typeface="Calibri" pitchFamily="34" charset="0"/>
              </a:rPr>
              <a:t>stranog jezika </a:t>
            </a:r>
          </a:p>
          <a:p>
            <a:pPr>
              <a:spcBef>
                <a:spcPts val="0"/>
              </a:spcBef>
            </a:pPr>
            <a:r>
              <a:rPr lang="hr-HR" sz="1600" dirty="0" smtClean="0">
                <a:solidFill>
                  <a:srgbClr val="002060"/>
                </a:solidFill>
                <a:latin typeface="Calibri" pitchFamily="34" charset="0"/>
              </a:rPr>
              <a:t>najam </a:t>
            </a:r>
            <a:r>
              <a:rPr lang="hr-HR" sz="1600" dirty="0">
                <a:solidFill>
                  <a:srgbClr val="002060"/>
                </a:solidFill>
                <a:latin typeface="Calibri" pitchFamily="34" charset="0"/>
              </a:rPr>
              <a:t>opreme </a:t>
            </a:r>
          </a:p>
          <a:p>
            <a:pPr>
              <a:spcBef>
                <a:spcPts val="0"/>
              </a:spcBef>
            </a:pPr>
            <a:r>
              <a:rPr lang="hr-HR" sz="1600" dirty="0" smtClean="0">
                <a:solidFill>
                  <a:srgbClr val="002060"/>
                </a:solidFill>
                <a:latin typeface="Calibri" pitchFamily="34" charset="0"/>
              </a:rPr>
              <a:t>potrošni </a:t>
            </a:r>
            <a:r>
              <a:rPr lang="hr-HR" sz="1600" dirty="0">
                <a:solidFill>
                  <a:srgbClr val="002060"/>
                </a:solidFill>
                <a:latin typeface="Calibri" pitchFamily="34" charset="0"/>
              </a:rPr>
              <a:t>materijal, nabava/kupovina sirovina/repromaterijala </a:t>
            </a:r>
          </a:p>
          <a:p>
            <a:pPr>
              <a:spcBef>
                <a:spcPts val="0"/>
              </a:spcBef>
            </a:pPr>
            <a:r>
              <a:rPr lang="hr-HR" sz="1600" dirty="0" smtClean="0">
                <a:solidFill>
                  <a:srgbClr val="002060"/>
                </a:solidFill>
                <a:latin typeface="Calibri" pitchFamily="34" charset="0"/>
              </a:rPr>
              <a:t>sitni </a:t>
            </a:r>
            <a:r>
              <a:rPr lang="hr-HR" sz="1600" dirty="0">
                <a:solidFill>
                  <a:srgbClr val="002060"/>
                </a:solidFill>
                <a:latin typeface="Calibri" pitchFamily="34" charset="0"/>
              </a:rPr>
              <a:t>inventar, redovni materijalni troškovi </a:t>
            </a:r>
          </a:p>
          <a:p>
            <a:pPr>
              <a:spcBef>
                <a:spcPts val="0"/>
              </a:spcBef>
            </a:pPr>
            <a:r>
              <a:rPr lang="hr-HR" sz="1600" dirty="0" smtClean="0">
                <a:solidFill>
                  <a:srgbClr val="002060"/>
                </a:solidFill>
                <a:latin typeface="Calibri" pitchFamily="34" charset="0"/>
              </a:rPr>
              <a:t>obnavljanje </a:t>
            </a:r>
            <a:r>
              <a:rPr lang="hr-HR" sz="1600" dirty="0">
                <a:solidFill>
                  <a:srgbClr val="002060"/>
                </a:solidFill>
                <a:latin typeface="Calibri" pitchFamily="34" charset="0"/>
              </a:rPr>
              <a:t>certifikata, kontrolni audit </a:t>
            </a:r>
          </a:p>
          <a:p>
            <a:pPr>
              <a:spcBef>
                <a:spcPts val="0"/>
              </a:spcBef>
            </a:pPr>
            <a:r>
              <a:rPr lang="hr-HR" sz="1600" dirty="0" smtClean="0">
                <a:solidFill>
                  <a:srgbClr val="002060"/>
                </a:solidFill>
                <a:latin typeface="Calibri" pitchFamily="34" charset="0"/>
              </a:rPr>
              <a:t>Web-hosting </a:t>
            </a:r>
            <a:endParaRPr lang="hr-HR" sz="1600" dirty="0">
              <a:solidFill>
                <a:srgbClr val="002060"/>
              </a:solidFill>
              <a:latin typeface="Calibri" pitchFamily="34" charset="0"/>
            </a:endParaRPr>
          </a:p>
          <a:p>
            <a:pPr>
              <a:spcBef>
                <a:spcPts val="0"/>
              </a:spcBef>
            </a:pPr>
            <a:r>
              <a:rPr lang="hr-HR" sz="1600" dirty="0" smtClean="0">
                <a:solidFill>
                  <a:srgbClr val="002060"/>
                </a:solidFill>
                <a:latin typeface="Calibri" pitchFamily="34" charset="0"/>
              </a:rPr>
              <a:t>oglašavanje </a:t>
            </a:r>
            <a:r>
              <a:rPr lang="hr-HR" sz="1600" dirty="0">
                <a:solidFill>
                  <a:srgbClr val="002060"/>
                </a:solidFill>
                <a:latin typeface="Calibri" pitchFamily="34" charset="0"/>
              </a:rPr>
              <a:t>u medijima. </a:t>
            </a:r>
          </a:p>
          <a:p>
            <a:pPr>
              <a:spcBef>
                <a:spcPts val="0"/>
              </a:spcBef>
            </a:pPr>
            <a:endParaRPr lang="en-GB" sz="1600" dirty="0">
              <a:solidFill>
                <a:srgbClr val="002060"/>
              </a:solidFill>
              <a:latin typeface="Calibri" pitchFamily="34" charset="0"/>
            </a:endParaRPr>
          </a:p>
        </p:txBody>
      </p:sp>
    </p:spTree>
    <p:extLst>
      <p:ext uri="{BB962C8B-B14F-4D97-AF65-F5344CB8AC3E}">
        <p14:creationId xmlns:p14="http://schemas.microsoft.com/office/powerpoint/2010/main" xmlns="" val="432112490"/>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404287" y="1412776"/>
            <a:ext cx="8352928" cy="369332"/>
          </a:xfrm>
          <a:prstGeom prst="rect">
            <a:avLst/>
          </a:prstGeom>
          <a:noFill/>
        </p:spPr>
        <p:txBody>
          <a:bodyPr wrap="square" rtlCol="0">
            <a:spAutoFit/>
          </a:bodyPr>
          <a:lstStyle/>
          <a:p>
            <a:endParaRPr lang="hr-HR" dirty="0" smtClean="0">
              <a:solidFill>
                <a:srgbClr val="002060"/>
              </a:solidFill>
              <a:latin typeface="Calibri" pitchFamily="34" charset="0"/>
            </a:endParaRPr>
          </a:p>
        </p:txBody>
      </p:sp>
      <p:sp>
        <p:nvSpPr>
          <p:cNvPr id="10" name="Title 1"/>
          <p:cNvSpPr>
            <a:spLocks noGrp="1"/>
          </p:cNvSpPr>
          <p:nvPr>
            <p:ph type="title"/>
          </p:nvPr>
        </p:nvSpPr>
        <p:spPr>
          <a:xfrm>
            <a:off x="685800" y="909067"/>
            <a:ext cx="7772400" cy="468313"/>
          </a:xfrm>
        </p:spPr>
        <p:txBody>
          <a:bodyPr/>
          <a:lstStyle/>
          <a:p>
            <a:pPr algn="ct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2000" dirty="0" smtClean="0">
                <a:solidFill>
                  <a:srgbClr val="002060"/>
                </a:solidFill>
                <a:latin typeface="Calibri" pitchFamily="34" charset="0"/>
              </a:rPr>
              <a:t>AKTIVNOST D3 OČUVANJE TRADICIJSKIH I UMJETNIČKIH OBRTA</a:t>
            </a:r>
            <a:br>
              <a:rPr lang="hr-HR" sz="20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r>
              <a:rPr lang="hr-HR" sz="1800" dirty="0" smtClean="0">
                <a:solidFill>
                  <a:srgbClr val="002060"/>
                </a:solidFill>
                <a:latin typeface="Calibri" pitchFamily="34" charset="0"/>
              </a:rPr>
              <a:t>IZNOS, INTENZITET POTPORE I NAČIN ISPLATE</a:t>
            </a:r>
            <a:br>
              <a:rPr lang="hr-HR" sz="1800" dirty="0" smtClean="0">
                <a:solidFill>
                  <a:srgbClr val="002060"/>
                </a:solidFill>
                <a:latin typeface="Calibri" pitchFamily="34" charset="0"/>
              </a:rPr>
            </a:br>
            <a:r>
              <a:rPr lang="hr-HR" sz="1800" dirty="0" smtClean="0">
                <a:solidFill>
                  <a:srgbClr val="002060"/>
                </a:solidFill>
                <a:latin typeface="Calibri" pitchFamily="34" charset="0"/>
              </a:rPr>
              <a:t/>
            </a:r>
            <a:br>
              <a:rPr lang="hr-HR" sz="1800" dirty="0" smtClean="0">
                <a:solidFill>
                  <a:srgbClr val="002060"/>
                </a:solidFill>
                <a:latin typeface="Calibri" pitchFamily="34" charset="0"/>
              </a:rPr>
            </a:br>
            <a:endParaRPr lang="en-GB" sz="1800" dirty="0"/>
          </a:p>
        </p:txBody>
      </p:sp>
      <p:sp>
        <p:nvSpPr>
          <p:cNvPr id="2" name="Content Placeholder 1"/>
          <p:cNvSpPr>
            <a:spLocks noGrp="1"/>
          </p:cNvSpPr>
          <p:nvPr>
            <p:ph idx="1"/>
          </p:nvPr>
        </p:nvSpPr>
        <p:spPr>
          <a:xfrm>
            <a:off x="540668" y="1597442"/>
            <a:ext cx="7918648" cy="4282360"/>
          </a:xfrm>
        </p:spPr>
        <p:txBody>
          <a:bodyPr/>
          <a:lstStyle/>
          <a:p>
            <a:pPr>
              <a:spcBef>
                <a:spcPts val="0"/>
              </a:spcBef>
            </a:pPr>
            <a:r>
              <a:rPr lang="hr-HR" sz="1600" dirty="0">
                <a:solidFill>
                  <a:srgbClr val="002060"/>
                </a:solidFill>
                <a:latin typeface="Calibri" pitchFamily="34" charset="0"/>
              </a:rPr>
              <a:t>Najniži iznos potpore koji se može dodijeliti je 20.000,00 kuna.</a:t>
            </a:r>
          </a:p>
          <a:p>
            <a:pPr>
              <a:spcBef>
                <a:spcPts val="0"/>
              </a:spcBef>
            </a:pPr>
            <a:r>
              <a:rPr lang="hr-HR" sz="1600" dirty="0">
                <a:solidFill>
                  <a:srgbClr val="002060"/>
                </a:solidFill>
                <a:latin typeface="Calibri" pitchFamily="34" charset="0"/>
              </a:rPr>
              <a:t>Najviši iznos potpore koji se može dodijeliti je 75.000,00 kuna. </a:t>
            </a:r>
          </a:p>
          <a:p>
            <a:pPr marL="0" indent="0">
              <a:spcBef>
                <a:spcPts val="0"/>
              </a:spcBef>
              <a:buNone/>
            </a:pPr>
            <a:r>
              <a:rPr lang="hr-HR" sz="1600" dirty="0">
                <a:solidFill>
                  <a:srgbClr val="002060"/>
                </a:solidFill>
                <a:latin typeface="Calibri" pitchFamily="34" charset="0"/>
              </a:rPr>
              <a:t> </a:t>
            </a:r>
          </a:p>
          <a:p>
            <a:pPr>
              <a:spcBef>
                <a:spcPts val="0"/>
              </a:spcBef>
            </a:pPr>
            <a:r>
              <a:rPr lang="hr-HR" sz="1600" dirty="0">
                <a:solidFill>
                  <a:srgbClr val="002060"/>
                </a:solidFill>
                <a:latin typeface="Calibri" pitchFamily="34" charset="0"/>
              </a:rPr>
              <a:t>Intenzitet potpore označava udio sredstava s kojim davatelj potpore sudjeluje u financiranju predloženog projekta i može dosegnuti </a:t>
            </a:r>
            <a:r>
              <a:rPr lang="hr-HR" sz="1600" b="1" dirty="0">
                <a:solidFill>
                  <a:srgbClr val="002060"/>
                </a:solidFill>
                <a:latin typeface="Calibri" pitchFamily="34" charset="0"/>
              </a:rPr>
              <a:t>do maksimalno 75%</a:t>
            </a:r>
            <a:r>
              <a:rPr lang="hr-HR" sz="1600" dirty="0">
                <a:solidFill>
                  <a:srgbClr val="002060"/>
                </a:solidFill>
                <a:latin typeface="Calibri" pitchFamily="34" charset="0"/>
              </a:rPr>
              <a:t> ukupno prihvatljivih troškova iskazanih u tablici proračuna predloženog projekta.</a:t>
            </a:r>
          </a:p>
          <a:p>
            <a:pPr>
              <a:spcBef>
                <a:spcPts val="0"/>
              </a:spcBef>
            </a:pPr>
            <a:r>
              <a:rPr lang="hr-HR" sz="1600" dirty="0">
                <a:solidFill>
                  <a:srgbClr val="002060"/>
                </a:solidFill>
                <a:latin typeface="Calibri" pitchFamily="34" charset="0"/>
              </a:rPr>
              <a:t>Podnositelj  prijave dužan je sudjelovati u financiranju predloženog projekta u iznosu od minimalno 25% prihvatljivih troškova iskazanih u tablici proračuna predloženog projekta.</a:t>
            </a:r>
          </a:p>
          <a:p>
            <a:pPr marL="0" indent="0">
              <a:spcBef>
                <a:spcPts val="0"/>
              </a:spcBef>
              <a:buNone/>
            </a:pPr>
            <a:r>
              <a:rPr lang="hr-HR" sz="1600" dirty="0">
                <a:solidFill>
                  <a:srgbClr val="002060"/>
                </a:solidFill>
                <a:latin typeface="Calibri" pitchFamily="34" charset="0"/>
              </a:rPr>
              <a:t> </a:t>
            </a:r>
          </a:p>
          <a:p>
            <a:pPr>
              <a:spcBef>
                <a:spcPts val="0"/>
              </a:spcBef>
            </a:pPr>
            <a:r>
              <a:rPr lang="hr-HR" sz="1600" dirty="0">
                <a:solidFill>
                  <a:srgbClr val="002060"/>
                </a:solidFill>
                <a:latin typeface="Calibri" pitchFamily="34" charset="0"/>
              </a:rPr>
              <a:t>Ministarstvo poduzetništva i obrta sredstva za odobrene Projektne prijedloge isplaćuje na žiro račun korisnika u dva dijela: </a:t>
            </a:r>
          </a:p>
          <a:p>
            <a:pPr lvl="1">
              <a:spcBef>
                <a:spcPts val="0"/>
              </a:spcBef>
            </a:pPr>
            <a:r>
              <a:rPr lang="hr-HR" dirty="0">
                <a:solidFill>
                  <a:srgbClr val="002060"/>
                </a:solidFill>
                <a:latin typeface="Calibri" pitchFamily="34" charset="0"/>
              </a:rPr>
              <a:t>60% iznosa dodijeljene potpore po zaključenju Ugovora, </a:t>
            </a:r>
          </a:p>
          <a:p>
            <a:pPr lvl="1">
              <a:spcBef>
                <a:spcPts val="0"/>
              </a:spcBef>
            </a:pPr>
            <a:r>
              <a:rPr lang="hr-HR" dirty="0">
                <a:solidFill>
                  <a:srgbClr val="002060"/>
                </a:solidFill>
                <a:latin typeface="Calibri" pitchFamily="34" charset="0"/>
              </a:rPr>
              <a:t>ostatak iznosa potpore do maksimalno 75% ukupno prihvatljivih troškova iskazanih u utvrđenoj tablici proračuna.</a:t>
            </a:r>
          </a:p>
          <a:p>
            <a:pPr marL="0" indent="0">
              <a:spcBef>
                <a:spcPts val="0"/>
              </a:spcBef>
              <a:buNone/>
            </a:pPr>
            <a:r>
              <a:rPr lang="hr-HR" sz="1600" b="1" dirty="0">
                <a:solidFill>
                  <a:srgbClr val="002060"/>
                </a:solidFill>
                <a:latin typeface="Calibri" pitchFamily="34" charset="0"/>
              </a:rPr>
              <a:t> </a:t>
            </a:r>
            <a:endParaRPr lang="hr-HR" sz="1600" dirty="0">
              <a:solidFill>
                <a:srgbClr val="002060"/>
              </a:solidFill>
              <a:latin typeface="Calibri" pitchFamily="34" charset="0"/>
            </a:endParaRPr>
          </a:p>
          <a:p>
            <a:pPr>
              <a:spcBef>
                <a:spcPts val="0"/>
              </a:spcBef>
              <a:buNone/>
            </a:pPr>
            <a:endParaRPr lang="en-GB" sz="1600" dirty="0">
              <a:solidFill>
                <a:srgbClr val="002060"/>
              </a:solidFill>
              <a:latin typeface="Calibri" pitchFamily="34" charset="0"/>
            </a:endParaRPr>
          </a:p>
        </p:txBody>
      </p:sp>
    </p:spTree>
    <p:extLst>
      <p:ext uri="{BB962C8B-B14F-4D97-AF65-F5344CB8AC3E}">
        <p14:creationId xmlns:p14="http://schemas.microsoft.com/office/powerpoint/2010/main" xmlns="" val="1203096813"/>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563888"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20688"/>
            <a:ext cx="9144000" cy="769441"/>
          </a:xfrm>
          <a:prstGeom prst="rect">
            <a:avLst/>
          </a:prstGeom>
          <a:noFill/>
        </p:spPr>
        <p:txBody>
          <a:bodyPr wrap="square" rtlCol="0">
            <a:spAutoFit/>
          </a:bodyPr>
          <a:lstStyle/>
          <a:p>
            <a:pPr algn="ctr"/>
            <a:r>
              <a:rPr lang="hr-HR" sz="2400" dirty="0" smtClean="0">
                <a:solidFill>
                  <a:schemeClr val="accent1">
                    <a:lumMod val="75000"/>
                  </a:schemeClr>
                </a:solidFill>
                <a:latin typeface="Calibri" pitchFamily="34" charset="0"/>
              </a:rPr>
              <a:t>SUSTAV POTPORA </a:t>
            </a:r>
          </a:p>
          <a:p>
            <a:pPr algn="ctr"/>
            <a:r>
              <a:rPr lang="hr-HR" sz="2000" dirty="0" smtClean="0">
                <a:solidFill>
                  <a:srgbClr val="002060"/>
                </a:solidFill>
                <a:latin typeface="Calibri" pitchFamily="34" charset="0"/>
              </a:rPr>
              <a:t>DIJELOVI I BODOVANJE PROJEKTNOGA PRIJEDLOGA</a:t>
            </a:r>
            <a:endParaRPr lang="hr-HR" sz="2000" dirty="0" smtClean="0">
              <a:solidFill>
                <a:srgbClr val="00729A"/>
              </a:solidFill>
              <a:latin typeface="Calibri" pitchFamily="34" charset="0"/>
            </a:endParaRP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835009020"/>
              </p:ext>
            </p:extLst>
          </p:nvPr>
        </p:nvGraphicFramePr>
        <p:xfrm>
          <a:off x="107504" y="1328573"/>
          <a:ext cx="8928992" cy="5310648"/>
        </p:xfrm>
        <a:graphic>
          <a:graphicData uri="http://schemas.openxmlformats.org/drawingml/2006/table">
            <a:tbl>
              <a:tblPr>
                <a:tableStyleId>{5C22544A-7EE6-4342-B048-85BDC9FD1C3A}</a:tableStyleId>
              </a:tblPr>
              <a:tblGrid>
                <a:gridCol w="7920880"/>
                <a:gridCol w="1008112"/>
              </a:tblGrid>
              <a:tr h="483760">
                <a:tc>
                  <a:txBody>
                    <a:bodyPr/>
                    <a:lstStyle/>
                    <a:p>
                      <a:pPr>
                        <a:lnSpc>
                          <a:spcPct val="115000"/>
                        </a:lnSpc>
                        <a:spcAft>
                          <a:spcPts val="0"/>
                        </a:spcAft>
                      </a:pPr>
                      <a:r>
                        <a:rPr lang="hr-HR" sz="1400" b="1" dirty="0">
                          <a:solidFill>
                            <a:srgbClr val="002060"/>
                          </a:solidFill>
                          <a:effectLst/>
                          <a:latin typeface="Calibri" pitchFamily="34" charset="0"/>
                        </a:rPr>
                        <a:t>1. Financijski i operativni kapacitet  (informacije o subjektu, menadžmentu i obrazloženjima izvora vlastitog financiranja)</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0 – 15</a:t>
                      </a:r>
                      <a:endParaRPr lang="hr-HR" sz="1400" b="1" dirty="0">
                        <a:solidFill>
                          <a:srgbClr val="002060"/>
                        </a:solidFill>
                        <a:effectLst/>
                        <a:latin typeface="Calibri" pitchFamily="34" charset="0"/>
                        <a:ea typeface="Calibri"/>
                        <a:cs typeface="Times New Roman"/>
                      </a:endParaRPr>
                    </a:p>
                  </a:txBody>
                  <a:tcPr marL="60452" marR="60452" marT="0" marB="0"/>
                </a:tc>
              </a:tr>
              <a:tr h="241880">
                <a:tc>
                  <a:txBody>
                    <a:bodyPr/>
                    <a:lstStyle/>
                    <a:p>
                      <a:pPr>
                        <a:lnSpc>
                          <a:spcPct val="115000"/>
                        </a:lnSpc>
                        <a:spcAft>
                          <a:spcPts val="0"/>
                        </a:spcAft>
                      </a:pPr>
                      <a:r>
                        <a:rPr lang="hr-HR" sz="1400" b="1" dirty="0">
                          <a:solidFill>
                            <a:srgbClr val="002060"/>
                          </a:solidFill>
                          <a:effectLst/>
                          <a:latin typeface="Calibri" pitchFamily="34" charset="0"/>
                        </a:rPr>
                        <a:t>2. Relevantnost (da li Projektni prijedlog ima dugoročnije učinke – povećanje prihoda, izvoza, prodaje itd.) </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0 – 30</a:t>
                      </a:r>
                      <a:endParaRPr lang="hr-HR" sz="1400" b="1" dirty="0">
                        <a:solidFill>
                          <a:srgbClr val="002060"/>
                        </a:solidFill>
                        <a:effectLst/>
                        <a:latin typeface="Calibri" pitchFamily="34" charset="0"/>
                        <a:ea typeface="Calibri"/>
                        <a:cs typeface="Times New Roman"/>
                      </a:endParaRPr>
                    </a:p>
                  </a:txBody>
                  <a:tcPr marL="60452" marR="60452" marT="0" marB="0"/>
                </a:tc>
              </a:tr>
              <a:tr h="241880">
                <a:tc>
                  <a:txBody>
                    <a:bodyPr/>
                    <a:lstStyle/>
                    <a:p>
                      <a:pPr>
                        <a:lnSpc>
                          <a:spcPct val="115000"/>
                        </a:lnSpc>
                        <a:spcAft>
                          <a:spcPts val="0"/>
                        </a:spcAft>
                      </a:pPr>
                      <a:r>
                        <a:rPr lang="hr-HR" sz="1400" b="1" dirty="0">
                          <a:solidFill>
                            <a:srgbClr val="002060"/>
                          </a:solidFill>
                          <a:effectLst/>
                          <a:latin typeface="Calibri" pitchFamily="34" charset="0"/>
                        </a:rPr>
                        <a:t>3. Metodologija (način kako je izrađen</a:t>
                      </a:r>
                      <a:r>
                        <a:rPr lang="hr-HR" sz="1400" b="1" dirty="0" smtClean="0">
                          <a:solidFill>
                            <a:srgbClr val="002060"/>
                          </a:solidFill>
                          <a:effectLst/>
                          <a:latin typeface="Calibri" pitchFamily="34" charset="0"/>
                        </a:rPr>
                        <a:t>, jasnoća </a:t>
                      </a:r>
                      <a:r>
                        <a:rPr lang="hr-HR" sz="1400" b="1" dirty="0">
                          <a:solidFill>
                            <a:srgbClr val="002060"/>
                          </a:solidFill>
                          <a:effectLst/>
                          <a:latin typeface="Calibri" pitchFamily="34" charset="0"/>
                        </a:rPr>
                        <a:t>projektnih aktivnosti, pokazatelji učinka)</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0 – 15</a:t>
                      </a:r>
                      <a:endParaRPr lang="hr-HR" sz="1400" b="1" dirty="0">
                        <a:solidFill>
                          <a:srgbClr val="002060"/>
                        </a:solidFill>
                        <a:effectLst/>
                        <a:latin typeface="Calibri" pitchFamily="34" charset="0"/>
                        <a:ea typeface="Calibri"/>
                        <a:cs typeface="Times New Roman"/>
                      </a:endParaRPr>
                    </a:p>
                  </a:txBody>
                  <a:tcPr marL="60452" marR="60452" marT="0" marB="0"/>
                </a:tc>
              </a:tr>
              <a:tr h="241880">
                <a:tc>
                  <a:txBody>
                    <a:bodyPr/>
                    <a:lstStyle/>
                    <a:p>
                      <a:pPr>
                        <a:lnSpc>
                          <a:spcPct val="115000"/>
                        </a:lnSpc>
                        <a:spcAft>
                          <a:spcPts val="0"/>
                        </a:spcAft>
                      </a:pPr>
                      <a:r>
                        <a:rPr lang="hr-HR" sz="1400" b="1" dirty="0">
                          <a:solidFill>
                            <a:srgbClr val="002060"/>
                          </a:solidFill>
                          <a:effectLst/>
                          <a:latin typeface="Calibri" pitchFamily="34" charset="0"/>
                        </a:rPr>
                        <a:t>4. Održivost (održivost </a:t>
                      </a:r>
                      <a:r>
                        <a:rPr lang="hr-HR" sz="1400" b="1" dirty="0" smtClean="0">
                          <a:solidFill>
                            <a:srgbClr val="002060"/>
                          </a:solidFill>
                          <a:effectLst/>
                          <a:latin typeface="Calibri" pitchFamily="34" charset="0"/>
                        </a:rPr>
                        <a:t>rezultata, </a:t>
                      </a:r>
                      <a:r>
                        <a:rPr lang="hr-HR" sz="1400" b="1" dirty="0">
                          <a:solidFill>
                            <a:srgbClr val="002060"/>
                          </a:solidFill>
                          <a:effectLst/>
                          <a:latin typeface="Calibri" pitchFamily="34" charset="0"/>
                        </a:rPr>
                        <a:t>realističnost povrata </a:t>
                      </a:r>
                      <a:r>
                        <a:rPr lang="hr-HR" sz="1400" b="1" dirty="0" smtClean="0">
                          <a:solidFill>
                            <a:srgbClr val="002060"/>
                          </a:solidFill>
                          <a:effectLst/>
                          <a:latin typeface="Calibri" pitchFamily="34" charset="0"/>
                        </a:rPr>
                        <a:t>ulaganja)</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0 – 10</a:t>
                      </a:r>
                      <a:endParaRPr lang="hr-HR" sz="1400" b="1" dirty="0">
                        <a:solidFill>
                          <a:srgbClr val="002060"/>
                        </a:solidFill>
                        <a:effectLst/>
                        <a:latin typeface="Calibri" pitchFamily="34" charset="0"/>
                        <a:ea typeface="Calibri"/>
                        <a:cs typeface="Times New Roman"/>
                      </a:endParaRPr>
                    </a:p>
                  </a:txBody>
                  <a:tcPr marL="60452" marR="60452" marT="0" marB="0"/>
                </a:tc>
              </a:tr>
              <a:tr h="289617">
                <a:tc>
                  <a:txBody>
                    <a:bodyPr/>
                    <a:lstStyle/>
                    <a:p>
                      <a:pPr>
                        <a:lnSpc>
                          <a:spcPct val="115000"/>
                        </a:lnSpc>
                        <a:spcAft>
                          <a:spcPts val="0"/>
                        </a:spcAft>
                      </a:pPr>
                      <a:r>
                        <a:rPr lang="hr-HR" sz="1400" b="1" dirty="0">
                          <a:solidFill>
                            <a:srgbClr val="002060"/>
                          </a:solidFill>
                          <a:effectLst/>
                          <a:latin typeface="Calibri" pitchFamily="34" charset="0"/>
                        </a:rPr>
                        <a:t>5. Isplativost proračuna projekta (povezanost projekta i aktivnosti s predloženim troškovima)</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0 – 30</a:t>
                      </a:r>
                      <a:endParaRPr lang="hr-HR" sz="1400" b="1" dirty="0">
                        <a:solidFill>
                          <a:srgbClr val="002060"/>
                        </a:solidFill>
                        <a:effectLst/>
                        <a:latin typeface="Calibri" pitchFamily="34" charset="0"/>
                        <a:ea typeface="Calibri"/>
                        <a:cs typeface="Times New Roman"/>
                      </a:endParaRPr>
                    </a:p>
                  </a:txBody>
                  <a:tcPr marL="60452" marR="60452" marT="0" marB="0"/>
                </a:tc>
              </a:tr>
              <a:tr h="241880">
                <a:tc>
                  <a:txBody>
                    <a:bodyPr/>
                    <a:lstStyle/>
                    <a:p>
                      <a:pPr>
                        <a:lnSpc>
                          <a:spcPct val="115000"/>
                        </a:lnSpc>
                        <a:spcAft>
                          <a:spcPts val="0"/>
                        </a:spcAft>
                      </a:pPr>
                      <a:r>
                        <a:rPr lang="hr-HR" sz="1400" b="1" dirty="0">
                          <a:solidFill>
                            <a:srgbClr val="002060"/>
                          </a:solidFill>
                          <a:effectLst/>
                          <a:latin typeface="Calibri" pitchFamily="34" charset="0"/>
                        </a:rPr>
                        <a:t>Najveći broj bodova</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100</a:t>
                      </a:r>
                      <a:endParaRPr lang="hr-HR" sz="1400" b="1" dirty="0">
                        <a:solidFill>
                          <a:srgbClr val="002060"/>
                        </a:solidFill>
                        <a:effectLst/>
                        <a:latin typeface="Calibri" pitchFamily="34" charset="0"/>
                        <a:ea typeface="Calibri"/>
                        <a:cs typeface="Times New Roman"/>
                      </a:endParaRPr>
                    </a:p>
                  </a:txBody>
                  <a:tcPr marL="60452" marR="60452" marT="0" marB="0"/>
                </a:tc>
              </a:tr>
              <a:tr h="241880">
                <a:tc>
                  <a:txBody>
                    <a:bodyPr/>
                    <a:lstStyle/>
                    <a:p>
                      <a:pPr>
                        <a:lnSpc>
                          <a:spcPct val="115000"/>
                        </a:lnSpc>
                        <a:spcAft>
                          <a:spcPts val="0"/>
                        </a:spcAft>
                      </a:pPr>
                      <a:r>
                        <a:rPr lang="hr-HR" sz="1400" b="1" dirty="0">
                          <a:solidFill>
                            <a:srgbClr val="002060"/>
                          </a:solidFill>
                          <a:effectLst/>
                          <a:latin typeface="Calibri" pitchFamily="34" charset="0"/>
                        </a:rPr>
                        <a:t>DODATNI BODOVI</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nSpc>
                          <a:spcPct val="115000"/>
                        </a:lnSpc>
                        <a:spcAft>
                          <a:spcPts val="0"/>
                        </a:spcAft>
                      </a:pPr>
                      <a:r>
                        <a:rPr lang="hr-HR" sz="1400" b="1" dirty="0">
                          <a:solidFill>
                            <a:srgbClr val="002060"/>
                          </a:solidFill>
                          <a:effectLst/>
                          <a:latin typeface="Calibri" pitchFamily="34" charset="0"/>
                        </a:rPr>
                        <a:t> </a:t>
                      </a:r>
                      <a:endParaRPr lang="hr-HR" sz="1400" b="1" dirty="0">
                        <a:solidFill>
                          <a:srgbClr val="002060"/>
                        </a:solidFill>
                        <a:effectLst/>
                        <a:latin typeface="Calibri" pitchFamily="34" charset="0"/>
                        <a:ea typeface="Calibri"/>
                        <a:cs typeface="Times New Roman"/>
                      </a:endParaRPr>
                    </a:p>
                  </a:txBody>
                  <a:tcPr marL="60452" marR="60452" marT="0" marB="0"/>
                </a:tc>
              </a:tr>
              <a:tr h="483760">
                <a:tc>
                  <a:txBody>
                    <a:bodyPr/>
                    <a:lstStyle/>
                    <a:p>
                      <a:pPr lvl="1">
                        <a:lnSpc>
                          <a:spcPct val="115000"/>
                        </a:lnSpc>
                        <a:spcAft>
                          <a:spcPts val="0"/>
                        </a:spcAft>
                      </a:pPr>
                      <a:r>
                        <a:rPr lang="hr-HR" sz="1400" b="1" dirty="0">
                          <a:solidFill>
                            <a:srgbClr val="002060"/>
                          </a:solidFill>
                          <a:effectLst/>
                          <a:latin typeface="Calibri" pitchFamily="34" charset="0"/>
                        </a:rPr>
                        <a:t>Subjekt malog gospodarstva je u većinskom (51% i više) privatnom vlasništvu žena, državljanki Republike Hrvatske najmanje godinu dana od dana objave javnog poziva</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15</a:t>
                      </a:r>
                      <a:endParaRPr lang="hr-HR" sz="1400" b="1" dirty="0">
                        <a:solidFill>
                          <a:srgbClr val="002060"/>
                        </a:solidFill>
                        <a:effectLst/>
                        <a:latin typeface="Calibri" pitchFamily="34" charset="0"/>
                        <a:ea typeface="Calibri"/>
                        <a:cs typeface="Times New Roman"/>
                      </a:endParaRPr>
                    </a:p>
                  </a:txBody>
                  <a:tcPr marL="60452" marR="60452" marT="0" marB="0"/>
                </a:tc>
              </a:tr>
              <a:tr h="483760">
                <a:tc>
                  <a:txBody>
                    <a:bodyPr/>
                    <a:lstStyle/>
                    <a:p>
                      <a:pPr lvl="1">
                        <a:lnSpc>
                          <a:spcPct val="115000"/>
                        </a:lnSpc>
                        <a:spcAft>
                          <a:spcPts val="0"/>
                        </a:spcAft>
                      </a:pPr>
                      <a:r>
                        <a:rPr lang="hr-HR" sz="1400" b="1" dirty="0">
                          <a:solidFill>
                            <a:srgbClr val="002060"/>
                          </a:solidFill>
                          <a:effectLst/>
                          <a:latin typeface="Calibri" pitchFamily="34" charset="0"/>
                        </a:rPr>
                        <a:t>Subjekt malog gospodarstva je u većinskom (51% i više) privatnom vlasništvu osobe s invaliditetom, državljana Republike Hrvatske najmanje godinu dana od dana objave javnog poziva</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5</a:t>
                      </a:r>
                      <a:endParaRPr lang="hr-HR" sz="1400" b="1" dirty="0">
                        <a:solidFill>
                          <a:srgbClr val="002060"/>
                        </a:solidFill>
                        <a:effectLst/>
                        <a:latin typeface="Calibri" pitchFamily="34" charset="0"/>
                        <a:ea typeface="Calibri"/>
                        <a:cs typeface="Times New Roman"/>
                      </a:endParaRPr>
                    </a:p>
                  </a:txBody>
                  <a:tcPr marL="60452" marR="60452" marT="0" marB="0"/>
                </a:tc>
              </a:tr>
              <a:tr h="483760">
                <a:tc>
                  <a:txBody>
                    <a:bodyPr/>
                    <a:lstStyle/>
                    <a:p>
                      <a:pPr lvl="1">
                        <a:lnSpc>
                          <a:spcPct val="115000"/>
                        </a:lnSpc>
                        <a:spcAft>
                          <a:spcPts val="0"/>
                        </a:spcAft>
                      </a:pPr>
                      <a:r>
                        <a:rPr lang="hr-HR" sz="1400" b="1" dirty="0">
                          <a:solidFill>
                            <a:srgbClr val="002060"/>
                          </a:solidFill>
                          <a:effectLst/>
                          <a:latin typeface="Calibri" pitchFamily="34" charset="0"/>
                        </a:rPr>
                        <a:t>Subjekt malog gospodarstva je u većinskom (51% i više) privatnom vlasništvu pripadnika romske nacionalnosti, državljana Republike Hrvatske najmanje godinu dana od dana objave javnog poziva</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5</a:t>
                      </a:r>
                      <a:endParaRPr lang="hr-HR" sz="1400" b="1" dirty="0">
                        <a:solidFill>
                          <a:srgbClr val="002060"/>
                        </a:solidFill>
                        <a:effectLst/>
                        <a:latin typeface="Calibri" pitchFamily="34" charset="0"/>
                        <a:ea typeface="Calibri"/>
                        <a:cs typeface="Times New Roman"/>
                      </a:endParaRPr>
                    </a:p>
                  </a:txBody>
                  <a:tcPr marL="60452" marR="60452" marT="0" marB="0"/>
                </a:tc>
              </a:tr>
              <a:tr h="1503864">
                <a:tc>
                  <a:txBody>
                    <a:bodyPr/>
                    <a:lstStyle/>
                    <a:p>
                      <a:pPr lvl="1">
                        <a:lnSpc>
                          <a:spcPct val="115000"/>
                        </a:lnSpc>
                        <a:spcAft>
                          <a:spcPts val="0"/>
                        </a:spcAft>
                      </a:pPr>
                      <a:r>
                        <a:rPr lang="hr-HR" sz="1400" b="1" dirty="0">
                          <a:solidFill>
                            <a:srgbClr val="002060"/>
                          </a:solidFill>
                          <a:effectLst/>
                          <a:latin typeface="Calibri" pitchFamily="34" charset="0"/>
                        </a:rPr>
                        <a:t>Subjekt malog gospodarstva je registriran u potpomognutom području: </a:t>
                      </a:r>
                    </a:p>
                    <a:p>
                      <a:pPr marL="457200" lvl="1" indent="0">
                        <a:spcAft>
                          <a:spcPts val="0"/>
                        </a:spcAft>
                        <a:buFont typeface="Wingdings"/>
                        <a:buNone/>
                      </a:pPr>
                      <a:r>
                        <a:rPr lang="hr-HR" sz="1400" b="1" dirty="0">
                          <a:solidFill>
                            <a:srgbClr val="002060"/>
                          </a:solidFill>
                          <a:effectLst/>
                          <a:latin typeface="Calibri" pitchFamily="34" charset="0"/>
                        </a:rPr>
                        <a:t>I skupina jedinica područne samouprave – do 75% prosjeka razvijenosti RH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hr-HR" sz="1400" b="1" dirty="0">
                          <a:solidFill>
                            <a:srgbClr val="002060"/>
                          </a:solidFill>
                          <a:effectLst/>
                          <a:latin typeface="Calibri" pitchFamily="34" charset="0"/>
                        </a:rPr>
                        <a:t>(Virovitičko-podravska, Vukovarsko-srijemska, Brodsko-posavska, Bjelovarsko-bilogorska, Požeško-slavonska, Sisačko-moslavačka, Osječko-baranjska, Karlovačka, Ličko-senjska, Šibensko-kninska i Koprivničko-križevačka županija</a:t>
                      </a:r>
                      <a:r>
                        <a:rPr lang="hr-HR" sz="1400" b="1" dirty="0" smtClean="0">
                          <a:solidFill>
                            <a:srgbClr val="002060"/>
                          </a:solidFill>
                          <a:effectLst/>
                          <a:latin typeface="Calibri" pitchFamily="34" charset="0"/>
                        </a:rPr>
                        <a:t>) Odluka o razvrstavanju jedinica lokalne i područne (regionalne) samouprave prema stupnju razvijenosti (NN 89/2010) </a:t>
                      </a:r>
                      <a:endParaRPr lang="hr-HR" sz="1400" b="1" dirty="0" smtClean="0">
                        <a:solidFill>
                          <a:srgbClr val="002060"/>
                        </a:solidFill>
                        <a:effectLst/>
                        <a:latin typeface="Calibri" pitchFamily="34" charset="0"/>
                        <a:ea typeface="Calibri"/>
                        <a:cs typeface="Times New Roman"/>
                      </a:endParaRPr>
                    </a:p>
                    <a:p>
                      <a:pPr lvl="1">
                        <a:spcAft>
                          <a:spcPts val="0"/>
                        </a:spcAft>
                      </a:pPr>
                      <a:endParaRPr lang="hr-HR" sz="1400" b="1" dirty="0">
                        <a:solidFill>
                          <a:srgbClr val="002060"/>
                        </a:solidFill>
                        <a:effectLst/>
                        <a:latin typeface="Calibri" pitchFamily="34" charset="0"/>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5</a:t>
                      </a:r>
                      <a:endParaRPr lang="hr-HR" sz="1400" b="1" dirty="0">
                        <a:solidFill>
                          <a:srgbClr val="002060"/>
                        </a:solidFill>
                        <a:effectLst/>
                        <a:latin typeface="Calibri" pitchFamily="34" charset="0"/>
                        <a:ea typeface="Calibri"/>
                        <a:cs typeface="Times New Roman"/>
                      </a:endParaRPr>
                    </a:p>
                  </a:txBody>
                  <a:tcPr marL="60452" marR="60452" marT="0" marB="0"/>
                </a:tc>
              </a:tr>
              <a:tr h="305775">
                <a:tc>
                  <a:txBody>
                    <a:bodyPr/>
                    <a:lstStyle/>
                    <a:p>
                      <a:pPr>
                        <a:lnSpc>
                          <a:spcPct val="115000"/>
                        </a:lnSpc>
                        <a:spcAft>
                          <a:spcPts val="0"/>
                        </a:spcAft>
                      </a:pPr>
                      <a:r>
                        <a:rPr lang="hr-HR" sz="1400" b="1" dirty="0">
                          <a:solidFill>
                            <a:srgbClr val="002060"/>
                          </a:solidFill>
                          <a:effectLst/>
                          <a:latin typeface="Calibri" pitchFamily="34" charset="0"/>
                        </a:rPr>
                        <a:t>Najveći mogući broj bodova</a:t>
                      </a:r>
                      <a:endParaRPr lang="hr-HR" sz="1400" b="1" dirty="0">
                        <a:solidFill>
                          <a:srgbClr val="002060"/>
                        </a:solidFill>
                        <a:effectLst/>
                        <a:latin typeface="Calibri" pitchFamily="34" charset="0"/>
                        <a:ea typeface="Calibri"/>
                        <a:cs typeface="Times New Roman"/>
                      </a:endParaRPr>
                    </a:p>
                  </a:txBody>
                  <a:tcPr marL="60452" marR="60452" marT="0" marB="0"/>
                </a:tc>
                <a:tc>
                  <a:txBody>
                    <a:bodyPr/>
                    <a:lstStyle/>
                    <a:p>
                      <a:pPr algn="ctr">
                        <a:lnSpc>
                          <a:spcPct val="115000"/>
                        </a:lnSpc>
                        <a:spcAft>
                          <a:spcPts val="0"/>
                        </a:spcAft>
                      </a:pPr>
                      <a:r>
                        <a:rPr lang="hr-HR" sz="1400" b="1" dirty="0">
                          <a:solidFill>
                            <a:srgbClr val="002060"/>
                          </a:solidFill>
                          <a:effectLst/>
                          <a:latin typeface="Calibri" pitchFamily="34" charset="0"/>
                        </a:rPr>
                        <a:t>130</a:t>
                      </a:r>
                      <a:endParaRPr lang="hr-HR" sz="1400" b="1" dirty="0">
                        <a:solidFill>
                          <a:srgbClr val="002060"/>
                        </a:solidFill>
                        <a:effectLst/>
                        <a:latin typeface="Calibri" pitchFamily="34" charset="0"/>
                        <a:ea typeface="Calibri"/>
                        <a:cs typeface="Times New Roman"/>
                      </a:endParaRPr>
                    </a:p>
                  </a:txBody>
                  <a:tcPr marL="60452" marR="60452" marT="0" marB="0"/>
                </a:tc>
              </a:tr>
            </a:tbl>
          </a:graphicData>
        </a:graphic>
      </p:graphicFrame>
    </p:spTree>
    <p:extLst>
      <p:ext uri="{BB962C8B-B14F-4D97-AF65-F5344CB8AC3E}">
        <p14:creationId xmlns:p14="http://schemas.microsoft.com/office/powerpoint/2010/main" xmlns="" val="527961900"/>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20688"/>
            <a:ext cx="9144000" cy="461665"/>
          </a:xfrm>
          <a:prstGeom prst="rect">
            <a:avLst/>
          </a:prstGeom>
          <a:noFill/>
        </p:spPr>
        <p:txBody>
          <a:bodyPr wrap="square" rtlCol="0">
            <a:spAutoFit/>
          </a:bodyPr>
          <a:lstStyle/>
          <a:p>
            <a:pPr marL="0" lvl="1" algn="ctr"/>
            <a:r>
              <a:rPr lang="hr-HR" sz="2400" dirty="0" smtClean="0">
                <a:solidFill>
                  <a:srgbClr val="00729A"/>
                </a:solidFill>
                <a:latin typeface="Calibri" pitchFamily="34" charset="0"/>
              </a:rPr>
              <a:t>NOVI NAČIN OBRADE PRIJAVA  </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612168"/>
            <a:ext cx="8784976"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7961900"/>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189958" y="548680"/>
            <a:ext cx="8496944" cy="461665"/>
          </a:xfrm>
          <a:prstGeom prst="rect">
            <a:avLst/>
          </a:prstGeom>
          <a:noFill/>
        </p:spPr>
        <p:txBody>
          <a:bodyPr wrap="square" rtlCol="0">
            <a:spAutoFit/>
          </a:bodyPr>
          <a:lstStyle/>
          <a:p>
            <a:pPr lvl="1" algn="ctr"/>
            <a:r>
              <a:rPr lang="hr-HR" sz="2400" dirty="0" smtClean="0">
                <a:solidFill>
                  <a:srgbClr val="00729A"/>
                </a:solidFill>
                <a:latin typeface="Calibri" pitchFamily="34" charset="0"/>
              </a:rPr>
              <a:t>UGOVOR O DODJELI POTPORE</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3" name="Content Placeholder 2"/>
          <p:cNvSpPr>
            <a:spLocks noGrp="1"/>
          </p:cNvSpPr>
          <p:nvPr>
            <p:ph idx="1"/>
          </p:nvPr>
        </p:nvSpPr>
        <p:spPr>
          <a:xfrm>
            <a:off x="395536" y="908720"/>
            <a:ext cx="8136904" cy="5256584"/>
          </a:xfrm>
        </p:spPr>
        <p:txBody>
          <a:bodyPr/>
          <a:lstStyle/>
          <a:p>
            <a:pPr>
              <a:spcBef>
                <a:spcPts val="0"/>
              </a:spcBef>
            </a:pPr>
            <a:r>
              <a:rPr lang="hr-HR" sz="1400" dirty="0">
                <a:solidFill>
                  <a:srgbClr val="002060"/>
                </a:solidFill>
                <a:latin typeface="Calibri" pitchFamily="34" charset="0"/>
              </a:rPr>
              <a:t>Podnositeljima prijave čiji projektni prijedlozi prođu sva tri koraka postupka odobravanja potpore, ponudit će se potpisivanje Ugovora o dodjeli bespovratne potpore. Korisnik kojem je odobrena potpora</a:t>
            </a:r>
            <a:r>
              <a:rPr lang="hr-HR" sz="1400" b="1" dirty="0">
                <a:solidFill>
                  <a:srgbClr val="002060"/>
                </a:solidFill>
                <a:latin typeface="Calibri" pitchFamily="34" charset="0"/>
              </a:rPr>
              <a:t>, dužan je u roku od 15 dana od dana primitka Ugovora, na adresu </a:t>
            </a:r>
            <a:r>
              <a:rPr lang="hr-HR" sz="1400" b="1" dirty="0" smtClean="0">
                <a:solidFill>
                  <a:srgbClr val="002060"/>
                </a:solidFill>
                <a:latin typeface="Calibri" pitchFamily="34" charset="0"/>
              </a:rPr>
              <a:t>davatelja potpore </a:t>
            </a:r>
            <a:r>
              <a:rPr lang="hr-HR" sz="1400" b="1" dirty="0">
                <a:solidFill>
                  <a:srgbClr val="002060"/>
                </a:solidFill>
                <a:latin typeface="Calibri" pitchFamily="34" charset="0"/>
              </a:rPr>
              <a:t>dostaviti potpisani ugovor i ovjerenu (solemniziranu) bjanko </a:t>
            </a:r>
            <a:r>
              <a:rPr lang="hr-HR" sz="1400" b="1" dirty="0" smtClean="0">
                <a:solidFill>
                  <a:srgbClr val="002060"/>
                </a:solidFill>
                <a:latin typeface="Calibri" pitchFamily="34" charset="0"/>
              </a:rPr>
              <a:t>zadužnicu</a:t>
            </a:r>
            <a:r>
              <a:rPr lang="hr-HR" sz="1400" dirty="0" smtClean="0">
                <a:solidFill>
                  <a:srgbClr val="002060"/>
                </a:solidFill>
                <a:latin typeface="Calibri" pitchFamily="34" charset="0"/>
              </a:rPr>
              <a:t>. Vrijednost </a:t>
            </a:r>
            <a:r>
              <a:rPr lang="hr-HR" sz="1400" dirty="0">
                <a:solidFill>
                  <a:srgbClr val="002060"/>
                </a:solidFill>
                <a:latin typeface="Calibri" pitchFamily="34" charset="0"/>
              </a:rPr>
              <a:t>zadužnice mora biti najmanje u iznosu odobrene potpore tj. prvi mogući iznos zadužnice od iznosa odobrene </a:t>
            </a:r>
            <a:r>
              <a:rPr lang="hr-HR" sz="1400" dirty="0" smtClean="0">
                <a:solidFill>
                  <a:srgbClr val="002060"/>
                </a:solidFill>
                <a:latin typeface="Calibri" pitchFamily="34" charset="0"/>
              </a:rPr>
              <a:t>potpore</a:t>
            </a:r>
            <a:endParaRPr lang="hr-HR" sz="1400" dirty="0">
              <a:solidFill>
                <a:srgbClr val="002060"/>
              </a:solidFill>
              <a:latin typeface="Calibri" pitchFamily="34" charset="0"/>
            </a:endParaRPr>
          </a:p>
          <a:p>
            <a:pPr>
              <a:spcBef>
                <a:spcPts val="0"/>
              </a:spcBef>
            </a:pPr>
            <a:r>
              <a:rPr lang="hr-HR" sz="1400" b="1" dirty="0">
                <a:solidFill>
                  <a:srgbClr val="002060"/>
                </a:solidFill>
                <a:latin typeface="Calibri" pitchFamily="34" charset="0"/>
              </a:rPr>
              <a:t>Ukoliko korisnik ne dostavi potpisani Ugovor u ugovorenom roku i zadužnicu, smatrat će se da je odustao od dodijeljene bespovratne </a:t>
            </a:r>
            <a:r>
              <a:rPr lang="hr-HR" sz="1400" b="1" dirty="0" smtClean="0">
                <a:solidFill>
                  <a:srgbClr val="002060"/>
                </a:solidFill>
                <a:latin typeface="Calibri" pitchFamily="34" charset="0"/>
              </a:rPr>
              <a:t>potpore</a:t>
            </a:r>
            <a:endParaRPr lang="hr-HR" sz="1400" dirty="0">
              <a:solidFill>
                <a:srgbClr val="002060"/>
              </a:solidFill>
              <a:latin typeface="Calibri" pitchFamily="34" charset="0"/>
            </a:endParaRPr>
          </a:p>
          <a:p>
            <a:pPr>
              <a:spcBef>
                <a:spcPts val="0"/>
              </a:spcBef>
            </a:pPr>
            <a:r>
              <a:rPr lang="hr-HR" sz="1400" dirty="0" smtClean="0">
                <a:solidFill>
                  <a:srgbClr val="002060"/>
                </a:solidFill>
                <a:latin typeface="Calibri" pitchFamily="34" charset="0"/>
              </a:rPr>
              <a:t>Obveza </a:t>
            </a:r>
            <a:r>
              <a:rPr lang="hr-HR" sz="1400" dirty="0">
                <a:solidFill>
                  <a:srgbClr val="002060"/>
                </a:solidFill>
                <a:latin typeface="Calibri" pitchFamily="34" charset="0"/>
              </a:rPr>
              <a:t>korisnika je da Projektni prijedlog na temelju kojeg su mu odobrena bespovratna sredstva provede u cijelosti sukladno utvrđenoj tablici proračuna i da u roku od 6 mjeseci (180 dana) od dana potpisivanja Ugovora dostavi </a:t>
            </a:r>
            <a:r>
              <a:rPr lang="hr-HR" sz="1400" dirty="0" smtClean="0">
                <a:solidFill>
                  <a:srgbClr val="002060"/>
                </a:solidFill>
                <a:latin typeface="Calibri" pitchFamily="34" charset="0"/>
              </a:rPr>
              <a:t>davatelju potpore </a:t>
            </a:r>
            <a:r>
              <a:rPr lang="hr-HR" sz="1400" i="1" dirty="0" smtClean="0">
                <a:solidFill>
                  <a:srgbClr val="002060"/>
                </a:solidFill>
                <a:latin typeface="Calibri" pitchFamily="34" charset="0"/>
              </a:rPr>
              <a:t>Izvještaj </a:t>
            </a:r>
            <a:r>
              <a:rPr lang="hr-HR" sz="1400" i="1" dirty="0">
                <a:solidFill>
                  <a:srgbClr val="002060"/>
                </a:solidFill>
                <a:latin typeface="Calibri" pitchFamily="34" charset="0"/>
              </a:rPr>
              <a:t>o provedbi projekta</a:t>
            </a:r>
            <a:r>
              <a:rPr lang="hr-HR" sz="1400" dirty="0">
                <a:solidFill>
                  <a:srgbClr val="002060"/>
                </a:solidFill>
                <a:latin typeface="Calibri" pitchFamily="34" charset="0"/>
              </a:rPr>
              <a:t> te dokaze da su sredstva utrošena namjenski - račune i izvode s bankovnog žiro računa kojima se dokazuje izvršeno </a:t>
            </a:r>
            <a:r>
              <a:rPr lang="hr-HR" sz="1400" dirty="0" smtClean="0">
                <a:solidFill>
                  <a:srgbClr val="002060"/>
                </a:solidFill>
                <a:latin typeface="Calibri" pitchFamily="34" charset="0"/>
              </a:rPr>
              <a:t>plaćanje. </a:t>
            </a:r>
          </a:p>
          <a:p>
            <a:pPr>
              <a:spcBef>
                <a:spcPts val="0"/>
              </a:spcBef>
            </a:pPr>
            <a:r>
              <a:rPr lang="hr-HR" sz="1400" dirty="0" smtClean="0">
                <a:solidFill>
                  <a:srgbClr val="002060"/>
                </a:solidFill>
                <a:latin typeface="Calibri" pitchFamily="34" charset="0"/>
              </a:rPr>
              <a:t>Namjene troškova iskazane u tablici utvrđenoj u koraku provjere </a:t>
            </a:r>
            <a:r>
              <a:rPr lang="hr-HR" sz="1400" smtClean="0">
                <a:solidFill>
                  <a:srgbClr val="002060"/>
                </a:solidFill>
                <a:latin typeface="Calibri" pitchFamily="34" charset="0"/>
              </a:rPr>
              <a:t>proračuna se </a:t>
            </a:r>
            <a:r>
              <a:rPr lang="hr-HR" sz="1400" dirty="0" smtClean="0">
                <a:solidFill>
                  <a:srgbClr val="002060"/>
                </a:solidFill>
                <a:latin typeface="Calibri" pitchFamily="34" charset="0"/>
              </a:rPr>
              <a:t>ne mogu mijenjati niti se iznosi mogu povećavati bez prethodnog pisanog odobrenja Ministarstva. </a:t>
            </a:r>
            <a:endParaRPr lang="hr-HR" sz="1400" dirty="0">
              <a:solidFill>
                <a:srgbClr val="002060"/>
              </a:solidFill>
              <a:latin typeface="Calibri" pitchFamily="34" charset="0"/>
            </a:endParaRPr>
          </a:p>
          <a:p>
            <a:pPr>
              <a:spcBef>
                <a:spcPts val="0"/>
              </a:spcBef>
            </a:pPr>
            <a:r>
              <a:rPr lang="hr-HR" sz="1400" b="1" dirty="0" smtClean="0">
                <a:solidFill>
                  <a:srgbClr val="002060"/>
                </a:solidFill>
                <a:latin typeface="Calibri" pitchFamily="34" charset="0"/>
              </a:rPr>
              <a:t>Ponude </a:t>
            </a:r>
            <a:r>
              <a:rPr lang="hr-HR" sz="1400" b="1" dirty="0">
                <a:solidFill>
                  <a:srgbClr val="002060"/>
                </a:solidFill>
                <a:latin typeface="Calibri" pitchFamily="34" charset="0"/>
              </a:rPr>
              <a:t>i predračuni ne predstavljaju prihvatljiv dokaz da su sredstva utrošena namjenski. </a:t>
            </a:r>
            <a:endParaRPr lang="hr-HR" sz="1400" b="1" dirty="0" smtClean="0">
              <a:solidFill>
                <a:srgbClr val="002060"/>
              </a:solidFill>
              <a:latin typeface="Calibri" pitchFamily="34" charset="0"/>
            </a:endParaRPr>
          </a:p>
          <a:p>
            <a:pPr marL="0" indent="0">
              <a:spcBef>
                <a:spcPts val="0"/>
              </a:spcBef>
              <a:buNone/>
            </a:pPr>
            <a:r>
              <a:rPr lang="hr-HR" sz="1400" b="1" dirty="0" smtClean="0">
                <a:solidFill>
                  <a:srgbClr val="002060"/>
                </a:solidFill>
                <a:latin typeface="Calibri" pitchFamily="34" charset="0"/>
              </a:rPr>
              <a:t>        Nalog </a:t>
            </a:r>
            <a:r>
              <a:rPr lang="hr-HR" sz="1400" b="1" dirty="0">
                <a:solidFill>
                  <a:srgbClr val="002060"/>
                </a:solidFill>
                <a:latin typeface="Calibri" pitchFamily="34" charset="0"/>
              </a:rPr>
              <a:t>za plaćanje nije prihvatljiv kao dokaz o izvršenom plaćanju. Kompenzacija i cesija </a:t>
            </a:r>
            <a:r>
              <a:rPr lang="hr-HR" sz="1400" b="1" dirty="0" smtClean="0">
                <a:solidFill>
                  <a:srgbClr val="002060"/>
                </a:solidFill>
                <a:latin typeface="Calibri" pitchFamily="34" charset="0"/>
              </a:rPr>
              <a:t>ne</a:t>
            </a:r>
          </a:p>
          <a:p>
            <a:pPr marL="0" indent="0">
              <a:spcBef>
                <a:spcPts val="0"/>
              </a:spcBef>
              <a:buNone/>
            </a:pPr>
            <a:r>
              <a:rPr lang="hr-HR" sz="1400" b="1" dirty="0">
                <a:solidFill>
                  <a:srgbClr val="002060"/>
                </a:solidFill>
                <a:latin typeface="Calibri" pitchFamily="34" charset="0"/>
              </a:rPr>
              <a:t> </a:t>
            </a:r>
            <a:r>
              <a:rPr lang="hr-HR" sz="1400" b="1" dirty="0" smtClean="0">
                <a:solidFill>
                  <a:srgbClr val="002060"/>
                </a:solidFill>
                <a:latin typeface="Calibri" pitchFamily="34" charset="0"/>
              </a:rPr>
              <a:t>       </a:t>
            </a:r>
            <a:r>
              <a:rPr lang="hr-HR" sz="1400" b="1" dirty="0">
                <a:solidFill>
                  <a:srgbClr val="002060"/>
                </a:solidFill>
                <a:latin typeface="Calibri" pitchFamily="34" charset="0"/>
              </a:rPr>
              <a:t>prihvaćaju se kao dokaz o izvršenom </a:t>
            </a:r>
            <a:r>
              <a:rPr lang="hr-HR" sz="1400" b="1" dirty="0" smtClean="0">
                <a:solidFill>
                  <a:srgbClr val="002060"/>
                </a:solidFill>
                <a:latin typeface="Calibri" pitchFamily="34" charset="0"/>
              </a:rPr>
              <a:t>plaćanju.)</a:t>
            </a:r>
            <a:endParaRPr lang="hr-HR" sz="1400" dirty="0">
              <a:solidFill>
                <a:srgbClr val="002060"/>
              </a:solidFill>
              <a:latin typeface="Calibri" pitchFamily="34" charset="0"/>
            </a:endParaRPr>
          </a:p>
          <a:p>
            <a:pPr>
              <a:spcBef>
                <a:spcPts val="0"/>
              </a:spcBef>
            </a:pPr>
            <a:r>
              <a:rPr lang="hr-HR" sz="1400" dirty="0">
                <a:solidFill>
                  <a:srgbClr val="002060"/>
                </a:solidFill>
                <a:latin typeface="Calibri" pitchFamily="34" charset="0"/>
              </a:rPr>
              <a:t>Korisnici bespovratne potpore </a:t>
            </a:r>
            <a:r>
              <a:rPr lang="hr-HR" sz="1400" b="1" dirty="0">
                <a:solidFill>
                  <a:srgbClr val="002060"/>
                </a:solidFill>
                <a:latin typeface="Calibri" pitchFamily="34" charset="0"/>
              </a:rPr>
              <a:t>potpisom Ugovora daju suglasnost da se u okviru promidžbenih </a:t>
            </a:r>
            <a:r>
              <a:rPr lang="hr-HR" sz="1400" dirty="0">
                <a:solidFill>
                  <a:srgbClr val="002060"/>
                </a:solidFill>
                <a:latin typeface="Calibri" pitchFamily="34" charset="0"/>
              </a:rPr>
              <a:t>aktivnosti programa „Poduzetnički impuls“ za 2013. godinu medijski prati provedba njihovog projekta (pristup poslovnim objektima, intervju, snimanje i sl.). </a:t>
            </a:r>
            <a:endParaRPr lang="hr-HR" sz="1400" dirty="0" smtClean="0">
              <a:solidFill>
                <a:srgbClr val="002060"/>
              </a:solidFill>
              <a:latin typeface="Calibri" pitchFamily="34" charset="0"/>
            </a:endParaRPr>
          </a:p>
          <a:p>
            <a:pPr>
              <a:spcBef>
                <a:spcPts val="0"/>
              </a:spcBef>
              <a:buNone/>
            </a:pPr>
            <a:endParaRPr lang="hr-HR" sz="1400" dirty="0" smtClean="0">
              <a:solidFill>
                <a:srgbClr val="002060"/>
              </a:solidFill>
              <a:latin typeface="Calibri" pitchFamily="34" charset="0"/>
            </a:endParaRPr>
          </a:p>
          <a:p>
            <a:pPr>
              <a:spcBef>
                <a:spcPts val="0"/>
              </a:spcBef>
            </a:pPr>
            <a:r>
              <a:rPr lang="hr-HR" sz="1400" b="1" dirty="0" smtClean="0">
                <a:solidFill>
                  <a:srgbClr val="002060"/>
                </a:solidFill>
                <a:latin typeface="Calibri" pitchFamily="34" charset="0"/>
              </a:rPr>
              <a:t>Korisnik </a:t>
            </a:r>
            <a:r>
              <a:rPr lang="hr-HR" sz="1400" b="1" dirty="0">
                <a:solidFill>
                  <a:srgbClr val="002060"/>
                </a:solidFill>
                <a:latin typeface="Calibri" pitchFamily="34" charset="0"/>
              </a:rPr>
              <a:t>svojim potpisom Ugovora pristaje na javnu objavu svojih podataka. </a:t>
            </a:r>
            <a:r>
              <a:rPr lang="hr-HR" sz="1400" b="1" dirty="0" smtClean="0">
                <a:solidFill>
                  <a:srgbClr val="002060"/>
                </a:solidFill>
                <a:latin typeface="Calibri" pitchFamily="34" charset="0"/>
              </a:rPr>
              <a:t>Korisnik </a:t>
            </a:r>
            <a:r>
              <a:rPr lang="hr-HR" sz="1400" b="1" dirty="0">
                <a:solidFill>
                  <a:srgbClr val="002060"/>
                </a:solidFill>
                <a:latin typeface="Calibri" pitchFamily="34" charset="0"/>
              </a:rPr>
              <a:t>bespovratne potpore dužan je o vlastitom trošku istaknuti na vidljivom mjestu (web stranici i predmetu nabave u okviru provedenog projekta) da je za provedbu projekta ostvario bespovratna sredstva iz proračuna Republike Hrvatske. </a:t>
            </a:r>
            <a:r>
              <a:rPr lang="hr-HR" sz="1400" dirty="0">
                <a:solidFill>
                  <a:srgbClr val="002060"/>
                </a:solidFill>
                <a:latin typeface="Calibri" pitchFamily="34" charset="0"/>
              </a:rPr>
              <a:t>Predlošci će biti dostupni na mrežnim stranicama Ministarstva i HAMAG </a:t>
            </a:r>
            <a:r>
              <a:rPr lang="hr-HR" sz="1400" dirty="0" smtClean="0">
                <a:solidFill>
                  <a:srgbClr val="002060"/>
                </a:solidFill>
                <a:latin typeface="Calibri" pitchFamily="34" charset="0"/>
              </a:rPr>
              <a:t>INVEST-a.</a:t>
            </a:r>
            <a:endParaRPr lang="hr-HR" sz="1400" dirty="0">
              <a:solidFill>
                <a:srgbClr val="002060"/>
              </a:solidFill>
              <a:latin typeface="Calibri" pitchFamily="34" charset="0"/>
            </a:endParaRPr>
          </a:p>
          <a:p>
            <a:pPr marL="0" indent="0">
              <a:spcBef>
                <a:spcPts val="0"/>
              </a:spcBef>
              <a:buNone/>
            </a:pPr>
            <a:endParaRPr lang="hr-HR" sz="1400" dirty="0">
              <a:solidFill>
                <a:srgbClr val="002060"/>
              </a:solidFill>
              <a:latin typeface="Calibri" pitchFamily="34" charset="0"/>
            </a:endParaRPr>
          </a:p>
          <a:p>
            <a:pPr>
              <a:spcBef>
                <a:spcPts val="0"/>
              </a:spcBef>
            </a:pPr>
            <a:endParaRPr lang="hr-HR" sz="1400" dirty="0">
              <a:solidFill>
                <a:srgbClr val="002060"/>
              </a:solidFill>
              <a:latin typeface="Calibri" pitchFamily="34" charset="0"/>
            </a:endParaRPr>
          </a:p>
          <a:p>
            <a:pPr>
              <a:spcBef>
                <a:spcPts val="0"/>
              </a:spcBef>
            </a:pPr>
            <a:endParaRPr lang="en-GB" sz="1400" dirty="0">
              <a:solidFill>
                <a:srgbClr val="002060"/>
              </a:solidFill>
              <a:latin typeface="Calibri" pitchFamily="34" charset="0"/>
            </a:endParaRPr>
          </a:p>
        </p:txBody>
      </p:sp>
    </p:spTree>
    <p:extLst>
      <p:ext uri="{BB962C8B-B14F-4D97-AF65-F5344CB8AC3E}">
        <p14:creationId xmlns:p14="http://schemas.microsoft.com/office/powerpoint/2010/main" xmlns="" val="1055434114"/>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189958" y="548680"/>
            <a:ext cx="8496944" cy="461665"/>
          </a:xfrm>
          <a:prstGeom prst="rect">
            <a:avLst/>
          </a:prstGeom>
          <a:noFill/>
        </p:spPr>
        <p:txBody>
          <a:bodyPr wrap="square" rtlCol="0">
            <a:spAutoFit/>
          </a:bodyPr>
          <a:lstStyle/>
          <a:p>
            <a:pPr lvl="1" algn="ctr"/>
            <a:r>
              <a:rPr lang="hr-HR" sz="2400" dirty="0" smtClean="0">
                <a:solidFill>
                  <a:srgbClr val="00729A"/>
                </a:solidFill>
                <a:latin typeface="Calibri" pitchFamily="34" charset="0"/>
              </a:rPr>
              <a:t>PROVEDBA I NADZOR</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3" name="Content Placeholder 2"/>
          <p:cNvSpPr>
            <a:spLocks noGrp="1"/>
          </p:cNvSpPr>
          <p:nvPr>
            <p:ph idx="1"/>
          </p:nvPr>
        </p:nvSpPr>
        <p:spPr>
          <a:xfrm>
            <a:off x="539552" y="1412777"/>
            <a:ext cx="8064896" cy="4149824"/>
          </a:xfrm>
        </p:spPr>
        <p:txBody>
          <a:bodyPr/>
          <a:lstStyle/>
          <a:p>
            <a:pPr>
              <a:spcBef>
                <a:spcPts val="0"/>
              </a:spcBef>
            </a:pPr>
            <a:r>
              <a:rPr lang="vi-VN" dirty="0">
                <a:latin typeface="Calibri" pitchFamily="34" charset="0"/>
              </a:rPr>
              <a:t>Tijekom provedbe projekta posebno će se provjeravati izdani računi za robe i/ili usluge od dobavljača/proizvođača s kojima je Korisnik ili pojedinačni vlasnik Korisnika povezan vlasničkim ili upravljačkim odnosima te ponude za robe i/ili usluge od članova uprave ili nadzornog odbora Korisnika i od s njima vlasnički ili upravljački povezanih osoba na način da će se utvrđivati jesu li iskazane cijene na ponudama tržišne cijene. </a:t>
            </a:r>
            <a:endParaRPr lang="hr-HR" dirty="0" smtClean="0">
              <a:latin typeface="Calibri" pitchFamily="34" charset="0"/>
            </a:endParaRPr>
          </a:p>
          <a:p>
            <a:pPr>
              <a:spcBef>
                <a:spcPts val="0"/>
              </a:spcBef>
            </a:pPr>
            <a:r>
              <a:rPr lang="vi-VN" dirty="0">
                <a:latin typeface="Calibri" pitchFamily="34" charset="0"/>
              </a:rPr>
              <a:t>Ukoliko je Korisnik kupio opremu iz odobrenih sredstava, istu ne smije otuđiti najmanje tri godine i mora ju evidentirati sukladno odredbama Zakona o porezu na dobit („Narodne novine“, broj 177/04, 90/05, 57/06, 146/08, 80/10, 22/12). </a:t>
            </a:r>
            <a:endParaRPr lang="hr-HR" dirty="0" smtClean="0">
              <a:latin typeface="Calibri" pitchFamily="34" charset="0"/>
            </a:endParaRPr>
          </a:p>
          <a:p>
            <a:r>
              <a:rPr lang="vi-VN" dirty="0">
                <a:latin typeface="Calibri" pitchFamily="34" charset="0"/>
              </a:rPr>
              <a:t>U svrhu provođenja kontrole namjenskog korištenja sredstava Ministarstvo je ovlašteno izvršiti provjeru korištenja odobrenih sredstava obilaskom korisnika i njegovih poslovnih objekata, te uvidom u dokumentaciju na temelju koje je ostvarena potpora. </a:t>
            </a:r>
          </a:p>
          <a:p>
            <a:r>
              <a:rPr lang="hr-HR" b="1" dirty="0" smtClean="0">
                <a:latin typeface="Calibri" pitchFamily="34" charset="0"/>
              </a:rPr>
              <a:t>Korisnici kod kojih se prilikom kontrole utvrdi nenamjensko trošenje sredstava, biti će dužni vratiti dodijeljena sredstva te će ih se uvrstiti na popis korisnika koji nisu namjenski koristili sredstva. </a:t>
            </a:r>
            <a:endParaRPr lang="hr-HR" dirty="0">
              <a:solidFill>
                <a:srgbClr val="002060"/>
              </a:solidFill>
              <a:latin typeface="Calibri" pitchFamily="34" charset="0"/>
            </a:endParaRPr>
          </a:p>
          <a:p>
            <a:pPr>
              <a:spcBef>
                <a:spcPts val="0"/>
              </a:spcBef>
            </a:pPr>
            <a:endParaRPr lang="hr-HR" dirty="0">
              <a:solidFill>
                <a:srgbClr val="002060"/>
              </a:solidFill>
              <a:latin typeface="Calibri" pitchFamily="34" charset="0"/>
            </a:endParaRPr>
          </a:p>
          <a:p>
            <a:pPr>
              <a:spcBef>
                <a:spcPts val="0"/>
              </a:spcBef>
            </a:pPr>
            <a:endParaRPr lang="en-GB" dirty="0">
              <a:solidFill>
                <a:srgbClr val="002060"/>
              </a:solidFill>
              <a:latin typeface="Calibri" pitchFamily="34" charset="0"/>
            </a:endParaRPr>
          </a:p>
        </p:txBody>
      </p:sp>
    </p:spTree>
    <p:extLst>
      <p:ext uri="{BB962C8B-B14F-4D97-AF65-F5344CB8AC3E}">
        <p14:creationId xmlns:p14="http://schemas.microsoft.com/office/powerpoint/2010/main" xmlns="" val="1055434114"/>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189958" y="548680"/>
            <a:ext cx="8496944" cy="461665"/>
          </a:xfrm>
          <a:prstGeom prst="rect">
            <a:avLst/>
          </a:prstGeom>
          <a:noFill/>
        </p:spPr>
        <p:txBody>
          <a:bodyPr wrap="square" rtlCol="0">
            <a:spAutoFit/>
          </a:bodyPr>
          <a:lstStyle/>
          <a:p>
            <a:pPr lvl="1" algn="ctr"/>
            <a:r>
              <a:rPr lang="hr-HR" sz="2400" dirty="0" smtClean="0">
                <a:solidFill>
                  <a:srgbClr val="00729A"/>
                </a:solidFill>
                <a:latin typeface="Calibri" pitchFamily="34" charset="0"/>
              </a:rPr>
              <a:t>PROVEDBA I NADZOR</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3" name="Content Placeholder 2"/>
          <p:cNvSpPr>
            <a:spLocks noGrp="1"/>
          </p:cNvSpPr>
          <p:nvPr>
            <p:ph idx="1"/>
          </p:nvPr>
        </p:nvSpPr>
        <p:spPr>
          <a:xfrm>
            <a:off x="539552" y="1412776"/>
            <a:ext cx="8064896" cy="4945181"/>
          </a:xfrm>
        </p:spPr>
        <p:txBody>
          <a:bodyPr/>
          <a:lstStyle/>
          <a:p>
            <a:pPr>
              <a:spcBef>
                <a:spcPts val="0"/>
              </a:spcBef>
            </a:pPr>
            <a:r>
              <a:rPr lang="vi-VN" dirty="0">
                <a:latin typeface="Calibri" pitchFamily="34" charset="0"/>
              </a:rPr>
              <a:t>Tijekom provedbe projekta posebno će se provjeravati izdani računi za robe i/ili usluge od dobavljača/proizvođača s kojima je Korisnik ili pojedinačni vlasnik Korisnika povezan vlasničkim ili upravljačkim odnosima te ponude za robe i/ili usluge od članova uprave ili nadzornog odbora Korisnika i od s njima vlasnički ili upravljački povezanih osoba na način da će se utvrđivati jesu li iskazane cijene na ponudama tržišne cijene. </a:t>
            </a:r>
            <a:endParaRPr lang="hr-HR" dirty="0" smtClean="0">
              <a:latin typeface="Calibri" pitchFamily="34" charset="0"/>
            </a:endParaRPr>
          </a:p>
          <a:p>
            <a:pPr>
              <a:spcBef>
                <a:spcPts val="0"/>
              </a:spcBef>
            </a:pPr>
            <a:r>
              <a:rPr lang="vi-VN" dirty="0">
                <a:latin typeface="Calibri" pitchFamily="34" charset="0"/>
              </a:rPr>
              <a:t>Ukoliko je Korisnik kupio opremu iz odobrenih sredstava, istu ne smije otuđiti najmanje tri godine i mora ju evidentirati sukladno odredbama Zakona o porezu na dobit („Narodne novine“, broj 177/04, 90/05, 57/06, 146/08, 80/10, 22/12). </a:t>
            </a:r>
            <a:endParaRPr lang="hr-HR" dirty="0" smtClean="0">
              <a:latin typeface="Calibri" pitchFamily="34" charset="0"/>
            </a:endParaRPr>
          </a:p>
          <a:p>
            <a:r>
              <a:rPr lang="vi-VN" dirty="0">
                <a:latin typeface="Calibri" pitchFamily="34" charset="0"/>
              </a:rPr>
              <a:t>U svrhu provođenja kontrole namjenskog korištenja sredstava Ministarstvo je ovlašteno izvršiti provjeru korištenja odobrenih sredstava obilaskom korisnika i njegovih poslovnih objekata, te uvidom u dokumentaciju na temelju koje je ostvarena potpora. </a:t>
            </a:r>
          </a:p>
          <a:p>
            <a:r>
              <a:rPr lang="hr-HR" b="1" dirty="0" smtClean="0">
                <a:latin typeface="Calibri" pitchFamily="34" charset="0"/>
              </a:rPr>
              <a:t>Korisnici kod kojih se prilikom kontrole utvrdi nenamjensko trošenje sredstava, biti će dužni vratiti dodijeljena sredstva te će ih se uvrstiti na popis korisnika koji nisu namjenski koristili sredstva. </a:t>
            </a:r>
            <a:endParaRPr lang="hr-HR" dirty="0">
              <a:solidFill>
                <a:srgbClr val="002060"/>
              </a:solidFill>
              <a:latin typeface="Calibri" pitchFamily="34" charset="0"/>
            </a:endParaRPr>
          </a:p>
          <a:p>
            <a:pPr>
              <a:spcBef>
                <a:spcPts val="0"/>
              </a:spcBef>
            </a:pPr>
            <a:endParaRPr lang="hr-HR" dirty="0">
              <a:solidFill>
                <a:srgbClr val="002060"/>
              </a:solidFill>
              <a:latin typeface="Calibri" pitchFamily="34" charset="0"/>
            </a:endParaRPr>
          </a:p>
          <a:p>
            <a:pPr>
              <a:spcBef>
                <a:spcPts val="0"/>
              </a:spcBef>
            </a:pPr>
            <a:endParaRPr lang="en-GB" dirty="0">
              <a:solidFill>
                <a:srgbClr val="002060"/>
              </a:solidFill>
              <a:latin typeface="Calibri" pitchFamily="34" charset="0"/>
            </a:endParaRPr>
          </a:p>
        </p:txBody>
      </p:sp>
    </p:spTree>
    <p:extLst>
      <p:ext uri="{BB962C8B-B14F-4D97-AF65-F5344CB8AC3E}">
        <p14:creationId xmlns:p14="http://schemas.microsoft.com/office/powerpoint/2010/main" xmlns="" val="1055434114"/>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528392"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9" name="TextBox 8"/>
          <p:cNvSpPr txBox="1"/>
          <p:nvPr/>
        </p:nvSpPr>
        <p:spPr>
          <a:xfrm>
            <a:off x="179512" y="548680"/>
            <a:ext cx="8496944" cy="523220"/>
          </a:xfrm>
          <a:prstGeom prst="rect">
            <a:avLst/>
          </a:prstGeom>
          <a:noFill/>
        </p:spPr>
        <p:txBody>
          <a:bodyPr wrap="square" rtlCol="0">
            <a:spAutoFit/>
          </a:bodyPr>
          <a:lstStyle/>
          <a:p>
            <a:pPr algn="ctr"/>
            <a:r>
              <a:rPr lang="hr-HR" sz="2800" dirty="0" smtClean="0">
                <a:solidFill>
                  <a:srgbClr val="002060"/>
                </a:solidFill>
                <a:latin typeface="Calibri" pitchFamily="34" charset="0"/>
              </a:rPr>
              <a:t>   </a:t>
            </a:r>
            <a:r>
              <a:rPr lang="hr-HR" sz="2800" dirty="0" smtClean="0">
                <a:solidFill>
                  <a:srgbClr val="00729A"/>
                </a:solidFill>
                <a:latin typeface="Calibri" pitchFamily="34" charset="0"/>
              </a:rPr>
              <a:t>VAŽNO JE ZNATI…</a:t>
            </a:r>
          </a:p>
        </p:txBody>
      </p:sp>
      <p:sp>
        <p:nvSpPr>
          <p:cNvPr id="3" name="Content Placeholder 2"/>
          <p:cNvSpPr>
            <a:spLocks noGrp="1"/>
          </p:cNvSpPr>
          <p:nvPr>
            <p:ph idx="1"/>
          </p:nvPr>
        </p:nvSpPr>
        <p:spPr>
          <a:xfrm>
            <a:off x="467544" y="1071546"/>
            <a:ext cx="8424936" cy="5413728"/>
          </a:xfrm>
        </p:spPr>
        <p:txBody>
          <a:bodyPr/>
          <a:lstStyle/>
          <a:p>
            <a:pPr>
              <a:spcBef>
                <a:spcPts val="0"/>
              </a:spcBef>
            </a:pPr>
            <a:r>
              <a:rPr lang="hr-HR" sz="1400" b="1" dirty="0" smtClean="0">
                <a:solidFill>
                  <a:srgbClr val="002060"/>
                </a:solidFill>
                <a:latin typeface="Calibri" pitchFamily="34" charset="0"/>
              </a:rPr>
              <a:t>Podnositelji prijava trebaju imati podnesen izvještaj GFI  kao i potrebnu dokumentaciju u REGOS-u i Poreznu upravu kako bi se mogla obaviti administrativna provjera</a:t>
            </a:r>
          </a:p>
          <a:p>
            <a:pPr>
              <a:spcBef>
                <a:spcPts val="0"/>
              </a:spcBef>
            </a:pPr>
            <a:endParaRPr lang="hr-HR" sz="800" b="1" dirty="0" smtClean="0">
              <a:solidFill>
                <a:srgbClr val="002060"/>
              </a:solidFill>
              <a:latin typeface="Calibri" pitchFamily="34" charset="0"/>
            </a:endParaRPr>
          </a:p>
          <a:p>
            <a:pPr>
              <a:spcBef>
                <a:spcPts val="0"/>
              </a:spcBef>
            </a:pPr>
            <a:r>
              <a:rPr lang="hr-HR" sz="1400" b="1" dirty="0" smtClean="0">
                <a:solidFill>
                  <a:srgbClr val="002060"/>
                </a:solidFill>
                <a:latin typeface="Calibri" pitchFamily="34" charset="0"/>
              </a:rPr>
              <a:t>Obratiti pozornost na datume: </a:t>
            </a:r>
          </a:p>
          <a:p>
            <a:pPr lvl="1">
              <a:spcBef>
                <a:spcPts val="0"/>
              </a:spcBef>
            </a:pPr>
            <a:r>
              <a:rPr lang="hr-HR" sz="1400" b="1" dirty="0" smtClean="0">
                <a:solidFill>
                  <a:srgbClr val="002060"/>
                </a:solidFill>
                <a:latin typeface="Calibri" pitchFamily="34" charset="0"/>
              </a:rPr>
              <a:t>ponude za svaku stavku proračuna (3 ponude) trebaju imati datume nakon objave Otvorenih javnih poziva (ne priznaje se retroaktivna dokumentacija i troškovi) </a:t>
            </a:r>
          </a:p>
          <a:p>
            <a:pPr lvl="1">
              <a:spcBef>
                <a:spcPts val="0"/>
              </a:spcBef>
            </a:pPr>
            <a:r>
              <a:rPr lang="hr-HR" sz="1400" b="1" dirty="0">
                <a:solidFill>
                  <a:srgbClr val="002060"/>
                </a:solidFill>
                <a:latin typeface="Calibri" pitchFamily="34" charset="0"/>
              </a:rPr>
              <a:t>s</a:t>
            </a:r>
            <a:r>
              <a:rPr lang="hr-HR" sz="1400" b="1" dirty="0" smtClean="0">
                <a:solidFill>
                  <a:srgbClr val="002060"/>
                </a:solidFill>
                <a:latin typeface="Calibri" pitchFamily="34" charset="0"/>
              </a:rPr>
              <a:t>vi računi i dokazi o plaćanju od datuma potpisa ugovora o dodjeli potpore</a:t>
            </a:r>
          </a:p>
          <a:p>
            <a:pPr lvl="1">
              <a:spcBef>
                <a:spcPts val="0"/>
              </a:spcBef>
            </a:pPr>
            <a:endParaRPr lang="hr-HR" sz="800" b="1" dirty="0">
              <a:solidFill>
                <a:srgbClr val="002060"/>
              </a:solidFill>
              <a:latin typeface="Calibri" pitchFamily="34" charset="0"/>
            </a:endParaRPr>
          </a:p>
          <a:p>
            <a:pPr>
              <a:spcBef>
                <a:spcPts val="0"/>
              </a:spcBef>
            </a:pPr>
            <a:r>
              <a:rPr lang="hr-HR" sz="1400" b="1" dirty="0" smtClean="0">
                <a:solidFill>
                  <a:srgbClr val="002060"/>
                </a:solidFill>
                <a:latin typeface="Calibri" pitchFamily="34" charset="0"/>
              </a:rPr>
              <a:t>Posebno </a:t>
            </a:r>
            <a:r>
              <a:rPr lang="hr-HR" sz="1400" b="1" dirty="0">
                <a:solidFill>
                  <a:srgbClr val="002060"/>
                </a:solidFill>
                <a:latin typeface="Calibri" pitchFamily="34" charset="0"/>
              </a:rPr>
              <a:t>će se provjeravati ponude za robe i/ili usluge od dobavljača/proizvođača s kojima je podnositelj prijave ili pojedinačni vlasnik podnositelja prijave povezan vlasničkim ili upravljačkim odnosima te ponude za robe i/ili usluge od članova uprave ili nadzornog odbora i od s njima vlasnički ili upravljački povezanih osoba, na način da će se utvrđivati jesu li iskazane cijene na ponudama tržišne </a:t>
            </a:r>
            <a:r>
              <a:rPr lang="hr-HR" sz="1400" b="1" dirty="0" smtClean="0">
                <a:solidFill>
                  <a:srgbClr val="002060"/>
                </a:solidFill>
                <a:latin typeface="Calibri" pitchFamily="34" charset="0"/>
              </a:rPr>
              <a:t>cijene</a:t>
            </a:r>
          </a:p>
          <a:p>
            <a:pPr>
              <a:spcBef>
                <a:spcPts val="0"/>
              </a:spcBef>
              <a:buNone/>
            </a:pPr>
            <a:endParaRPr lang="hr-HR" sz="800" b="1" dirty="0" smtClean="0">
              <a:solidFill>
                <a:srgbClr val="002060"/>
              </a:solidFill>
              <a:latin typeface="Calibri" pitchFamily="34" charset="0"/>
            </a:endParaRPr>
          </a:p>
          <a:p>
            <a:pPr>
              <a:spcBef>
                <a:spcPts val="0"/>
              </a:spcBef>
            </a:pPr>
            <a:r>
              <a:rPr lang="hr-HR" sz="1400" b="1" dirty="0" smtClean="0">
                <a:solidFill>
                  <a:srgbClr val="002060"/>
                </a:solidFill>
                <a:latin typeface="Calibri" pitchFamily="34" charset="0"/>
              </a:rPr>
              <a:t>U SVIM OTVORENIM JAVNIM POZIVIMA NAVEDENO JE DA SE neće </a:t>
            </a:r>
            <a:r>
              <a:rPr lang="hr-HR" sz="1400" b="1" dirty="0">
                <a:solidFill>
                  <a:srgbClr val="002060"/>
                </a:solidFill>
                <a:latin typeface="Calibri" pitchFamily="34" charset="0"/>
              </a:rPr>
              <a:t>se prihvaćati projektni prijedlozi samo s jednom prihvatljivom projektnom </a:t>
            </a:r>
            <a:r>
              <a:rPr lang="hr-HR" sz="1400" b="1" dirty="0" smtClean="0">
                <a:solidFill>
                  <a:srgbClr val="002060"/>
                </a:solidFill>
                <a:latin typeface="Calibri" pitchFamily="34" charset="0"/>
              </a:rPr>
              <a:t>aktivnosti, odnosno projektni </a:t>
            </a:r>
            <a:r>
              <a:rPr lang="hr-HR" sz="1400" b="1" dirty="0">
                <a:solidFill>
                  <a:srgbClr val="002060"/>
                </a:solidFill>
                <a:latin typeface="Calibri" pitchFamily="34" charset="0"/>
              </a:rPr>
              <a:t>prijedlozi koji sadrže jedino </a:t>
            </a:r>
            <a:r>
              <a:rPr lang="hr-HR" sz="1400" b="1" dirty="0" smtClean="0">
                <a:solidFill>
                  <a:srgbClr val="002060"/>
                </a:solidFill>
                <a:latin typeface="Calibri" pitchFamily="34" charset="0"/>
              </a:rPr>
              <a:t>aktivnosti </a:t>
            </a:r>
            <a:r>
              <a:rPr lang="hr-HR" sz="1400" dirty="0" smtClean="0">
                <a:solidFill>
                  <a:srgbClr val="002060"/>
                </a:solidFill>
                <a:latin typeface="Calibri" pitchFamily="34" charset="0"/>
              </a:rPr>
              <a:t>(npr</a:t>
            </a:r>
            <a:r>
              <a:rPr lang="hr-HR" sz="1400" b="1" dirty="0" smtClean="0">
                <a:solidFill>
                  <a:srgbClr val="002060"/>
                </a:solidFill>
                <a:latin typeface="Calibri" pitchFamily="34" charset="0"/>
              </a:rPr>
              <a:t>. </a:t>
            </a:r>
            <a:r>
              <a:rPr lang="hr-HR" sz="1400" dirty="0">
                <a:solidFill>
                  <a:srgbClr val="002060"/>
                </a:solidFill>
                <a:latin typeface="Calibri" pitchFamily="34" charset="0"/>
              </a:rPr>
              <a:t>upravljanje i zaštita intelektualnog i industrijskog vlasništva; uvođenje i certificiranje sustava upravljanja kvalitetom i normi te troškove stjecanja prava uporabe znaka Hrvatska kvaliteta, Izvorno hrvatsko i Hrvatski otočni proizvod; marketinške aktivnosti; stručno osposobljavanje i </a:t>
            </a:r>
            <a:r>
              <a:rPr lang="hr-HR" sz="1400" dirty="0" smtClean="0">
                <a:solidFill>
                  <a:srgbClr val="002060"/>
                </a:solidFill>
                <a:latin typeface="Calibri" pitchFamily="34" charset="0"/>
              </a:rPr>
              <a:t>obrazovanje)</a:t>
            </a:r>
            <a:endParaRPr lang="hr-HR" sz="1400" b="1" dirty="0" smtClean="0">
              <a:solidFill>
                <a:srgbClr val="002060"/>
              </a:solidFill>
              <a:latin typeface="Calibri" pitchFamily="34" charset="0"/>
            </a:endParaRPr>
          </a:p>
          <a:p>
            <a:pPr marL="0" indent="0">
              <a:spcBef>
                <a:spcPts val="0"/>
              </a:spcBef>
              <a:buNone/>
            </a:pPr>
            <a:endParaRPr lang="hr-HR" sz="800" b="1" dirty="0">
              <a:solidFill>
                <a:srgbClr val="002060"/>
              </a:solidFill>
              <a:latin typeface="Calibri" pitchFamily="34" charset="0"/>
            </a:endParaRPr>
          </a:p>
          <a:p>
            <a:pPr>
              <a:spcBef>
                <a:spcPts val="0"/>
              </a:spcBef>
            </a:pPr>
            <a:r>
              <a:rPr lang="hr-HR" sz="1400" b="1" dirty="0">
                <a:solidFill>
                  <a:srgbClr val="002060"/>
                </a:solidFill>
                <a:latin typeface="Calibri" pitchFamily="34" charset="0"/>
              </a:rPr>
              <a:t>Podnositelj prijave čiji su Projektni prijedlozi ocijenjeni s manje od 80 bodova bit će obaviješteni o odbijanju u roku od </a:t>
            </a:r>
            <a:r>
              <a:rPr lang="hr-HR" sz="1400" b="1" dirty="0" smtClean="0">
                <a:solidFill>
                  <a:srgbClr val="002060"/>
                </a:solidFill>
                <a:latin typeface="Calibri" pitchFamily="34" charset="0"/>
              </a:rPr>
              <a:t>60 </a:t>
            </a:r>
            <a:r>
              <a:rPr lang="hr-HR" sz="1400" b="1" dirty="0">
                <a:solidFill>
                  <a:srgbClr val="002060"/>
                </a:solidFill>
                <a:latin typeface="Calibri" pitchFamily="34" charset="0"/>
              </a:rPr>
              <a:t>dana od dana zaprimanja prijave s naznakom dodijeljenih bodova po svim pojedinačnim kriterijima kao i ukupnim brojem bodova. </a:t>
            </a:r>
          </a:p>
          <a:p>
            <a:pPr>
              <a:spcBef>
                <a:spcPts val="0"/>
              </a:spcBef>
            </a:pPr>
            <a:r>
              <a:rPr lang="hr-HR" sz="1400" b="1" dirty="0" smtClean="0">
                <a:solidFill>
                  <a:srgbClr val="002060"/>
                </a:solidFill>
                <a:latin typeface="Calibri" pitchFamily="34" charset="0"/>
              </a:rPr>
              <a:t>Budući </a:t>
            </a:r>
            <a:r>
              <a:rPr lang="hr-HR" sz="1400" b="1" dirty="0">
                <a:solidFill>
                  <a:srgbClr val="002060"/>
                </a:solidFill>
                <a:latin typeface="Calibri" pitchFamily="34" charset="0"/>
              </a:rPr>
              <a:t>da je Otvoreni javni poziv otvoren do iskorištenja sredstava, podnositelj prijave čiji će Projektni prijedlog biti odbačen (na temelju administrativne provjere) ili odbijen (zbog nedovoljno dobro ocijenjenog Projektnog prijedloga)  moći će ponovno podnijeti prijavu. </a:t>
            </a:r>
            <a:endParaRPr lang="hr-HR" sz="1400" b="1" dirty="0" smtClean="0">
              <a:solidFill>
                <a:srgbClr val="002060"/>
              </a:solidFill>
              <a:latin typeface="Calibri" pitchFamily="34" charset="0"/>
            </a:endParaRPr>
          </a:p>
          <a:p>
            <a:pPr>
              <a:spcBef>
                <a:spcPts val="0"/>
              </a:spcBef>
              <a:buNone/>
            </a:pPr>
            <a:r>
              <a:rPr lang="hr-HR" sz="1400" b="1" dirty="0" smtClean="0">
                <a:solidFill>
                  <a:srgbClr val="002060"/>
                </a:solidFill>
                <a:latin typeface="Calibri" pitchFamily="34" charset="0"/>
              </a:rPr>
              <a:t>	Takva </a:t>
            </a:r>
            <a:r>
              <a:rPr lang="hr-HR" sz="1400" b="1" dirty="0">
                <a:solidFill>
                  <a:srgbClr val="002060"/>
                </a:solidFill>
                <a:latin typeface="Calibri" pitchFamily="34" charset="0"/>
              </a:rPr>
              <a:t>prijava će se rješavati sukladno svim uvjetima i </a:t>
            </a:r>
            <a:r>
              <a:rPr lang="hr-HR" sz="1400" b="1" dirty="0" smtClean="0">
                <a:solidFill>
                  <a:srgbClr val="002060"/>
                </a:solidFill>
                <a:latin typeface="Calibri" pitchFamily="34" charset="0"/>
              </a:rPr>
              <a:t>kriterijima </a:t>
            </a:r>
            <a:r>
              <a:rPr lang="hr-HR" sz="1400" b="1" dirty="0">
                <a:solidFill>
                  <a:srgbClr val="002060"/>
                </a:solidFill>
                <a:latin typeface="Calibri" pitchFamily="34" charset="0"/>
              </a:rPr>
              <a:t>Otvorenog javnog poziva ukoliko sredstva predviđena za provedbu istog neće biti </a:t>
            </a:r>
            <a:r>
              <a:rPr lang="hr-HR" sz="1400" b="1" dirty="0" smtClean="0">
                <a:solidFill>
                  <a:srgbClr val="002060"/>
                </a:solidFill>
                <a:latin typeface="Calibri" pitchFamily="34" charset="0"/>
              </a:rPr>
              <a:t>iskorištena. </a:t>
            </a:r>
            <a:endParaRPr lang="hr-HR" sz="1400" b="1" dirty="0">
              <a:solidFill>
                <a:srgbClr val="002060"/>
              </a:solidFill>
              <a:latin typeface="Calibri" pitchFamily="34" charset="0"/>
            </a:endParaRPr>
          </a:p>
          <a:p>
            <a:pPr marL="0" indent="0">
              <a:spcBef>
                <a:spcPts val="0"/>
              </a:spcBef>
              <a:buNone/>
            </a:pPr>
            <a:endParaRPr lang="hr-HR" sz="1400" b="1" dirty="0" smtClean="0">
              <a:solidFill>
                <a:srgbClr val="002060"/>
              </a:solidFill>
              <a:latin typeface="Calibri" pitchFamily="34" charset="0"/>
            </a:endParaRPr>
          </a:p>
          <a:p>
            <a:pPr marL="0" indent="0">
              <a:spcBef>
                <a:spcPts val="0"/>
              </a:spcBef>
              <a:buNone/>
            </a:pPr>
            <a:endParaRPr lang="hr-HR" sz="1400" b="1" dirty="0" smtClean="0">
              <a:solidFill>
                <a:srgbClr val="002060"/>
              </a:solidFill>
              <a:latin typeface="Calibri" pitchFamily="34" charset="0"/>
            </a:endParaRPr>
          </a:p>
          <a:p>
            <a:pPr>
              <a:spcBef>
                <a:spcPts val="0"/>
              </a:spcBef>
            </a:pPr>
            <a:endParaRPr lang="hr-HR" sz="1400" b="1" dirty="0" smtClean="0">
              <a:solidFill>
                <a:srgbClr val="002060"/>
              </a:solidFill>
              <a:latin typeface="Calibri" pitchFamily="34" charset="0"/>
            </a:endParaRPr>
          </a:p>
          <a:p>
            <a:pPr>
              <a:spcBef>
                <a:spcPts val="0"/>
              </a:spcBef>
            </a:pPr>
            <a:endParaRPr lang="hr-HR" sz="1400" b="1" dirty="0">
              <a:solidFill>
                <a:srgbClr val="002060"/>
              </a:solidFill>
              <a:latin typeface="Calibri" pitchFamily="34" charset="0"/>
            </a:endParaRPr>
          </a:p>
          <a:p>
            <a:pPr>
              <a:spcBef>
                <a:spcPts val="0"/>
              </a:spcBef>
            </a:pPr>
            <a:endParaRPr lang="en-GB" sz="1400" b="1" dirty="0">
              <a:solidFill>
                <a:srgbClr val="002060"/>
              </a:solidFill>
              <a:latin typeface="Calibri" pitchFamily="34" charset="0"/>
            </a:endParaRPr>
          </a:p>
        </p:txBody>
      </p:sp>
    </p:spTree>
    <p:extLst>
      <p:ext uri="{BB962C8B-B14F-4D97-AF65-F5344CB8AC3E}">
        <p14:creationId xmlns:p14="http://schemas.microsoft.com/office/powerpoint/2010/main" xmlns="" val="3260427538"/>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9" name="TextBox 8"/>
          <p:cNvSpPr txBox="1"/>
          <p:nvPr/>
        </p:nvSpPr>
        <p:spPr>
          <a:xfrm>
            <a:off x="179512" y="1268760"/>
            <a:ext cx="8640960" cy="6186309"/>
          </a:xfrm>
          <a:prstGeom prst="rect">
            <a:avLst/>
          </a:prstGeom>
          <a:noFill/>
        </p:spPr>
        <p:txBody>
          <a:bodyPr wrap="square" rtlCol="0">
            <a:spAutoFit/>
          </a:bodyPr>
          <a:lstStyle/>
          <a:p>
            <a:pPr algn="ctr"/>
            <a:r>
              <a:rPr lang="hr-HR" sz="4400" dirty="0" smtClean="0">
                <a:solidFill>
                  <a:srgbClr val="002060"/>
                </a:solidFill>
                <a:latin typeface="Calibri" pitchFamily="34" charset="0"/>
              </a:rPr>
              <a:t>Zahvaljujem na pažnji!</a:t>
            </a:r>
          </a:p>
          <a:p>
            <a:pPr algn="ctr"/>
            <a:endParaRPr lang="hr-HR" sz="4400" dirty="0">
              <a:solidFill>
                <a:srgbClr val="002060"/>
              </a:solidFill>
              <a:latin typeface="Calibri" pitchFamily="34" charset="0"/>
            </a:endParaRPr>
          </a:p>
          <a:p>
            <a:pPr algn="ctr"/>
            <a:r>
              <a:rPr lang="hr-HR" sz="4400" dirty="0" smtClean="0">
                <a:solidFill>
                  <a:srgbClr val="002060"/>
                </a:solidFill>
                <a:latin typeface="Calibri" pitchFamily="34" charset="0"/>
              </a:rPr>
              <a:t>INFO TELEFON MINPO</a:t>
            </a:r>
          </a:p>
          <a:p>
            <a:pPr algn="ctr"/>
            <a:r>
              <a:rPr lang="hr-HR" sz="4400" dirty="0" smtClean="0">
                <a:solidFill>
                  <a:srgbClr val="002060"/>
                </a:solidFill>
                <a:latin typeface="Calibri" pitchFamily="34" charset="0"/>
              </a:rPr>
              <a:t>0800/ 234 505</a:t>
            </a:r>
          </a:p>
          <a:p>
            <a:pPr algn="ctr"/>
            <a:r>
              <a:rPr lang="hr-HR" sz="4400" dirty="0" smtClean="0">
                <a:solidFill>
                  <a:srgbClr val="002060"/>
                </a:solidFill>
                <a:latin typeface="Calibri" pitchFamily="34" charset="0"/>
                <a:hlinkClick r:id="rId3"/>
              </a:rPr>
              <a:t>www.minpo.hr</a:t>
            </a:r>
            <a:endParaRPr lang="hr-HR" sz="4400" dirty="0" smtClean="0">
              <a:solidFill>
                <a:srgbClr val="002060"/>
              </a:solidFill>
              <a:latin typeface="Calibri" pitchFamily="34" charset="0"/>
            </a:endParaRPr>
          </a:p>
          <a:p>
            <a:pPr algn="ctr"/>
            <a:r>
              <a:rPr lang="hr-HR" sz="4400" dirty="0" smtClean="0">
                <a:solidFill>
                  <a:srgbClr val="002060"/>
                </a:solidFill>
                <a:latin typeface="Calibri" pitchFamily="34" charset="0"/>
                <a:hlinkClick r:id="rId4"/>
              </a:rPr>
              <a:t>pitanja@minpo.hr</a:t>
            </a:r>
            <a:endParaRPr lang="hr-HR" sz="4400" dirty="0" smtClean="0">
              <a:solidFill>
                <a:srgbClr val="002060"/>
              </a:solidFill>
              <a:latin typeface="Calibri" pitchFamily="34" charset="0"/>
            </a:endParaRPr>
          </a:p>
          <a:p>
            <a:pPr algn="ctr"/>
            <a:r>
              <a:rPr lang="hr-HR" sz="4400" dirty="0" smtClean="0">
                <a:solidFill>
                  <a:srgbClr val="002060"/>
                </a:solidFill>
                <a:latin typeface="Calibri" pitchFamily="34" charset="0"/>
              </a:rPr>
              <a:t>j</a:t>
            </a:r>
            <a:r>
              <a:rPr lang="hr-HR" sz="4400" dirty="0" smtClean="0">
                <a:solidFill>
                  <a:srgbClr val="002060"/>
                </a:solidFill>
                <a:latin typeface="Calibri" pitchFamily="34" charset="0"/>
              </a:rPr>
              <a:t>asminka.keser@minpo.hr</a:t>
            </a:r>
            <a:endParaRPr lang="hr-HR" sz="4400" dirty="0" smtClean="0">
              <a:solidFill>
                <a:srgbClr val="002060"/>
              </a:solidFill>
              <a:latin typeface="Calibri" pitchFamily="34" charset="0"/>
            </a:endParaRPr>
          </a:p>
          <a:p>
            <a:pPr algn="ctr"/>
            <a:r>
              <a:rPr lang="hr-HR" sz="4400" dirty="0" smtClean="0">
                <a:solidFill>
                  <a:srgbClr val="002060"/>
                </a:solidFill>
                <a:latin typeface="Calibri" pitchFamily="34" charset="0"/>
              </a:rPr>
              <a:t> </a:t>
            </a:r>
          </a:p>
          <a:p>
            <a:pPr algn="ctr"/>
            <a:endParaRPr lang="hr-HR" sz="4400" dirty="0" smtClean="0">
              <a:solidFill>
                <a:srgbClr val="002060"/>
              </a:solidFill>
              <a:latin typeface="Calibri" pitchFamily="34" charset="0"/>
            </a:endParaRPr>
          </a:p>
        </p:txBody>
      </p:sp>
    </p:spTree>
    <p:extLst>
      <p:ext uri="{BB962C8B-B14F-4D97-AF65-F5344CB8AC3E}">
        <p14:creationId xmlns:p14="http://schemas.microsoft.com/office/powerpoint/2010/main" xmlns="" val="283548049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0" y="692696"/>
            <a:ext cx="9144000" cy="400110"/>
          </a:xfrm>
          <a:prstGeom prst="rect">
            <a:avLst/>
          </a:prstGeom>
          <a:noFill/>
        </p:spPr>
        <p:txBody>
          <a:bodyPr wrap="square" rtlCol="0">
            <a:spAutoFit/>
          </a:bodyPr>
          <a:lstStyle/>
          <a:p>
            <a:pPr algn="ctr"/>
            <a:r>
              <a:rPr lang="hr-HR" sz="2000" dirty="0" smtClean="0">
                <a:solidFill>
                  <a:srgbClr val="002060"/>
                </a:solidFill>
                <a:latin typeface="Calibri" pitchFamily="34" charset="0"/>
              </a:rPr>
              <a:t>NOVINE U ODNOSU NA PRETHODNU GODINU</a:t>
            </a: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3" name="Content Placeholder 2"/>
          <p:cNvSpPr>
            <a:spLocks noGrp="1"/>
          </p:cNvSpPr>
          <p:nvPr>
            <p:ph idx="1"/>
          </p:nvPr>
        </p:nvSpPr>
        <p:spPr>
          <a:xfrm>
            <a:off x="685800" y="1484784"/>
            <a:ext cx="7772400" cy="4077816"/>
          </a:xfrm>
        </p:spPr>
        <p:txBody>
          <a:bodyPr/>
          <a:lstStyle/>
          <a:p>
            <a:pPr>
              <a:spcBef>
                <a:spcPts val="1200"/>
              </a:spcBef>
            </a:pPr>
            <a:r>
              <a:rPr lang="hr-HR" dirty="0">
                <a:solidFill>
                  <a:srgbClr val="002060"/>
                </a:solidFill>
                <a:latin typeface="Calibri" pitchFamily="34" charset="0"/>
              </a:rPr>
              <a:t>Racionaliziranje potpornih mjera i smanjenja njihovog broja: od 24 poticajna projekta iz 2012. godine u 2013. godini u sustavu bespovratnih potpora provode se 4 mjere s objedinjenim provedbenim aktivnostima </a:t>
            </a:r>
            <a:endParaRPr lang="hr-HR" dirty="0" smtClean="0">
              <a:solidFill>
                <a:srgbClr val="002060"/>
              </a:solidFill>
              <a:latin typeface="Calibri" pitchFamily="34" charset="0"/>
            </a:endParaRPr>
          </a:p>
          <a:p>
            <a:pPr>
              <a:spcBef>
                <a:spcPts val="1200"/>
              </a:spcBef>
            </a:pPr>
            <a:r>
              <a:rPr lang="hr-HR" dirty="0" smtClean="0">
                <a:solidFill>
                  <a:srgbClr val="002060"/>
                </a:solidFill>
                <a:latin typeface="Calibri" pitchFamily="34" charset="0"/>
              </a:rPr>
              <a:t>Manji broj potpora sa značajnijim učinkom na rezultate poslovanja</a:t>
            </a:r>
          </a:p>
          <a:p>
            <a:pPr>
              <a:spcBef>
                <a:spcPts val="1200"/>
              </a:spcBef>
            </a:pPr>
            <a:r>
              <a:rPr lang="hr-HR" dirty="0" smtClean="0">
                <a:solidFill>
                  <a:srgbClr val="002060"/>
                </a:solidFill>
                <a:latin typeface="Calibri" pitchFamily="34" charset="0"/>
              </a:rPr>
              <a:t>Smanjenje </a:t>
            </a:r>
            <a:r>
              <a:rPr lang="hr-HR" dirty="0">
                <a:solidFill>
                  <a:srgbClr val="002060"/>
                </a:solidFill>
                <a:latin typeface="Calibri" pitchFamily="34" charset="0"/>
              </a:rPr>
              <a:t>obujma tražene </a:t>
            </a:r>
            <a:r>
              <a:rPr lang="hr-HR" dirty="0" smtClean="0">
                <a:solidFill>
                  <a:srgbClr val="002060"/>
                </a:solidFill>
                <a:latin typeface="Calibri" pitchFamily="34" charset="0"/>
              </a:rPr>
              <a:t>dokumentacije - </a:t>
            </a:r>
            <a:r>
              <a:rPr lang="hr-HR" dirty="0">
                <a:solidFill>
                  <a:srgbClr val="002060"/>
                </a:solidFill>
                <a:latin typeface="Calibri" pitchFamily="34" charset="0"/>
              </a:rPr>
              <a:t>umjesto podnošenja dokumentacije od strane poduzetnika koristit će se službeni izvori odnosno registri tijela državne uprave</a:t>
            </a:r>
          </a:p>
          <a:p>
            <a:pPr>
              <a:spcBef>
                <a:spcPts val="1200"/>
              </a:spcBef>
            </a:pPr>
            <a:r>
              <a:rPr lang="hr-HR" dirty="0" smtClean="0">
                <a:solidFill>
                  <a:srgbClr val="002060"/>
                </a:solidFill>
                <a:latin typeface="Calibri" pitchFamily="34" charset="0"/>
              </a:rPr>
              <a:t>Javni </a:t>
            </a:r>
            <a:r>
              <a:rPr lang="hr-HR" dirty="0">
                <a:solidFill>
                  <a:srgbClr val="002060"/>
                </a:solidFill>
                <a:latin typeface="Calibri" pitchFamily="34" charset="0"/>
              </a:rPr>
              <a:t>pozivi bit će otvoreni do iskorištenja planiranih sredstava</a:t>
            </a:r>
          </a:p>
          <a:p>
            <a:pPr>
              <a:spcBef>
                <a:spcPts val="1200"/>
              </a:spcBef>
            </a:pPr>
            <a:r>
              <a:rPr lang="hr-HR" dirty="0">
                <a:solidFill>
                  <a:srgbClr val="002060"/>
                </a:solidFill>
                <a:latin typeface="Calibri" pitchFamily="34" charset="0"/>
              </a:rPr>
              <a:t> Objedinjavanjem proračunskih aktivnosti, raspoloživa sredstva unutar pojedine mjere se, u slučaju potrebe, mogu preraspodijeliti  u iznosu do 10%.   </a:t>
            </a:r>
          </a:p>
        </p:txBody>
      </p:sp>
    </p:spTree>
    <p:extLst>
      <p:ext uri="{BB962C8B-B14F-4D97-AF65-F5344CB8AC3E}">
        <p14:creationId xmlns:p14="http://schemas.microsoft.com/office/powerpoint/2010/main" xmlns="" val="317527573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dirty="0" smtClean="0">
                <a:solidFill>
                  <a:srgbClr val="002060"/>
                </a:solidFill>
                <a:latin typeface="Calibri" pitchFamily="34" charset="0"/>
              </a:rPr>
              <a:t>OBJAVA OTVORENIH JAVNIH POZIVA U 2013.</a:t>
            </a:r>
            <a:endParaRPr lang="en-GB" dirty="0">
              <a:solidFill>
                <a:srgbClr val="002060"/>
              </a:solidFill>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965929623"/>
              </p:ext>
            </p:extLst>
          </p:nvPr>
        </p:nvGraphicFramePr>
        <p:xfrm>
          <a:off x="467544" y="980728"/>
          <a:ext cx="8280921" cy="2592287"/>
        </p:xfrm>
        <a:graphic>
          <a:graphicData uri="http://schemas.openxmlformats.org/drawingml/2006/table">
            <a:tbl>
              <a:tblPr firstRow="1" firstCol="1" lastRow="1" lastCol="1" bandRow="1" bandCol="1">
                <a:tableStyleId>{5C22544A-7EE6-4342-B048-85BDC9FD1C3A}</a:tableStyleId>
              </a:tblPr>
              <a:tblGrid>
                <a:gridCol w="633946"/>
                <a:gridCol w="2534406"/>
                <a:gridCol w="3456385"/>
                <a:gridCol w="1656184"/>
              </a:tblGrid>
              <a:tr h="379760">
                <a:tc gridSpan="2">
                  <a:txBody>
                    <a:bodyPr/>
                    <a:lstStyle/>
                    <a:p>
                      <a:pPr marL="457200" algn="ctr">
                        <a:lnSpc>
                          <a:spcPct val="100000"/>
                        </a:lnSpc>
                        <a:spcAft>
                          <a:spcPts val="0"/>
                        </a:spcAft>
                      </a:pPr>
                      <a:r>
                        <a:rPr lang="hr-HR" sz="1200" dirty="0">
                          <a:solidFill>
                            <a:srgbClr val="002060"/>
                          </a:solidFill>
                          <a:effectLst/>
                          <a:latin typeface="Calibri" pitchFamily="34" charset="0"/>
                        </a:rPr>
                        <a:t>OTVORENI JAVNI POZIV </a:t>
                      </a:r>
                    </a:p>
                    <a:p>
                      <a:pPr marL="457200" algn="ctr">
                        <a:lnSpc>
                          <a:spcPct val="100000"/>
                        </a:lnSpc>
                        <a:spcAft>
                          <a:spcPts val="0"/>
                        </a:spcAft>
                      </a:pPr>
                      <a:r>
                        <a:rPr lang="hr-HR" sz="1200" dirty="0">
                          <a:solidFill>
                            <a:srgbClr val="002060"/>
                          </a:solidFill>
                          <a:effectLst/>
                          <a:latin typeface="Calibri" pitchFamily="34" charset="0"/>
                        </a:rPr>
                        <a:t>9. veljače 2013.</a:t>
                      </a:r>
                      <a:endParaRPr lang="hr-HR" sz="1200" dirty="0">
                        <a:solidFill>
                          <a:srgbClr val="002060"/>
                        </a:solidFill>
                        <a:effectLst/>
                        <a:latin typeface="Calibri" pitchFamily="34" charset="0"/>
                        <a:ea typeface="Times New Roman"/>
                      </a:endParaRPr>
                    </a:p>
                  </a:txBody>
                  <a:tcPr marL="11278" marR="11278" marT="0" marB="0"/>
                </a:tc>
                <a:tc hMerge="1">
                  <a:txBody>
                    <a:bodyPr/>
                    <a:lstStyle/>
                    <a:p>
                      <a:endParaRPr lang="en-GB"/>
                    </a:p>
                  </a:txBody>
                  <a:tcPr/>
                </a:tc>
                <a:tc>
                  <a:txBody>
                    <a:bodyPr/>
                    <a:lstStyle/>
                    <a:p>
                      <a:pPr marL="457200" algn="ctr">
                        <a:lnSpc>
                          <a:spcPct val="100000"/>
                        </a:lnSpc>
                        <a:spcAft>
                          <a:spcPts val="0"/>
                        </a:spcAft>
                      </a:pPr>
                      <a:r>
                        <a:rPr lang="hr-HR" sz="1200" dirty="0">
                          <a:solidFill>
                            <a:srgbClr val="002060"/>
                          </a:solidFill>
                          <a:effectLst/>
                          <a:latin typeface="Calibri" pitchFamily="34" charset="0"/>
                        </a:rPr>
                        <a:t>AKTIVNOSTI</a:t>
                      </a:r>
                      <a:endParaRPr lang="hr-HR" sz="1200" dirty="0">
                        <a:solidFill>
                          <a:srgbClr val="002060"/>
                        </a:solidFill>
                        <a:effectLst/>
                        <a:latin typeface="Calibri" pitchFamily="34" charset="0"/>
                        <a:ea typeface="Times New Roman"/>
                      </a:endParaRPr>
                    </a:p>
                  </a:txBody>
                  <a:tcPr marL="11278" marR="11278" marT="0" marB="0"/>
                </a:tc>
                <a:tc>
                  <a:txBody>
                    <a:bodyPr/>
                    <a:lstStyle/>
                    <a:p>
                      <a:pPr marL="457200" algn="ctr">
                        <a:lnSpc>
                          <a:spcPct val="100000"/>
                        </a:lnSpc>
                        <a:spcAft>
                          <a:spcPts val="0"/>
                        </a:spcAft>
                      </a:pPr>
                      <a:r>
                        <a:rPr lang="hr-HR" sz="1200" dirty="0">
                          <a:solidFill>
                            <a:srgbClr val="002060"/>
                          </a:solidFill>
                          <a:effectLst/>
                          <a:latin typeface="Calibri" pitchFamily="34" charset="0"/>
                        </a:rPr>
                        <a:t>IZNOS u kunama</a:t>
                      </a:r>
                      <a:endParaRPr lang="hr-HR" sz="1200" dirty="0">
                        <a:solidFill>
                          <a:srgbClr val="002060"/>
                        </a:solidFill>
                        <a:effectLst/>
                        <a:latin typeface="Calibri" pitchFamily="34" charset="0"/>
                        <a:ea typeface="Times New Roman"/>
                      </a:endParaRPr>
                    </a:p>
                  </a:txBody>
                  <a:tcPr marL="11278" marR="11278" marT="0" marB="0"/>
                </a:tc>
              </a:tr>
              <a:tr h="184151">
                <a:tc rowSpan="3">
                  <a:txBody>
                    <a:bodyPr/>
                    <a:lstStyle/>
                    <a:p>
                      <a:pPr marL="457200">
                        <a:lnSpc>
                          <a:spcPct val="100000"/>
                        </a:lnSpc>
                        <a:spcAft>
                          <a:spcPts val="0"/>
                        </a:spcAft>
                      </a:pPr>
                      <a:r>
                        <a:rPr lang="hr-HR" sz="1200" dirty="0">
                          <a:solidFill>
                            <a:srgbClr val="002060"/>
                          </a:solidFill>
                          <a:effectLst/>
                          <a:latin typeface="Calibri" pitchFamily="34" charset="0"/>
                        </a:rPr>
                        <a:t>1.</a:t>
                      </a:r>
                      <a:endParaRPr lang="hr-HR" sz="1200" dirty="0">
                        <a:solidFill>
                          <a:srgbClr val="002060"/>
                        </a:solidFill>
                        <a:effectLst/>
                        <a:latin typeface="Calibri" pitchFamily="34" charset="0"/>
                        <a:ea typeface="Times New Roman"/>
                      </a:endParaRPr>
                    </a:p>
                  </a:txBody>
                  <a:tcPr marL="11278" marR="11278" marT="0" marB="0"/>
                </a:tc>
                <a:tc rowSpan="3">
                  <a:txBody>
                    <a:bodyPr/>
                    <a:lstStyle/>
                    <a:p>
                      <a:pPr marL="457200">
                        <a:lnSpc>
                          <a:spcPct val="100000"/>
                        </a:lnSpc>
                        <a:spcAft>
                          <a:spcPts val="0"/>
                        </a:spcAft>
                      </a:pPr>
                      <a:r>
                        <a:rPr lang="hr-HR" sz="1200" b="1" dirty="0">
                          <a:solidFill>
                            <a:srgbClr val="002060"/>
                          </a:solidFill>
                          <a:effectLst/>
                          <a:latin typeface="Calibri" pitchFamily="34" charset="0"/>
                        </a:rPr>
                        <a:t>MJERA A. Razvoj mikro poduzetništva i obrta</a:t>
                      </a:r>
                      <a:endParaRPr lang="hr-HR" sz="1200" b="1" dirty="0">
                        <a:solidFill>
                          <a:srgbClr val="002060"/>
                        </a:solidFill>
                        <a:effectLst/>
                        <a:latin typeface="Calibri" pitchFamily="34" charset="0"/>
                        <a:ea typeface="Times New Roman"/>
                      </a:endParaRPr>
                    </a:p>
                  </a:txBody>
                  <a:tcPr marL="11278" marR="11278" marT="0" marB="0"/>
                </a:tc>
                <a:tc>
                  <a:txBody>
                    <a:bodyPr/>
                    <a:lstStyle/>
                    <a:p>
                      <a:pPr marL="457200">
                        <a:lnSpc>
                          <a:spcPct val="100000"/>
                        </a:lnSpc>
                        <a:spcAft>
                          <a:spcPts val="0"/>
                        </a:spcAft>
                      </a:pPr>
                      <a:r>
                        <a:rPr lang="hr-HR" sz="1200" b="1" dirty="0">
                          <a:solidFill>
                            <a:srgbClr val="002060"/>
                          </a:solidFill>
                          <a:effectLst/>
                          <a:latin typeface="Calibri" pitchFamily="34" charset="0"/>
                        </a:rPr>
                        <a:t>A1 Mikro poduzetništvo i obrt</a:t>
                      </a:r>
                      <a:endParaRPr lang="hr-HR" sz="1200" b="1" dirty="0">
                        <a:solidFill>
                          <a:srgbClr val="002060"/>
                        </a:solidFill>
                        <a:effectLst/>
                        <a:latin typeface="Calibri" pitchFamily="34" charset="0"/>
                        <a:ea typeface="Times New Roman"/>
                      </a:endParaRPr>
                    </a:p>
                  </a:txBody>
                  <a:tcPr marL="11278" marR="11278" marT="0" marB="0"/>
                </a:tc>
                <a:tc>
                  <a:txBody>
                    <a:bodyPr/>
                    <a:lstStyle/>
                    <a:p>
                      <a:pPr marL="457200" algn="r">
                        <a:lnSpc>
                          <a:spcPct val="100000"/>
                        </a:lnSpc>
                        <a:spcAft>
                          <a:spcPts val="0"/>
                        </a:spcAft>
                      </a:pPr>
                      <a:r>
                        <a:rPr lang="hr-HR" sz="1200">
                          <a:solidFill>
                            <a:srgbClr val="002060"/>
                          </a:solidFill>
                          <a:effectLst/>
                          <a:latin typeface="Calibri" pitchFamily="34" charset="0"/>
                        </a:rPr>
                        <a:t>11.567.600 </a:t>
                      </a:r>
                      <a:endParaRPr lang="hr-HR" sz="1200">
                        <a:solidFill>
                          <a:srgbClr val="002060"/>
                        </a:solidFill>
                        <a:effectLst/>
                        <a:latin typeface="Calibri" pitchFamily="34" charset="0"/>
                        <a:ea typeface="Times New Roman"/>
                      </a:endParaRPr>
                    </a:p>
                  </a:txBody>
                  <a:tcPr marL="11278" marR="11278" marT="0" marB="0"/>
                </a:tc>
              </a:tr>
              <a:tr h="184151">
                <a:tc vMerge="1">
                  <a:txBody>
                    <a:bodyPr/>
                    <a:lstStyle/>
                    <a:p>
                      <a:endParaRPr lang="en-GB"/>
                    </a:p>
                  </a:txBody>
                  <a:tcPr/>
                </a:tc>
                <a:tc vMerge="1">
                  <a:txBody>
                    <a:bodyPr/>
                    <a:lstStyle/>
                    <a:p>
                      <a:endParaRPr lang="en-GB"/>
                    </a:p>
                  </a:txBody>
                  <a:tcPr/>
                </a:tc>
                <a:tc>
                  <a:txBody>
                    <a:bodyPr/>
                    <a:lstStyle/>
                    <a:p>
                      <a:pPr marL="457200">
                        <a:lnSpc>
                          <a:spcPct val="100000"/>
                        </a:lnSpc>
                        <a:spcAft>
                          <a:spcPts val="0"/>
                        </a:spcAft>
                      </a:pPr>
                      <a:r>
                        <a:rPr lang="hr-HR" sz="1200" b="1" dirty="0">
                          <a:solidFill>
                            <a:srgbClr val="002060"/>
                          </a:solidFill>
                          <a:effectLst/>
                          <a:latin typeface="Calibri" pitchFamily="34" charset="0"/>
                        </a:rPr>
                        <a:t>A2 Poduzetništvo kreativnih industrija</a:t>
                      </a:r>
                      <a:endParaRPr lang="hr-HR" sz="1200" b="1" dirty="0">
                        <a:solidFill>
                          <a:srgbClr val="002060"/>
                        </a:solidFill>
                        <a:effectLst/>
                        <a:latin typeface="Calibri" pitchFamily="34" charset="0"/>
                        <a:ea typeface="Times New Roman"/>
                      </a:endParaRPr>
                    </a:p>
                  </a:txBody>
                  <a:tcPr marL="11278" marR="11278" marT="0" marB="0"/>
                </a:tc>
                <a:tc>
                  <a:txBody>
                    <a:bodyPr/>
                    <a:lstStyle/>
                    <a:p>
                      <a:pPr marL="457200" algn="r">
                        <a:lnSpc>
                          <a:spcPct val="100000"/>
                        </a:lnSpc>
                        <a:spcAft>
                          <a:spcPts val="0"/>
                        </a:spcAft>
                      </a:pPr>
                      <a:r>
                        <a:rPr lang="hr-HR" sz="1200">
                          <a:solidFill>
                            <a:srgbClr val="002060"/>
                          </a:solidFill>
                          <a:effectLst/>
                          <a:latin typeface="Calibri" pitchFamily="34" charset="0"/>
                        </a:rPr>
                        <a:t>3.000.000 </a:t>
                      </a:r>
                      <a:endParaRPr lang="hr-HR" sz="1200">
                        <a:solidFill>
                          <a:srgbClr val="002060"/>
                        </a:solidFill>
                        <a:effectLst/>
                        <a:latin typeface="Calibri" pitchFamily="34" charset="0"/>
                        <a:ea typeface="Times New Roman"/>
                      </a:endParaRPr>
                    </a:p>
                  </a:txBody>
                  <a:tcPr marL="11278" marR="11278" marT="0" marB="0"/>
                </a:tc>
              </a:tr>
              <a:tr h="184151">
                <a:tc vMerge="1">
                  <a:txBody>
                    <a:bodyPr/>
                    <a:lstStyle/>
                    <a:p>
                      <a:endParaRPr lang="en-GB"/>
                    </a:p>
                  </a:txBody>
                  <a:tcPr/>
                </a:tc>
                <a:tc vMerge="1">
                  <a:txBody>
                    <a:bodyPr/>
                    <a:lstStyle/>
                    <a:p>
                      <a:endParaRPr lang="en-GB"/>
                    </a:p>
                  </a:txBody>
                  <a:tcPr/>
                </a:tc>
                <a:tc>
                  <a:txBody>
                    <a:bodyPr/>
                    <a:lstStyle/>
                    <a:p>
                      <a:pPr marL="457200">
                        <a:lnSpc>
                          <a:spcPct val="100000"/>
                        </a:lnSpc>
                        <a:spcAft>
                          <a:spcPts val="0"/>
                        </a:spcAft>
                      </a:pPr>
                      <a:r>
                        <a:rPr lang="hr-HR" sz="1200" b="1" dirty="0">
                          <a:solidFill>
                            <a:srgbClr val="002060"/>
                          </a:solidFill>
                          <a:effectLst/>
                          <a:latin typeface="Calibri" pitchFamily="34" charset="0"/>
                        </a:rPr>
                        <a:t>A3 Mladi i početnici u poduzetništvu</a:t>
                      </a:r>
                      <a:endParaRPr lang="hr-HR" sz="1200" b="1" dirty="0">
                        <a:solidFill>
                          <a:srgbClr val="002060"/>
                        </a:solidFill>
                        <a:effectLst/>
                        <a:latin typeface="Calibri" pitchFamily="34" charset="0"/>
                        <a:ea typeface="Times New Roman"/>
                      </a:endParaRPr>
                    </a:p>
                  </a:txBody>
                  <a:tcPr marL="11278" marR="11278" marT="0" marB="0"/>
                </a:tc>
                <a:tc>
                  <a:txBody>
                    <a:bodyPr/>
                    <a:lstStyle/>
                    <a:p>
                      <a:pPr marL="457200" algn="r">
                        <a:lnSpc>
                          <a:spcPct val="100000"/>
                        </a:lnSpc>
                        <a:spcAft>
                          <a:spcPts val="0"/>
                        </a:spcAft>
                      </a:pPr>
                      <a:r>
                        <a:rPr lang="hr-HR" sz="1200" dirty="0">
                          <a:solidFill>
                            <a:srgbClr val="002060"/>
                          </a:solidFill>
                          <a:effectLst/>
                          <a:latin typeface="Calibri" pitchFamily="34" charset="0"/>
                        </a:rPr>
                        <a:t>5.764.066 </a:t>
                      </a:r>
                      <a:endParaRPr lang="hr-HR" sz="1200" dirty="0">
                        <a:solidFill>
                          <a:srgbClr val="002060"/>
                        </a:solidFill>
                        <a:effectLst/>
                        <a:latin typeface="Calibri" pitchFamily="34" charset="0"/>
                        <a:ea typeface="Times New Roman"/>
                      </a:endParaRPr>
                    </a:p>
                  </a:txBody>
                  <a:tcPr marL="11278" marR="11278" marT="0" marB="0"/>
                </a:tc>
              </a:tr>
              <a:tr h="452747">
                <a:tc>
                  <a:txBody>
                    <a:bodyPr/>
                    <a:lstStyle/>
                    <a:p>
                      <a:pPr marL="457200">
                        <a:lnSpc>
                          <a:spcPct val="100000"/>
                        </a:lnSpc>
                        <a:spcAft>
                          <a:spcPts val="0"/>
                        </a:spcAft>
                      </a:pPr>
                      <a:r>
                        <a:rPr lang="hr-HR" sz="1200">
                          <a:solidFill>
                            <a:srgbClr val="002060"/>
                          </a:solidFill>
                          <a:effectLst/>
                          <a:latin typeface="Calibri" pitchFamily="34" charset="0"/>
                        </a:rPr>
                        <a:t>2.</a:t>
                      </a:r>
                      <a:endParaRPr lang="hr-HR" sz="1200">
                        <a:solidFill>
                          <a:srgbClr val="002060"/>
                        </a:solidFill>
                        <a:effectLst/>
                        <a:latin typeface="Calibri" pitchFamily="34" charset="0"/>
                        <a:ea typeface="Times New Roman"/>
                      </a:endParaRPr>
                    </a:p>
                  </a:txBody>
                  <a:tcPr marL="11278" marR="11278" marT="0" marB="0"/>
                </a:tc>
                <a:tc>
                  <a:txBody>
                    <a:bodyPr/>
                    <a:lstStyle/>
                    <a:p>
                      <a:pPr marL="457200">
                        <a:lnSpc>
                          <a:spcPct val="100000"/>
                        </a:lnSpc>
                        <a:spcAft>
                          <a:spcPts val="0"/>
                        </a:spcAft>
                      </a:pPr>
                      <a:r>
                        <a:rPr lang="hr-HR" sz="1200" b="1">
                          <a:solidFill>
                            <a:srgbClr val="002060"/>
                          </a:solidFill>
                          <a:effectLst/>
                          <a:latin typeface="Calibri" pitchFamily="34" charset="0"/>
                        </a:rPr>
                        <a:t>MJERA A. Razvoj mikro poduzetništva i obrta</a:t>
                      </a:r>
                      <a:endParaRPr lang="hr-HR" sz="1200" b="1">
                        <a:solidFill>
                          <a:srgbClr val="002060"/>
                        </a:solidFill>
                        <a:effectLst/>
                        <a:latin typeface="Calibri" pitchFamily="34" charset="0"/>
                        <a:ea typeface="Times New Roman"/>
                      </a:endParaRPr>
                    </a:p>
                  </a:txBody>
                  <a:tcPr marL="11278" marR="11278" marT="0" marB="0"/>
                </a:tc>
                <a:tc>
                  <a:txBody>
                    <a:bodyPr/>
                    <a:lstStyle/>
                    <a:p>
                      <a:pPr marL="457200">
                        <a:lnSpc>
                          <a:spcPct val="100000"/>
                        </a:lnSpc>
                        <a:spcAft>
                          <a:spcPts val="0"/>
                        </a:spcAft>
                      </a:pPr>
                      <a:r>
                        <a:rPr lang="hr-HR" sz="1200" b="1" dirty="0">
                          <a:solidFill>
                            <a:srgbClr val="002060"/>
                          </a:solidFill>
                          <a:effectLst/>
                          <a:latin typeface="Calibri" pitchFamily="34" charset="0"/>
                        </a:rPr>
                        <a:t>A4 Zadružno poduzetništvo</a:t>
                      </a:r>
                      <a:endParaRPr lang="hr-HR" sz="1200" b="1" dirty="0">
                        <a:solidFill>
                          <a:srgbClr val="002060"/>
                        </a:solidFill>
                        <a:effectLst/>
                        <a:latin typeface="Calibri" pitchFamily="34" charset="0"/>
                        <a:ea typeface="Times New Roman"/>
                      </a:endParaRPr>
                    </a:p>
                  </a:txBody>
                  <a:tcPr marL="11278" marR="11278" marT="0" marB="0"/>
                </a:tc>
                <a:tc>
                  <a:txBody>
                    <a:bodyPr/>
                    <a:lstStyle/>
                    <a:p>
                      <a:pPr marL="457200" algn="r">
                        <a:lnSpc>
                          <a:spcPct val="100000"/>
                        </a:lnSpc>
                        <a:spcAft>
                          <a:spcPts val="0"/>
                        </a:spcAft>
                      </a:pPr>
                      <a:r>
                        <a:rPr lang="hr-HR" sz="1200">
                          <a:solidFill>
                            <a:srgbClr val="002060"/>
                          </a:solidFill>
                          <a:effectLst/>
                          <a:latin typeface="Calibri" pitchFamily="34" charset="0"/>
                        </a:rPr>
                        <a:t>2.000.000 </a:t>
                      </a:r>
                      <a:endParaRPr lang="hr-HR" sz="1200">
                        <a:solidFill>
                          <a:srgbClr val="002060"/>
                        </a:solidFill>
                        <a:effectLst/>
                        <a:latin typeface="Calibri" pitchFamily="34" charset="0"/>
                        <a:ea typeface="Times New Roman"/>
                      </a:endParaRPr>
                    </a:p>
                  </a:txBody>
                  <a:tcPr marL="11278" marR="11278" marT="0" marB="0"/>
                </a:tc>
              </a:tr>
              <a:tr h="452747">
                <a:tc>
                  <a:txBody>
                    <a:bodyPr/>
                    <a:lstStyle/>
                    <a:p>
                      <a:pPr marL="457200">
                        <a:lnSpc>
                          <a:spcPct val="100000"/>
                        </a:lnSpc>
                        <a:spcAft>
                          <a:spcPts val="0"/>
                        </a:spcAft>
                      </a:pPr>
                      <a:r>
                        <a:rPr lang="hr-HR" sz="1200">
                          <a:solidFill>
                            <a:srgbClr val="002060"/>
                          </a:solidFill>
                          <a:effectLst/>
                          <a:latin typeface="Calibri" pitchFamily="34" charset="0"/>
                        </a:rPr>
                        <a:t>3.</a:t>
                      </a:r>
                      <a:endParaRPr lang="hr-HR" sz="1200">
                        <a:solidFill>
                          <a:srgbClr val="002060"/>
                        </a:solidFill>
                        <a:effectLst/>
                        <a:latin typeface="Calibri" pitchFamily="34" charset="0"/>
                        <a:ea typeface="Times New Roman"/>
                      </a:endParaRPr>
                    </a:p>
                  </a:txBody>
                  <a:tcPr marL="11278" marR="11278" marT="0" marB="0"/>
                </a:tc>
                <a:tc>
                  <a:txBody>
                    <a:bodyPr/>
                    <a:lstStyle/>
                    <a:p>
                      <a:pPr marL="457200">
                        <a:lnSpc>
                          <a:spcPct val="100000"/>
                        </a:lnSpc>
                        <a:spcAft>
                          <a:spcPts val="0"/>
                        </a:spcAft>
                      </a:pPr>
                      <a:r>
                        <a:rPr lang="hr-HR" sz="1200" b="1">
                          <a:solidFill>
                            <a:srgbClr val="002060"/>
                          </a:solidFill>
                          <a:effectLst/>
                          <a:latin typeface="Calibri" pitchFamily="34" charset="0"/>
                        </a:rPr>
                        <a:t>MJERA A. Razvoj mikro poduzetništva i obrta</a:t>
                      </a:r>
                      <a:endParaRPr lang="hr-HR" sz="1200" b="1">
                        <a:solidFill>
                          <a:srgbClr val="002060"/>
                        </a:solidFill>
                        <a:effectLst/>
                        <a:latin typeface="Calibri" pitchFamily="34" charset="0"/>
                        <a:ea typeface="Times New Roman"/>
                      </a:endParaRPr>
                    </a:p>
                  </a:txBody>
                  <a:tcPr marL="11278" marR="11278" marT="0" marB="0"/>
                </a:tc>
                <a:tc>
                  <a:txBody>
                    <a:bodyPr/>
                    <a:lstStyle/>
                    <a:p>
                      <a:pPr marL="457200">
                        <a:lnSpc>
                          <a:spcPct val="100000"/>
                        </a:lnSpc>
                        <a:spcAft>
                          <a:spcPts val="0"/>
                        </a:spcAft>
                      </a:pPr>
                      <a:r>
                        <a:rPr lang="hr-HR" sz="1200" b="1" dirty="0">
                          <a:solidFill>
                            <a:srgbClr val="002060"/>
                          </a:solidFill>
                          <a:effectLst/>
                          <a:latin typeface="Calibri" pitchFamily="34" charset="0"/>
                        </a:rPr>
                        <a:t>A5 Jačanje poslovne konkurentnosti </a:t>
                      </a:r>
                      <a:r>
                        <a:rPr lang="hr-HR" sz="1200" b="1" dirty="0" smtClean="0">
                          <a:solidFill>
                            <a:srgbClr val="002060"/>
                          </a:solidFill>
                          <a:effectLst/>
                          <a:latin typeface="Calibri" pitchFamily="34" charset="0"/>
                        </a:rPr>
                        <a:t> </a:t>
                      </a:r>
                      <a:r>
                        <a:rPr lang="hr-HR" sz="1200" b="1" dirty="0">
                          <a:solidFill>
                            <a:srgbClr val="002060"/>
                          </a:solidFill>
                          <a:effectLst/>
                          <a:latin typeface="Calibri" pitchFamily="34" charset="0"/>
                        </a:rPr>
                        <a:t>klastera</a:t>
                      </a:r>
                      <a:endParaRPr lang="hr-HR" sz="1200" b="1" dirty="0">
                        <a:solidFill>
                          <a:srgbClr val="002060"/>
                        </a:solidFill>
                        <a:effectLst/>
                        <a:latin typeface="Calibri" pitchFamily="34" charset="0"/>
                        <a:ea typeface="Times New Roman"/>
                      </a:endParaRPr>
                    </a:p>
                  </a:txBody>
                  <a:tcPr marL="11278" marR="11278" marT="0" marB="0"/>
                </a:tc>
                <a:tc>
                  <a:txBody>
                    <a:bodyPr/>
                    <a:lstStyle/>
                    <a:p>
                      <a:pPr marL="457200" algn="r">
                        <a:lnSpc>
                          <a:spcPct val="100000"/>
                        </a:lnSpc>
                        <a:spcAft>
                          <a:spcPts val="0"/>
                        </a:spcAft>
                      </a:pPr>
                      <a:r>
                        <a:rPr lang="hr-HR" sz="1200">
                          <a:solidFill>
                            <a:srgbClr val="002060"/>
                          </a:solidFill>
                          <a:effectLst/>
                          <a:latin typeface="Calibri" pitchFamily="34" charset="0"/>
                        </a:rPr>
                        <a:t>3.000.000 </a:t>
                      </a:r>
                      <a:endParaRPr lang="hr-HR" sz="1200">
                        <a:solidFill>
                          <a:srgbClr val="002060"/>
                        </a:solidFill>
                        <a:effectLst/>
                        <a:latin typeface="Calibri" pitchFamily="34" charset="0"/>
                        <a:ea typeface="Times New Roman"/>
                      </a:endParaRPr>
                    </a:p>
                  </a:txBody>
                  <a:tcPr marL="11278" marR="11278" marT="0" marB="0"/>
                </a:tc>
              </a:tr>
              <a:tr h="754580">
                <a:tc>
                  <a:txBody>
                    <a:bodyPr/>
                    <a:lstStyle/>
                    <a:p>
                      <a:pPr marL="457200">
                        <a:lnSpc>
                          <a:spcPct val="100000"/>
                        </a:lnSpc>
                        <a:spcAft>
                          <a:spcPts val="0"/>
                        </a:spcAft>
                      </a:pPr>
                      <a:r>
                        <a:rPr lang="hr-HR" sz="1200">
                          <a:solidFill>
                            <a:srgbClr val="002060"/>
                          </a:solidFill>
                          <a:effectLst/>
                          <a:latin typeface="Calibri" pitchFamily="34" charset="0"/>
                        </a:rPr>
                        <a:t>4.</a:t>
                      </a:r>
                      <a:endParaRPr lang="hr-HR" sz="1200">
                        <a:solidFill>
                          <a:srgbClr val="002060"/>
                        </a:solidFill>
                        <a:effectLst/>
                        <a:latin typeface="Calibri" pitchFamily="34" charset="0"/>
                        <a:ea typeface="Times New Roman"/>
                      </a:endParaRPr>
                    </a:p>
                  </a:txBody>
                  <a:tcPr marL="11278" marR="11278" marT="0" marB="0"/>
                </a:tc>
                <a:tc>
                  <a:txBody>
                    <a:bodyPr/>
                    <a:lstStyle/>
                    <a:p>
                      <a:pPr marL="457200">
                        <a:lnSpc>
                          <a:spcPct val="100000"/>
                        </a:lnSpc>
                        <a:spcAft>
                          <a:spcPts val="0"/>
                        </a:spcAft>
                      </a:pPr>
                      <a:r>
                        <a:rPr lang="hr-HR" sz="1200">
                          <a:solidFill>
                            <a:srgbClr val="002060"/>
                          </a:solidFill>
                          <a:effectLst/>
                          <a:latin typeface="Calibri" pitchFamily="34" charset="0"/>
                        </a:rPr>
                        <a:t>MJERA B. Jačanje poslovne konkurentnosti poduzetnika i obrtnika</a:t>
                      </a:r>
                      <a:endParaRPr lang="hr-HR" sz="1200">
                        <a:solidFill>
                          <a:srgbClr val="002060"/>
                        </a:solidFill>
                        <a:effectLst/>
                        <a:latin typeface="Calibri" pitchFamily="34" charset="0"/>
                        <a:ea typeface="Times New Roman"/>
                      </a:endParaRPr>
                    </a:p>
                  </a:txBody>
                  <a:tcPr marL="11278" marR="11278" marT="0" marB="0"/>
                </a:tc>
                <a:tc>
                  <a:txBody>
                    <a:bodyPr/>
                    <a:lstStyle/>
                    <a:p>
                      <a:pPr marL="457200">
                        <a:lnSpc>
                          <a:spcPct val="100000"/>
                        </a:lnSpc>
                        <a:spcAft>
                          <a:spcPts val="0"/>
                        </a:spcAft>
                      </a:pPr>
                      <a:r>
                        <a:rPr lang="hr-HR" sz="1200" dirty="0">
                          <a:solidFill>
                            <a:srgbClr val="002060"/>
                          </a:solidFill>
                          <a:effectLst/>
                          <a:latin typeface="Calibri" pitchFamily="34" charset="0"/>
                        </a:rPr>
                        <a:t>B1 Jačanje poslovne konkurentnosti       poduzetnika i obrtnika</a:t>
                      </a:r>
                      <a:endParaRPr lang="hr-HR" sz="1200" dirty="0">
                        <a:solidFill>
                          <a:srgbClr val="002060"/>
                        </a:solidFill>
                        <a:effectLst/>
                        <a:latin typeface="Calibri" pitchFamily="34" charset="0"/>
                        <a:ea typeface="Times New Roman"/>
                      </a:endParaRPr>
                    </a:p>
                  </a:txBody>
                  <a:tcPr marL="11278" marR="11278" marT="0" marB="0"/>
                </a:tc>
                <a:tc>
                  <a:txBody>
                    <a:bodyPr/>
                    <a:lstStyle/>
                    <a:p>
                      <a:pPr marL="457200" algn="r">
                        <a:lnSpc>
                          <a:spcPct val="100000"/>
                        </a:lnSpc>
                        <a:spcAft>
                          <a:spcPts val="0"/>
                        </a:spcAft>
                      </a:pPr>
                      <a:r>
                        <a:rPr lang="hr-HR" sz="1200" dirty="0">
                          <a:solidFill>
                            <a:srgbClr val="002060"/>
                          </a:solidFill>
                          <a:effectLst/>
                          <a:latin typeface="Calibri" pitchFamily="34" charset="0"/>
                        </a:rPr>
                        <a:t>74.822.901</a:t>
                      </a:r>
                      <a:endParaRPr lang="hr-HR" sz="1200" dirty="0">
                        <a:solidFill>
                          <a:srgbClr val="002060"/>
                        </a:solidFill>
                        <a:effectLst/>
                        <a:latin typeface="Calibri" pitchFamily="34" charset="0"/>
                        <a:ea typeface="Times New Roman"/>
                      </a:endParaRPr>
                    </a:p>
                  </a:txBody>
                  <a:tcPr marL="11278" marR="11278"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504927807"/>
              </p:ext>
            </p:extLst>
          </p:nvPr>
        </p:nvGraphicFramePr>
        <p:xfrm>
          <a:off x="467544" y="3717033"/>
          <a:ext cx="8280922" cy="2667115"/>
        </p:xfrm>
        <a:graphic>
          <a:graphicData uri="http://schemas.openxmlformats.org/drawingml/2006/table">
            <a:tbl>
              <a:tblPr firstRow="1" firstCol="1" lastRow="1" lastCol="1" bandRow="1" bandCol="1">
                <a:tableStyleId>{5C22544A-7EE6-4342-B048-85BDC9FD1C3A}</a:tableStyleId>
              </a:tblPr>
              <a:tblGrid>
                <a:gridCol w="648072"/>
                <a:gridCol w="2520280"/>
                <a:gridCol w="3456384"/>
                <a:gridCol w="1656186"/>
              </a:tblGrid>
              <a:tr h="316834">
                <a:tc gridSpan="2">
                  <a:txBody>
                    <a:bodyPr/>
                    <a:lstStyle/>
                    <a:p>
                      <a:pPr marL="457200" algn="ctr">
                        <a:lnSpc>
                          <a:spcPct val="100000"/>
                        </a:lnSpc>
                        <a:spcAft>
                          <a:spcPts val="0"/>
                        </a:spcAft>
                      </a:pPr>
                      <a:r>
                        <a:rPr lang="hr-HR" sz="1200" b="1" dirty="0">
                          <a:solidFill>
                            <a:srgbClr val="002060"/>
                          </a:solidFill>
                          <a:effectLst/>
                          <a:latin typeface="Calibri" pitchFamily="34" charset="0"/>
                        </a:rPr>
                        <a:t>OTVORENI JAVNI </a:t>
                      </a:r>
                      <a:r>
                        <a:rPr lang="hr-HR" sz="1200" b="1" dirty="0" smtClean="0">
                          <a:solidFill>
                            <a:srgbClr val="002060"/>
                          </a:solidFill>
                          <a:effectLst/>
                          <a:latin typeface="Calibri" pitchFamily="34" charset="0"/>
                        </a:rPr>
                        <a:t>POZIV</a:t>
                      </a:r>
                    </a:p>
                    <a:p>
                      <a:pPr marL="457200" algn="ctr">
                        <a:lnSpc>
                          <a:spcPct val="100000"/>
                        </a:lnSpc>
                        <a:spcAft>
                          <a:spcPts val="0"/>
                        </a:spcAft>
                      </a:pPr>
                      <a:r>
                        <a:rPr lang="hr-HR" sz="1200" b="1" dirty="0" smtClean="0">
                          <a:solidFill>
                            <a:srgbClr val="002060"/>
                          </a:solidFill>
                          <a:effectLst/>
                          <a:latin typeface="Calibri" pitchFamily="34" charset="0"/>
                          <a:ea typeface="Times New Roman"/>
                        </a:rPr>
                        <a:t>16. veljače 2013.</a:t>
                      </a:r>
                      <a:endParaRPr lang="hr-HR" sz="1200" b="1" dirty="0">
                        <a:solidFill>
                          <a:srgbClr val="002060"/>
                        </a:solidFill>
                        <a:effectLst/>
                        <a:latin typeface="Calibri" pitchFamily="34" charset="0"/>
                        <a:ea typeface="Times New Roman"/>
                      </a:endParaRPr>
                    </a:p>
                  </a:txBody>
                  <a:tcPr marL="18961" marR="18961" marT="0" marB="0"/>
                </a:tc>
                <a:tc hMerge="1">
                  <a:txBody>
                    <a:bodyPr/>
                    <a:lstStyle/>
                    <a:p>
                      <a:endParaRPr lang="en-GB"/>
                    </a:p>
                  </a:txBody>
                  <a:tcPr/>
                </a:tc>
                <a:tc>
                  <a:txBody>
                    <a:bodyPr/>
                    <a:lstStyle/>
                    <a:p>
                      <a:pPr marL="457200" algn="ctr">
                        <a:lnSpc>
                          <a:spcPct val="100000"/>
                        </a:lnSpc>
                        <a:spcAft>
                          <a:spcPts val="0"/>
                        </a:spcAft>
                      </a:pPr>
                      <a:r>
                        <a:rPr lang="hr-HR" sz="1200" b="1">
                          <a:solidFill>
                            <a:srgbClr val="002060"/>
                          </a:solidFill>
                          <a:effectLst/>
                          <a:latin typeface="Calibri" pitchFamily="34" charset="0"/>
                        </a:rPr>
                        <a:t>AKTIVNOSTI</a:t>
                      </a:r>
                      <a:endParaRPr lang="hr-HR" sz="1200" b="1">
                        <a:solidFill>
                          <a:srgbClr val="002060"/>
                        </a:solidFill>
                        <a:effectLst/>
                        <a:latin typeface="Calibri" pitchFamily="34" charset="0"/>
                        <a:ea typeface="Times New Roman"/>
                      </a:endParaRPr>
                    </a:p>
                  </a:txBody>
                  <a:tcPr marL="18961" marR="18961" marT="0" marB="0"/>
                </a:tc>
                <a:tc>
                  <a:txBody>
                    <a:bodyPr/>
                    <a:lstStyle/>
                    <a:p>
                      <a:pPr marL="457200" algn="ctr">
                        <a:lnSpc>
                          <a:spcPct val="100000"/>
                        </a:lnSpc>
                        <a:spcAft>
                          <a:spcPts val="0"/>
                        </a:spcAft>
                      </a:pPr>
                      <a:r>
                        <a:rPr lang="hr-HR" sz="1200" b="1">
                          <a:solidFill>
                            <a:srgbClr val="002060"/>
                          </a:solidFill>
                          <a:effectLst/>
                          <a:latin typeface="Calibri" pitchFamily="34" charset="0"/>
                        </a:rPr>
                        <a:t>IZNOS u kunama</a:t>
                      </a:r>
                      <a:endParaRPr lang="hr-HR" sz="1200" b="1">
                        <a:solidFill>
                          <a:srgbClr val="002060"/>
                        </a:solidFill>
                        <a:effectLst/>
                        <a:latin typeface="Calibri" pitchFamily="34" charset="0"/>
                        <a:ea typeface="Times New Roman"/>
                      </a:endParaRPr>
                    </a:p>
                  </a:txBody>
                  <a:tcPr marL="18961" marR="18961" marT="0" marB="0"/>
                </a:tc>
              </a:tr>
              <a:tr h="247529">
                <a:tc rowSpan="3">
                  <a:txBody>
                    <a:bodyPr/>
                    <a:lstStyle/>
                    <a:p>
                      <a:pPr marL="457200">
                        <a:lnSpc>
                          <a:spcPct val="100000"/>
                        </a:lnSpc>
                        <a:spcAft>
                          <a:spcPts val="0"/>
                        </a:spcAft>
                      </a:pPr>
                      <a:r>
                        <a:rPr lang="hr-HR" sz="1200" b="1">
                          <a:solidFill>
                            <a:srgbClr val="002060"/>
                          </a:solidFill>
                          <a:effectLst/>
                          <a:latin typeface="Calibri" pitchFamily="34" charset="0"/>
                        </a:rPr>
                        <a:t>1.</a:t>
                      </a:r>
                      <a:endParaRPr lang="hr-HR" sz="1200" b="1">
                        <a:solidFill>
                          <a:srgbClr val="002060"/>
                        </a:solidFill>
                        <a:effectLst/>
                        <a:latin typeface="Calibri" pitchFamily="34" charset="0"/>
                        <a:ea typeface="Times New Roman"/>
                      </a:endParaRPr>
                    </a:p>
                  </a:txBody>
                  <a:tcPr marL="18961" marR="18961" marT="0" marB="0"/>
                </a:tc>
                <a:tc rowSpan="3">
                  <a:txBody>
                    <a:bodyPr/>
                    <a:lstStyle/>
                    <a:p>
                      <a:pPr marL="457200">
                        <a:lnSpc>
                          <a:spcPct val="100000"/>
                        </a:lnSpc>
                        <a:spcAft>
                          <a:spcPts val="0"/>
                        </a:spcAft>
                      </a:pPr>
                      <a:r>
                        <a:rPr lang="hr-HR" sz="1200" b="1">
                          <a:solidFill>
                            <a:srgbClr val="002060"/>
                          </a:solidFill>
                          <a:effectLst/>
                          <a:latin typeface="Calibri" pitchFamily="34" charset="0"/>
                        </a:rPr>
                        <a:t>MJERA C. Razvoj poduzetničke infrastrukture i poslovnog okruženja</a:t>
                      </a:r>
                      <a:endParaRPr lang="hr-HR" sz="1200" b="1">
                        <a:solidFill>
                          <a:srgbClr val="002060"/>
                        </a:solidFill>
                        <a:effectLst/>
                        <a:latin typeface="Calibri" pitchFamily="34" charset="0"/>
                        <a:ea typeface="Times New Roman"/>
                      </a:endParaRPr>
                    </a:p>
                  </a:txBody>
                  <a:tcPr marL="18961" marR="18961" marT="0" marB="0"/>
                </a:tc>
                <a:tc>
                  <a:txBody>
                    <a:bodyPr/>
                    <a:lstStyle/>
                    <a:p>
                      <a:pPr marL="457200">
                        <a:lnSpc>
                          <a:spcPct val="100000"/>
                        </a:lnSpc>
                        <a:spcAft>
                          <a:spcPts val="0"/>
                        </a:spcAft>
                      </a:pPr>
                      <a:r>
                        <a:rPr lang="hr-HR" sz="1200" b="1">
                          <a:solidFill>
                            <a:srgbClr val="002060"/>
                          </a:solidFill>
                          <a:effectLst/>
                          <a:latin typeface="Calibri" pitchFamily="34" charset="0"/>
                        </a:rPr>
                        <a:t>C1 Poduzetničke zone</a:t>
                      </a:r>
                      <a:endParaRPr lang="hr-HR" sz="1200" b="1">
                        <a:solidFill>
                          <a:srgbClr val="002060"/>
                        </a:solidFill>
                        <a:effectLst/>
                        <a:latin typeface="Calibri" pitchFamily="34" charset="0"/>
                        <a:ea typeface="Times New Roman"/>
                      </a:endParaRPr>
                    </a:p>
                  </a:txBody>
                  <a:tcPr marL="18961" marR="18961" marT="0" marB="0"/>
                </a:tc>
                <a:tc>
                  <a:txBody>
                    <a:bodyPr/>
                    <a:lstStyle/>
                    <a:p>
                      <a:pPr marL="457200" algn="r">
                        <a:lnSpc>
                          <a:spcPct val="100000"/>
                        </a:lnSpc>
                        <a:spcAft>
                          <a:spcPts val="0"/>
                        </a:spcAft>
                      </a:pPr>
                      <a:r>
                        <a:rPr lang="hr-HR" sz="1200" b="1">
                          <a:solidFill>
                            <a:srgbClr val="002060"/>
                          </a:solidFill>
                          <a:effectLst/>
                          <a:latin typeface="Calibri" pitchFamily="34" charset="0"/>
                        </a:rPr>
                        <a:t>14.000.000 </a:t>
                      </a:r>
                      <a:endParaRPr lang="hr-HR" sz="1200" b="1">
                        <a:solidFill>
                          <a:srgbClr val="002060"/>
                        </a:solidFill>
                        <a:effectLst/>
                        <a:latin typeface="Calibri" pitchFamily="34" charset="0"/>
                        <a:ea typeface="Times New Roman"/>
                      </a:endParaRPr>
                    </a:p>
                  </a:txBody>
                  <a:tcPr marL="18961" marR="18961" marT="0" marB="0"/>
                </a:tc>
              </a:tr>
              <a:tr h="247529">
                <a:tc vMerge="1">
                  <a:txBody>
                    <a:bodyPr/>
                    <a:lstStyle/>
                    <a:p>
                      <a:endParaRPr lang="en-GB"/>
                    </a:p>
                  </a:txBody>
                  <a:tcPr/>
                </a:tc>
                <a:tc vMerge="1">
                  <a:txBody>
                    <a:bodyPr/>
                    <a:lstStyle/>
                    <a:p>
                      <a:endParaRPr lang="en-GB"/>
                    </a:p>
                  </a:txBody>
                  <a:tcPr/>
                </a:tc>
                <a:tc>
                  <a:txBody>
                    <a:bodyPr/>
                    <a:lstStyle/>
                    <a:p>
                      <a:pPr marL="457200">
                        <a:lnSpc>
                          <a:spcPct val="100000"/>
                        </a:lnSpc>
                        <a:spcAft>
                          <a:spcPts val="0"/>
                        </a:spcAft>
                      </a:pPr>
                      <a:r>
                        <a:rPr lang="hr-HR" sz="1200" b="1" dirty="0">
                          <a:solidFill>
                            <a:srgbClr val="002060"/>
                          </a:solidFill>
                          <a:effectLst/>
                          <a:latin typeface="Calibri" pitchFamily="34" charset="0"/>
                        </a:rPr>
                        <a:t>C2 Tehnološki parkovi i poduzetnički inkubatori</a:t>
                      </a:r>
                      <a:endParaRPr lang="hr-HR" sz="1200" b="1" dirty="0">
                        <a:solidFill>
                          <a:srgbClr val="002060"/>
                        </a:solidFill>
                        <a:effectLst/>
                        <a:latin typeface="Calibri" pitchFamily="34" charset="0"/>
                        <a:ea typeface="Times New Roman"/>
                      </a:endParaRPr>
                    </a:p>
                  </a:txBody>
                  <a:tcPr marL="18961" marR="18961" marT="0" marB="0"/>
                </a:tc>
                <a:tc>
                  <a:txBody>
                    <a:bodyPr/>
                    <a:lstStyle/>
                    <a:p>
                      <a:pPr marL="457200" algn="r">
                        <a:lnSpc>
                          <a:spcPct val="100000"/>
                        </a:lnSpc>
                        <a:spcAft>
                          <a:spcPts val="0"/>
                        </a:spcAft>
                      </a:pPr>
                      <a:r>
                        <a:rPr lang="hr-HR" sz="1200" b="1">
                          <a:solidFill>
                            <a:srgbClr val="002060"/>
                          </a:solidFill>
                          <a:effectLst/>
                          <a:latin typeface="Calibri" pitchFamily="34" charset="0"/>
                        </a:rPr>
                        <a:t>24.000.000 </a:t>
                      </a:r>
                      <a:endParaRPr lang="hr-HR" sz="1200" b="1">
                        <a:solidFill>
                          <a:srgbClr val="002060"/>
                        </a:solidFill>
                        <a:effectLst/>
                        <a:latin typeface="Calibri" pitchFamily="34" charset="0"/>
                        <a:ea typeface="Times New Roman"/>
                      </a:endParaRPr>
                    </a:p>
                  </a:txBody>
                  <a:tcPr marL="18961" marR="18961" marT="0" marB="0"/>
                </a:tc>
              </a:tr>
              <a:tr h="225026">
                <a:tc vMerge="1">
                  <a:txBody>
                    <a:bodyPr/>
                    <a:lstStyle/>
                    <a:p>
                      <a:endParaRPr lang="en-GB"/>
                    </a:p>
                  </a:txBody>
                  <a:tcPr/>
                </a:tc>
                <a:tc vMerge="1">
                  <a:txBody>
                    <a:bodyPr/>
                    <a:lstStyle/>
                    <a:p>
                      <a:endParaRPr lang="en-GB"/>
                    </a:p>
                  </a:txBody>
                  <a:tcPr/>
                </a:tc>
                <a:tc>
                  <a:txBody>
                    <a:bodyPr/>
                    <a:lstStyle/>
                    <a:p>
                      <a:pPr marL="457200">
                        <a:lnSpc>
                          <a:spcPct val="100000"/>
                        </a:lnSpc>
                        <a:spcAft>
                          <a:spcPts val="0"/>
                        </a:spcAft>
                      </a:pPr>
                      <a:r>
                        <a:rPr lang="hr-HR" sz="1200" b="1">
                          <a:solidFill>
                            <a:srgbClr val="002060"/>
                          </a:solidFill>
                          <a:effectLst/>
                          <a:latin typeface="Calibri" pitchFamily="34" charset="0"/>
                        </a:rPr>
                        <a:t>C3 Razvojne agencije i poduzetnički centri</a:t>
                      </a:r>
                      <a:endParaRPr lang="hr-HR" sz="1200" b="1">
                        <a:solidFill>
                          <a:srgbClr val="002060"/>
                        </a:solidFill>
                        <a:effectLst/>
                        <a:latin typeface="Calibri" pitchFamily="34" charset="0"/>
                        <a:ea typeface="Times New Roman"/>
                      </a:endParaRPr>
                    </a:p>
                  </a:txBody>
                  <a:tcPr marL="18961" marR="18961" marT="0" marB="0"/>
                </a:tc>
                <a:tc>
                  <a:txBody>
                    <a:bodyPr/>
                    <a:lstStyle/>
                    <a:p>
                      <a:pPr marL="457200" algn="r">
                        <a:lnSpc>
                          <a:spcPct val="100000"/>
                        </a:lnSpc>
                        <a:spcAft>
                          <a:spcPts val="0"/>
                        </a:spcAft>
                      </a:pPr>
                      <a:r>
                        <a:rPr lang="hr-HR" sz="1200" b="1">
                          <a:solidFill>
                            <a:srgbClr val="002060"/>
                          </a:solidFill>
                          <a:effectLst/>
                          <a:latin typeface="Calibri" pitchFamily="34" charset="0"/>
                        </a:rPr>
                        <a:t>3.340.000 </a:t>
                      </a:r>
                      <a:endParaRPr lang="hr-HR" sz="1200" b="1">
                        <a:solidFill>
                          <a:srgbClr val="002060"/>
                        </a:solidFill>
                        <a:effectLst/>
                        <a:latin typeface="Calibri" pitchFamily="34" charset="0"/>
                        <a:ea typeface="Times New Roman"/>
                      </a:endParaRPr>
                    </a:p>
                  </a:txBody>
                  <a:tcPr marL="18961" marR="18961" marT="0" marB="0"/>
                </a:tc>
              </a:tr>
              <a:tr h="316834">
                <a:tc rowSpan="2">
                  <a:txBody>
                    <a:bodyPr/>
                    <a:lstStyle/>
                    <a:p>
                      <a:pPr marL="457200">
                        <a:lnSpc>
                          <a:spcPct val="100000"/>
                        </a:lnSpc>
                        <a:spcAft>
                          <a:spcPts val="0"/>
                        </a:spcAft>
                      </a:pPr>
                      <a:r>
                        <a:rPr lang="hr-HR" sz="1200" b="1">
                          <a:solidFill>
                            <a:srgbClr val="002060"/>
                          </a:solidFill>
                          <a:effectLst/>
                          <a:latin typeface="Calibri" pitchFamily="34" charset="0"/>
                        </a:rPr>
                        <a:t>2.</a:t>
                      </a:r>
                      <a:endParaRPr lang="hr-HR" sz="1200" b="1">
                        <a:solidFill>
                          <a:srgbClr val="002060"/>
                        </a:solidFill>
                        <a:effectLst/>
                        <a:latin typeface="Calibri" pitchFamily="34" charset="0"/>
                        <a:ea typeface="Times New Roman"/>
                      </a:endParaRPr>
                    </a:p>
                  </a:txBody>
                  <a:tcPr marL="18961" marR="18961" marT="0" marB="0"/>
                </a:tc>
                <a:tc rowSpan="2">
                  <a:txBody>
                    <a:bodyPr/>
                    <a:lstStyle/>
                    <a:p>
                      <a:pPr marL="457200">
                        <a:lnSpc>
                          <a:spcPct val="100000"/>
                        </a:lnSpc>
                        <a:spcAft>
                          <a:spcPts val="0"/>
                        </a:spcAft>
                      </a:pPr>
                      <a:r>
                        <a:rPr lang="hr-HR" sz="1200" b="1">
                          <a:solidFill>
                            <a:srgbClr val="002060"/>
                          </a:solidFill>
                          <a:effectLst/>
                          <a:latin typeface="Calibri" pitchFamily="34" charset="0"/>
                        </a:rPr>
                        <a:t>MJERA D. Obrazovanje za poduzetništvo i obrte te očuvanje tradicijskih i umjetničkih obrta</a:t>
                      </a:r>
                      <a:endParaRPr lang="hr-HR" sz="1200" b="1">
                        <a:solidFill>
                          <a:srgbClr val="002060"/>
                        </a:solidFill>
                        <a:effectLst/>
                        <a:latin typeface="Calibri" pitchFamily="34" charset="0"/>
                        <a:ea typeface="Times New Roman"/>
                      </a:endParaRPr>
                    </a:p>
                  </a:txBody>
                  <a:tcPr marL="18961" marR="18961" marT="0" marB="0"/>
                </a:tc>
                <a:tc>
                  <a:txBody>
                    <a:bodyPr/>
                    <a:lstStyle/>
                    <a:p>
                      <a:pPr marL="457200">
                        <a:lnSpc>
                          <a:spcPct val="100000"/>
                        </a:lnSpc>
                        <a:spcAft>
                          <a:spcPts val="0"/>
                        </a:spcAft>
                      </a:pPr>
                      <a:r>
                        <a:rPr lang="hr-HR" sz="1200" b="1">
                          <a:solidFill>
                            <a:srgbClr val="002060"/>
                          </a:solidFill>
                          <a:effectLst/>
                          <a:latin typeface="Calibri" pitchFamily="34" charset="0"/>
                        </a:rPr>
                        <a:t>D1 Obrazovanje za poduzetništvo</a:t>
                      </a:r>
                    </a:p>
                    <a:p>
                      <a:pPr marL="457200">
                        <a:lnSpc>
                          <a:spcPct val="100000"/>
                        </a:lnSpc>
                        <a:spcAft>
                          <a:spcPts val="0"/>
                        </a:spcAft>
                      </a:pPr>
                      <a:r>
                        <a:rPr lang="en-GB" sz="1200" b="1">
                          <a:solidFill>
                            <a:srgbClr val="002060"/>
                          </a:solidFill>
                          <a:effectLst/>
                          <a:latin typeface="Calibri" pitchFamily="34" charset="0"/>
                        </a:rPr>
                        <a:t> </a:t>
                      </a:r>
                      <a:endParaRPr lang="hr-HR" sz="1200" b="1">
                        <a:solidFill>
                          <a:srgbClr val="002060"/>
                        </a:solidFill>
                        <a:effectLst/>
                        <a:latin typeface="Calibri" pitchFamily="34" charset="0"/>
                        <a:ea typeface="Times New Roman"/>
                      </a:endParaRPr>
                    </a:p>
                  </a:txBody>
                  <a:tcPr marL="18961" marR="18961" marT="0" marB="0"/>
                </a:tc>
                <a:tc>
                  <a:txBody>
                    <a:bodyPr/>
                    <a:lstStyle/>
                    <a:p>
                      <a:pPr marL="457200" algn="r">
                        <a:lnSpc>
                          <a:spcPct val="100000"/>
                        </a:lnSpc>
                        <a:spcAft>
                          <a:spcPts val="0"/>
                        </a:spcAft>
                      </a:pPr>
                      <a:r>
                        <a:rPr lang="hr-HR" sz="1200" b="1">
                          <a:solidFill>
                            <a:srgbClr val="002060"/>
                          </a:solidFill>
                          <a:effectLst/>
                          <a:latin typeface="Calibri" pitchFamily="34" charset="0"/>
                        </a:rPr>
                        <a:t>2.200.000</a:t>
                      </a:r>
                      <a:endParaRPr lang="hr-HR" sz="1200" b="1">
                        <a:solidFill>
                          <a:srgbClr val="002060"/>
                        </a:solidFill>
                        <a:effectLst/>
                        <a:latin typeface="Calibri" pitchFamily="34" charset="0"/>
                        <a:ea typeface="Times New Roman"/>
                      </a:endParaRPr>
                    </a:p>
                  </a:txBody>
                  <a:tcPr marL="18961" marR="18961" marT="0" marB="0"/>
                </a:tc>
              </a:tr>
              <a:tr h="316834">
                <a:tc vMerge="1">
                  <a:txBody>
                    <a:bodyPr/>
                    <a:lstStyle/>
                    <a:p>
                      <a:endParaRPr lang="en-GB"/>
                    </a:p>
                  </a:txBody>
                  <a:tcPr/>
                </a:tc>
                <a:tc vMerge="1">
                  <a:txBody>
                    <a:bodyPr/>
                    <a:lstStyle/>
                    <a:p>
                      <a:endParaRPr lang="en-GB"/>
                    </a:p>
                  </a:txBody>
                  <a:tcPr/>
                </a:tc>
                <a:tc>
                  <a:txBody>
                    <a:bodyPr/>
                    <a:lstStyle/>
                    <a:p>
                      <a:pPr marL="457200">
                        <a:lnSpc>
                          <a:spcPct val="100000"/>
                        </a:lnSpc>
                        <a:spcAft>
                          <a:spcPts val="0"/>
                        </a:spcAft>
                      </a:pPr>
                      <a:r>
                        <a:rPr lang="hr-HR" sz="1200" b="1">
                          <a:solidFill>
                            <a:srgbClr val="002060"/>
                          </a:solidFill>
                          <a:effectLst/>
                          <a:latin typeface="Calibri" pitchFamily="34" charset="0"/>
                        </a:rPr>
                        <a:t>D2 Obrazovanje za obrte</a:t>
                      </a:r>
                      <a:endParaRPr lang="hr-HR" sz="1200" b="1">
                        <a:solidFill>
                          <a:srgbClr val="002060"/>
                        </a:solidFill>
                        <a:effectLst/>
                        <a:latin typeface="Calibri" pitchFamily="34" charset="0"/>
                        <a:ea typeface="Times New Roman"/>
                      </a:endParaRPr>
                    </a:p>
                  </a:txBody>
                  <a:tcPr marL="18961" marR="18961" marT="0" marB="0"/>
                </a:tc>
                <a:tc>
                  <a:txBody>
                    <a:bodyPr/>
                    <a:lstStyle/>
                    <a:p>
                      <a:pPr marL="457200" algn="r">
                        <a:lnSpc>
                          <a:spcPct val="100000"/>
                        </a:lnSpc>
                        <a:spcAft>
                          <a:spcPts val="0"/>
                        </a:spcAft>
                      </a:pPr>
                      <a:r>
                        <a:rPr lang="hr-HR" sz="1200" b="1">
                          <a:solidFill>
                            <a:srgbClr val="002060"/>
                          </a:solidFill>
                          <a:effectLst/>
                          <a:latin typeface="Calibri" pitchFamily="34" charset="0"/>
                        </a:rPr>
                        <a:t>8.400.000</a:t>
                      </a:r>
                      <a:endParaRPr lang="hr-HR" sz="1200" b="1">
                        <a:solidFill>
                          <a:srgbClr val="002060"/>
                        </a:solidFill>
                        <a:effectLst/>
                        <a:latin typeface="Calibri" pitchFamily="34" charset="0"/>
                        <a:ea typeface="Times New Roman"/>
                      </a:endParaRPr>
                    </a:p>
                  </a:txBody>
                  <a:tcPr marL="18961" marR="18961" marT="0" marB="0"/>
                </a:tc>
              </a:tr>
              <a:tr h="633669">
                <a:tc>
                  <a:txBody>
                    <a:bodyPr/>
                    <a:lstStyle/>
                    <a:p>
                      <a:pPr marL="457200">
                        <a:lnSpc>
                          <a:spcPct val="100000"/>
                        </a:lnSpc>
                        <a:spcAft>
                          <a:spcPts val="0"/>
                        </a:spcAft>
                      </a:pPr>
                      <a:r>
                        <a:rPr lang="hr-HR" sz="1200" b="1">
                          <a:solidFill>
                            <a:srgbClr val="002060"/>
                          </a:solidFill>
                          <a:effectLst/>
                          <a:latin typeface="Calibri" pitchFamily="34" charset="0"/>
                        </a:rPr>
                        <a:t>3.</a:t>
                      </a:r>
                      <a:endParaRPr lang="hr-HR" sz="1200" b="1">
                        <a:solidFill>
                          <a:srgbClr val="002060"/>
                        </a:solidFill>
                        <a:effectLst/>
                        <a:latin typeface="Calibri" pitchFamily="34" charset="0"/>
                        <a:ea typeface="Times New Roman"/>
                      </a:endParaRPr>
                    </a:p>
                  </a:txBody>
                  <a:tcPr marL="18961" marR="18961" marT="0" marB="0"/>
                </a:tc>
                <a:tc>
                  <a:txBody>
                    <a:bodyPr/>
                    <a:lstStyle/>
                    <a:p>
                      <a:pPr marL="457200">
                        <a:lnSpc>
                          <a:spcPct val="100000"/>
                        </a:lnSpc>
                        <a:spcAft>
                          <a:spcPts val="0"/>
                        </a:spcAft>
                      </a:pPr>
                      <a:r>
                        <a:rPr lang="hr-HR" sz="1200" b="1">
                          <a:solidFill>
                            <a:srgbClr val="002060"/>
                          </a:solidFill>
                          <a:effectLst/>
                          <a:latin typeface="Calibri" pitchFamily="34" charset="0"/>
                        </a:rPr>
                        <a:t>MJERA D. Obrazovanje za poduzetništvo i obrte te očuvanje tradicijskih i umjetničkih obrta</a:t>
                      </a:r>
                      <a:endParaRPr lang="hr-HR" sz="1200" b="1">
                        <a:solidFill>
                          <a:srgbClr val="002060"/>
                        </a:solidFill>
                        <a:effectLst/>
                        <a:latin typeface="Calibri" pitchFamily="34" charset="0"/>
                        <a:ea typeface="Times New Roman"/>
                      </a:endParaRPr>
                    </a:p>
                  </a:txBody>
                  <a:tcPr marL="18961" marR="18961" marT="0" marB="0"/>
                </a:tc>
                <a:tc>
                  <a:txBody>
                    <a:bodyPr/>
                    <a:lstStyle/>
                    <a:p>
                      <a:pPr marL="457200">
                        <a:lnSpc>
                          <a:spcPct val="100000"/>
                        </a:lnSpc>
                        <a:spcAft>
                          <a:spcPts val="0"/>
                        </a:spcAft>
                      </a:pPr>
                      <a:r>
                        <a:rPr lang="hr-HR" sz="1200" b="1">
                          <a:solidFill>
                            <a:srgbClr val="002060"/>
                          </a:solidFill>
                          <a:effectLst/>
                          <a:latin typeface="Calibri" pitchFamily="34" charset="0"/>
                        </a:rPr>
                        <a:t>D3 Očuvanje tradicijskih i umjetničkih obrta</a:t>
                      </a:r>
                      <a:endParaRPr lang="hr-HR" sz="1200" b="1">
                        <a:solidFill>
                          <a:srgbClr val="002060"/>
                        </a:solidFill>
                        <a:effectLst/>
                        <a:latin typeface="Calibri" pitchFamily="34" charset="0"/>
                        <a:ea typeface="Times New Roman"/>
                      </a:endParaRPr>
                    </a:p>
                  </a:txBody>
                  <a:tcPr marL="18961" marR="18961" marT="0" marB="0"/>
                </a:tc>
                <a:tc>
                  <a:txBody>
                    <a:bodyPr/>
                    <a:lstStyle/>
                    <a:p>
                      <a:pPr marL="457200" algn="r">
                        <a:lnSpc>
                          <a:spcPct val="100000"/>
                        </a:lnSpc>
                        <a:spcAft>
                          <a:spcPts val="0"/>
                        </a:spcAft>
                      </a:pPr>
                      <a:r>
                        <a:rPr lang="hr-HR" sz="1200" b="1" dirty="0">
                          <a:solidFill>
                            <a:srgbClr val="002060"/>
                          </a:solidFill>
                          <a:effectLst/>
                          <a:latin typeface="Calibri" pitchFamily="34" charset="0"/>
                        </a:rPr>
                        <a:t>5.000.000</a:t>
                      </a:r>
                      <a:endParaRPr lang="hr-HR" sz="1200" b="1" dirty="0">
                        <a:solidFill>
                          <a:srgbClr val="002060"/>
                        </a:solidFill>
                        <a:effectLst/>
                        <a:latin typeface="Calibri" pitchFamily="34" charset="0"/>
                        <a:ea typeface="Times New Roman"/>
                      </a:endParaRPr>
                    </a:p>
                  </a:txBody>
                  <a:tcPr marL="18961" marR="18961" marT="0" marB="0"/>
                </a:tc>
              </a:tr>
            </a:tbl>
          </a:graphicData>
        </a:graphic>
      </p:graphicFrame>
    </p:spTree>
    <p:extLst>
      <p:ext uri="{BB962C8B-B14F-4D97-AF65-F5344CB8AC3E}">
        <p14:creationId xmlns:p14="http://schemas.microsoft.com/office/powerpoint/2010/main" xmlns="" val="7001435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1187624" y="692696"/>
            <a:ext cx="7056784" cy="984885"/>
          </a:xfrm>
          <a:prstGeom prst="rect">
            <a:avLst/>
          </a:prstGeom>
          <a:noFill/>
        </p:spPr>
        <p:txBody>
          <a:bodyPr wrap="square" rtlCol="0">
            <a:spAutoFit/>
          </a:bodyPr>
          <a:lstStyle/>
          <a:p>
            <a:pPr algn="ctr"/>
            <a:r>
              <a:rPr lang="hr-HR" sz="2400" dirty="0" smtClean="0">
                <a:solidFill>
                  <a:schemeClr val="accent1">
                    <a:lumMod val="90000"/>
                  </a:schemeClr>
                </a:solidFill>
                <a:latin typeface="Calibri" pitchFamily="34" charset="0"/>
              </a:rPr>
              <a:t>PROGRAMSKA PODRUČJA</a:t>
            </a:r>
          </a:p>
          <a:p>
            <a:pPr algn="ctr"/>
            <a:endParaRPr lang="hr-HR" sz="1000" dirty="0" smtClean="0">
              <a:solidFill>
                <a:schemeClr val="accent1">
                  <a:lumMod val="90000"/>
                </a:schemeClr>
              </a:solidFill>
              <a:latin typeface="Calibri" pitchFamily="34" charset="0"/>
            </a:endParaRPr>
          </a:p>
          <a:p>
            <a:pPr algn="ctr"/>
            <a:r>
              <a:rPr lang="hr-HR" sz="2400" dirty="0" smtClean="0">
                <a:solidFill>
                  <a:srgbClr val="002060"/>
                </a:solidFill>
                <a:latin typeface="Calibri" pitchFamily="34" charset="0"/>
              </a:rPr>
              <a:t>SUSTAV POTPORA</a:t>
            </a:r>
            <a:endParaRPr lang="hr-HR" sz="2400" dirty="0" smtClean="0">
              <a:solidFill>
                <a:srgbClr val="00729A"/>
              </a:solidFill>
              <a:latin typeface="Calibri" pitchFamily="34" charset="0"/>
            </a:endParaRP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357158" y="1357298"/>
            <a:ext cx="8568952" cy="2446824"/>
          </a:xfrm>
          <a:prstGeom prst="rect">
            <a:avLst/>
          </a:prstGeom>
          <a:noFill/>
        </p:spPr>
        <p:txBody>
          <a:bodyPr wrap="square" rtlCol="0">
            <a:spAutoFit/>
          </a:bodyPr>
          <a:lstStyle/>
          <a:p>
            <a:pPr algn="ctr"/>
            <a:r>
              <a:rPr lang="hr-HR" i="1" dirty="0" smtClean="0">
                <a:solidFill>
                  <a:srgbClr val="002060"/>
                </a:solidFill>
                <a:latin typeface="Calibri" pitchFamily="34" charset="0"/>
              </a:rPr>
              <a:t>   </a:t>
            </a:r>
          </a:p>
          <a:p>
            <a:r>
              <a:rPr lang="hr-HR" i="1" dirty="0" smtClean="0">
                <a:solidFill>
                  <a:srgbClr val="002060"/>
                </a:solidFill>
                <a:latin typeface="Calibri" pitchFamily="34" charset="0"/>
              </a:rPr>
              <a:t>      </a:t>
            </a:r>
            <a:r>
              <a:rPr lang="hr-HR" dirty="0" smtClean="0">
                <a:solidFill>
                  <a:srgbClr val="002060"/>
                </a:solidFill>
                <a:latin typeface="Calibri" pitchFamily="34" charset="0"/>
              </a:rPr>
              <a:t>“</a:t>
            </a:r>
            <a:r>
              <a:rPr lang="hr-HR" sz="1900" dirty="0" smtClean="0">
                <a:solidFill>
                  <a:srgbClr val="002060"/>
                </a:solidFill>
                <a:latin typeface="Calibri" pitchFamily="34" charset="0"/>
              </a:rPr>
              <a:t>Poduzetnički impuls” za 2013. godinu s </a:t>
            </a:r>
            <a:r>
              <a:rPr lang="hr-HR" sz="1900" u="sng" dirty="0" smtClean="0">
                <a:solidFill>
                  <a:srgbClr val="002060"/>
                </a:solidFill>
                <a:latin typeface="Calibri" pitchFamily="34" charset="0"/>
              </a:rPr>
              <a:t>četiri poticajne mjere i četrnanest </a:t>
            </a:r>
          </a:p>
          <a:p>
            <a:r>
              <a:rPr lang="hr-HR" sz="1900" dirty="0" smtClean="0">
                <a:solidFill>
                  <a:srgbClr val="002060"/>
                </a:solidFill>
                <a:latin typeface="Calibri" pitchFamily="34" charset="0"/>
              </a:rPr>
              <a:t>      </a:t>
            </a:r>
            <a:r>
              <a:rPr lang="hr-HR" sz="1900" u="sng" dirty="0" smtClean="0">
                <a:solidFill>
                  <a:srgbClr val="002060"/>
                </a:solidFill>
                <a:latin typeface="Calibri" pitchFamily="34" charset="0"/>
              </a:rPr>
              <a:t>aktivnosti </a:t>
            </a:r>
            <a:r>
              <a:rPr lang="hr-HR" sz="1900" dirty="0" smtClean="0">
                <a:solidFill>
                  <a:srgbClr val="002060"/>
                </a:solidFill>
                <a:latin typeface="Calibri" pitchFamily="34" charset="0"/>
              </a:rPr>
              <a:t>namijenjen je subjektima malog gospodarstva definiranima</a:t>
            </a:r>
          </a:p>
          <a:p>
            <a:r>
              <a:rPr lang="hr-HR" sz="1900" dirty="0" smtClean="0">
                <a:solidFill>
                  <a:srgbClr val="002060"/>
                </a:solidFill>
                <a:latin typeface="Calibri" pitchFamily="34" charset="0"/>
              </a:rPr>
              <a:t>      Zakonom o poticanju razvoja malog gospodarstva (NN br. 29/2002) i </a:t>
            </a:r>
          </a:p>
          <a:p>
            <a:r>
              <a:rPr lang="hr-HR" sz="1900" dirty="0" smtClean="0">
                <a:solidFill>
                  <a:srgbClr val="002060"/>
                </a:solidFill>
                <a:latin typeface="Calibri" pitchFamily="34" charset="0"/>
              </a:rPr>
              <a:t>      Zakonom o izmjenama i dopunama Zakona o poticanju razvoja malog</a:t>
            </a:r>
          </a:p>
          <a:p>
            <a:r>
              <a:rPr lang="hr-HR" sz="1900" dirty="0" smtClean="0">
                <a:solidFill>
                  <a:srgbClr val="002060"/>
                </a:solidFill>
                <a:latin typeface="Calibri" pitchFamily="34" charset="0"/>
              </a:rPr>
              <a:t>      gospodarstva (NN br. 63/2007 i 53/2012).</a:t>
            </a:r>
          </a:p>
          <a:p>
            <a:endParaRPr lang="hr-HR" sz="2000" dirty="0" smtClean="0">
              <a:solidFill>
                <a:srgbClr val="002060"/>
              </a:solidFill>
              <a:latin typeface="Calibri" pitchFamily="34" charset="0"/>
            </a:endParaRPr>
          </a:p>
          <a:p>
            <a:endParaRPr lang="hr-HR" sz="2000" dirty="0" smtClean="0">
              <a:solidFill>
                <a:srgbClr val="002060"/>
              </a:solidFill>
              <a:latin typeface="Calibri" pitchFamily="34" charset="0"/>
            </a:endParaRPr>
          </a:p>
        </p:txBody>
      </p:sp>
      <p:graphicFrame>
        <p:nvGraphicFramePr>
          <p:cNvPr id="9" name="Tablica 8"/>
          <p:cNvGraphicFramePr>
            <a:graphicFrameLocks noGrp="1"/>
          </p:cNvGraphicFramePr>
          <p:nvPr/>
        </p:nvGraphicFramePr>
        <p:xfrm>
          <a:off x="571472" y="3214686"/>
          <a:ext cx="7992889" cy="1400340"/>
        </p:xfrm>
        <a:graphic>
          <a:graphicData uri="http://schemas.openxmlformats.org/drawingml/2006/table">
            <a:tbl>
              <a:tblPr firstRow="1" firstCol="1" bandRow="1">
                <a:tableStyleId>{5C22544A-7EE6-4342-B048-85BDC9FD1C3A}</a:tableStyleId>
              </a:tblPr>
              <a:tblGrid>
                <a:gridCol w="2736418"/>
                <a:gridCol w="1412987"/>
                <a:gridCol w="337837"/>
                <a:gridCol w="337837"/>
                <a:gridCol w="1583633"/>
                <a:gridCol w="504056"/>
                <a:gridCol w="175591"/>
                <a:gridCol w="904530"/>
              </a:tblGrid>
              <a:tr h="582196">
                <a:tc>
                  <a:txBody>
                    <a:bodyPr/>
                    <a:lstStyle/>
                    <a:p>
                      <a:pPr>
                        <a:lnSpc>
                          <a:spcPct val="115000"/>
                        </a:lnSpc>
                        <a:spcAft>
                          <a:spcPts val="0"/>
                        </a:spcAft>
                      </a:pPr>
                      <a:r>
                        <a:rPr lang="hr-HR" sz="1400" dirty="0">
                          <a:solidFill>
                            <a:srgbClr val="002060"/>
                          </a:solidFill>
                          <a:effectLst/>
                          <a:latin typeface="Calibri" pitchFamily="34" charset="0"/>
                        </a:rPr>
                        <a:t>Kategorija poduzetnika</a:t>
                      </a:r>
                      <a:endParaRPr lang="hr-HR" sz="1400" dirty="0">
                        <a:solidFill>
                          <a:srgbClr val="002060"/>
                        </a:solidFill>
                        <a:effectLst/>
                        <a:latin typeface="Calibri" pitchFamily="34" charset="0"/>
                        <a:ea typeface="Calibri"/>
                        <a:cs typeface="Times New Roman"/>
                      </a:endParaRPr>
                    </a:p>
                  </a:txBody>
                  <a:tcPr marL="53340" marR="53340" marT="0" marB="0" anchor="ctr"/>
                </a:tc>
                <a:tc>
                  <a:txBody>
                    <a:bodyPr/>
                    <a:lstStyle/>
                    <a:p>
                      <a:pPr algn="ctr">
                        <a:lnSpc>
                          <a:spcPct val="115000"/>
                        </a:lnSpc>
                        <a:spcAft>
                          <a:spcPts val="0"/>
                        </a:spcAft>
                      </a:pPr>
                      <a:r>
                        <a:rPr lang="hr-HR" sz="1400" dirty="0">
                          <a:solidFill>
                            <a:srgbClr val="002060"/>
                          </a:solidFill>
                          <a:effectLst/>
                          <a:latin typeface="Calibri" pitchFamily="34" charset="0"/>
                        </a:rPr>
                        <a:t>Broj radnika</a:t>
                      </a:r>
                      <a:endParaRPr lang="hr-HR" sz="1400" dirty="0">
                        <a:solidFill>
                          <a:srgbClr val="002060"/>
                        </a:solidFill>
                        <a:effectLst/>
                        <a:latin typeface="Calibri" pitchFamily="34" charset="0"/>
                        <a:ea typeface="Calibri"/>
                        <a:cs typeface="Times New Roman"/>
                      </a:endParaRPr>
                    </a:p>
                  </a:txBody>
                  <a:tcPr marL="53340" marR="53340" marT="0" marB="0" anchor="ctr"/>
                </a:tc>
                <a:tc gridSpan="2">
                  <a:txBody>
                    <a:bodyPr/>
                    <a:lstStyle/>
                    <a:p>
                      <a:pPr algn="ctr">
                        <a:lnSpc>
                          <a:spcPct val="115000"/>
                        </a:lnSpc>
                        <a:spcAft>
                          <a:spcPts val="0"/>
                        </a:spcAft>
                      </a:pPr>
                      <a:r>
                        <a:rPr lang="hr-HR" sz="1400" u="sng" dirty="0">
                          <a:solidFill>
                            <a:srgbClr val="002060"/>
                          </a:solidFill>
                          <a:effectLst/>
                          <a:latin typeface="Calibri" pitchFamily="34" charset="0"/>
                        </a:rPr>
                        <a:t>i</a:t>
                      </a:r>
                      <a:endParaRPr lang="hr-HR" sz="1400" dirty="0">
                        <a:solidFill>
                          <a:srgbClr val="002060"/>
                        </a:solidFill>
                        <a:effectLst/>
                        <a:latin typeface="Calibri" pitchFamily="34" charset="0"/>
                        <a:ea typeface="Calibri"/>
                        <a:cs typeface="Times New Roman"/>
                      </a:endParaRPr>
                    </a:p>
                  </a:txBody>
                  <a:tcPr marL="53340" marR="53340" marT="0" marB="0" anchor="ctr"/>
                </a:tc>
                <a:tc hMerge="1">
                  <a:txBody>
                    <a:bodyPr/>
                    <a:lstStyle/>
                    <a:p>
                      <a:endParaRPr lang="en-GB"/>
                    </a:p>
                  </a:txBody>
                  <a:tcPr/>
                </a:tc>
                <a:tc>
                  <a:txBody>
                    <a:bodyPr/>
                    <a:lstStyle/>
                    <a:p>
                      <a:pPr algn="ctr">
                        <a:lnSpc>
                          <a:spcPct val="115000"/>
                        </a:lnSpc>
                        <a:spcAft>
                          <a:spcPts val="0"/>
                        </a:spcAft>
                      </a:pPr>
                      <a:r>
                        <a:rPr lang="hr-HR" sz="1400" dirty="0">
                          <a:solidFill>
                            <a:srgbClr val="002060"/>
                          </a:solidFill>
                          <a:effectLst/>
                          <a:latin typeface="Calibri" pitchFamily="34" charset="0"/>
                        </a:rPr>
                        <a:t>Promet/</a:t>
                      </a:r>
                    </a:p>
                    <a:p>
                      <a:pPr algn="ctr">
                        <a:lnSpc>
                          <a:spcPct val="115000"/>
                        </a:lnSpc>
                        <a:spcAft>
                          <a:spcPts val="0"/>
                        </a:spcAft>
                      </a:pPr>
                      <a:r>
                        <a:rPr lang="hr-HR" sz="1400" dirty="0">
                          <a:solidFill>
                            <a:srgbClr val="002060"/>
                          </a:solidFill>
                          <a:effectLst/>
                          <a:latin typeface="Calibri" pitchFamily="34" charset="0"/>
                        </a:rPr>
                        <a:t>Poslovni prihod</a:t>
                      </a:r>
                      <a:endParaRPr lang="hr-HR" sz="1400" dirty="0">
                        <a:solidFill>
                          <a:srgbClr val="002060"/>
                        </a:solidFill>
                        <a:effectLst/>
                        <a:latin typeface="Calibri" pitchFamily="34" charset="0"/>
                        <a:ea typeface="Calibri"/>
                        <a:cs typeface="Times New Roman"/>
                      </a:endParaRPr>
                    </a:p>
                  </a:txBody>
                  <a:tcPr marL="53340" marR="53340" marT="0" marB="0" anchor="ctr"/>
                </a:tc>
                <a:tc>
                  <a:txBody>
                    <a:bodyPr/>
                    <a:lstStyle/>
                    <a:p>
                      <a:pPr algn="ctr">
                        <a:lnSpc>
                          <a:spcPct val="115000"/>
                        </a:lnSpc>
                        <a:spcAft>
                          <a:spcPts val="0"/>
                        </a:spcAft>
                      </a:pPr>
                      <a:r>
                        <a:rPr lang="hr-HR" sz="1400" u="sng" dirty="0">
                          <a:solidFill>
                            <a:srgbClr val="002060"/>
                          </a:solidFill>
                          <a:effectLst/>
                          <a:latin typeface="Calibri" pitchFamily="34" charset="0"/>
                        </a:rPr>
                        <a:t>ili</a:t>
                      </a:r>
                      <a:endParaRPr lang="hr-HR" sz="1400" dirty="0">
                        <a:solidFill>
                          <a:srgbClr val="002060"/>
                        </a:solidFill>
                        <a:effectLst/>
                        <a:latin typeface="Calibri" pitchFamily="34" charset="0"/>
                        <a:ea typeface="Calibri"/>
                        <a:cs typeface="Times New Roman"/>
                      </a:endParaRPr>
                    </a:p>
                  </a:txBody>
                  <a:tcPr marL="53340" marR="53340" marT="0" marB="0" anchor="ctr"/>
                </a:tc>
                <a:tc gridSpan="2">
                  <a:txBody>
                    <a:bodyPr/>
                    <a:lstStyle/>
                    <a:p>
                      <a:pPr algn="ctr">
                        <a:lnSpc>
                          <a:spcPct val="115000"/>
                        </a:lnSpc>
                        <a:spcAft>
                          <a:spcPts val="0"/>
                        </a:spcAft>
                      </a:pPr>
                      <a:r>
                        <a:rPr lang="hr-HR" sz="1400" dirty="0">
                          <a:solidFill>
                            <a:srgbClr val="002060"/>
                          </a:solidFill>
                          <a:effectLst/>
                          <a:latin typeface="Calibri" pitchFamily="34" charset="0"/>
                        </a:rPr>
                        <a:t>Ukupna aktiva</a:t>
                      </a:r>
                      <a:endParaRPr lang="hr-HR" sz="1400" dirty="0">
                        <a:solidFill>
                          <a:srgbClr val="002060"/>
                        </a:solidFill>
                        <a:effectLst/>
                        <a:latin typeface="Calibri" pitchFamily="34" charset="0"/>
                        <a:ea typeface="Calibri"/>
                        <a:cs typeface="Times New Roman"/>
                      </a:endParaRPr>
                    </a:p>
                  </a:txBody>
                  <a:tcPr marL="53340" marR="53340" marT="0" marB="0" anchor="ctr"/>
                </a:tc>
                <a:tc hMerge="1">
                  <a:txBody>
                    <a:bodyPr/>
                    <a:lstStyle/>
                    <a:p>
                      <a:endParaRPr lang="en-GB"/>
                    </a:p>
                  </a:txBody>
                  <a:tcPr/>
                </a:tc>
              </a:tr>
              <a:tr h="286390">
                <a:tc>
                  <a:txBody>
                    <a:bodyPr/>
                    <a:lstStyle/>
                    <a:p>
                      <a:pPr>
                        <a:lnSpc>
                          <a:spcPct val="115000"/>
                        </a:lnSpc>
                        <a:spcAft>
                          <a:spcPts val="0"/>
                        </a:spcAft>
                      </a:pPr>
                      <a:r>
                        <a:rPr lang="hr-HR" sz="1400" dirty="0">
                          <a:solidFill>
                            <a:srgbClr val="002060"/>
                          </a:solidFill>
                          <a:effectLst/>
                          <a:latin typeface="Calibri" pitchFamily="34" charset="0"/>
                        </a:rPr>
                        <a:t>Srednji poduzetnici</a:t>
                      </a:r>
                      <a:endParaRPr lang="hr-HR" sz="1400" dirty="0">
                        <a:solidFill>
                          <a:srgbClr val="002060"/>
                        </a:solidFill>
                        <a:effectLst/>
                        <a:latin typeface="Calibri" pitchFamily="34" charset="0"/>
                        <a:ea typeface="Calibri"/>
                        <a:cs typeface="Times New Roman"/>
                      </a:endParaRPr>
                    </a:p>
                  </a:txBody>
                  <a:tcPr marL="53340" marR="53340" marT="0" marB="0" anchor="ctr"/>
                </a:tc>
                <a:tc gridSpan="2">
                  <a:txBody>
                    <a:bodyPr/>
                    <a:lstStyle/>
                    <a:p>
                      <a:pPr algn="ctr">
                        <a:lnSpc>
                          <a:spcPct val="115000"/>
                        </a:lnSpc>
                        <a:spcAft>
                          <a:spcPts val="0"/>
                        </a:spcAft>
                      </a:pPr>
                      <a:r>
                        <a:rPr lang="hr-HR" sz="1400" dirty="0">
                          <a:solidFill>
                            <a:srgbClr val="002060"/>
                          </a:solidFill>
                          <a:effectLst/>
                          <a:latin typeface="Calibri" pitchFamily="34" charset="0"/>
                        </a:rPr>
                        <a:t>50-249</a:t>
                      </a:r>
                      <a:endParaRPr lang="hr-HR" sz="1400" dirty="0">
                        <a:solidFill>
                          <a:srgbClr val="002060"/>
                        </a:solidFill>
                        <a:effectLst/>
                        <a:latin typeface="Calibri" pitchFamily="34" charset="0"/>
                        <a:ea typeface="Calibri"/>
                        <a:cs typeface="Times New Roman"/>
                      </a:endParaRPr>
                    </a:p>
                  </a:txBody>
                  <a:tcPr marL="53340" marR="53340" marT="0" marB="0" anchor="ctr"/>
                </a:tc>
                <a:tc hMerge="1">
                  <a:txBody>
                    <a:bodyPr/>
                    <a:lstStyle/>
                    <a:p>
                      <a:endParaRPr lang="en-GB"/>
                    </a:p>
                  </a:txBody>
                  <a:tcPr/>
                </a:tc>
                <a:tc gridSpan="4">
                  <a:txBody>
                    <a:bodyPr/>
                    <a:lstStyle/>
                    <a:p>
                      <a:pPr algn="ctr">
                        <a:lnSpc>
                          <a:spcPct val="115000"/>
                        </a:lnSpc>
                        <a:spcAft>
                          <a:spcPts val="0"/>
                        </a:spcAft>
                      </a:pPr>
                      <a:r>
                        <a:rPr lang="hr-HR" sz="1400" dirty="0">
                          <a:solidFill>
                            <a:srgbClr val="002060"/>
                          </a:solidFill>
                          <a:effectLst/>
                          <a:latin typeface="Calibri" pitchFamily="34" charset="0"/>
                        </a:rPr>
                        <a:t>≤ € 50 mil.</a:t>
                      </a:r>
                      <a:endParaRPr lang="hr-HR" sz="1400" dirty="0">
                        <a:solidFill>
                          <a:srgbClr val="002060"/>
                        </a:solidFill>
                        <a:effectLst/>
                        <a:latin typeface="Calibri" pitchFamily="34" charset="0"/>
                        <a:ea typeface="Calibri"/>
                        <a:cs typeface="Times New Roman"/>
                      </a:endParaRPr>
                    </a:p>
                  </a:txBody>
                  <a:tcPr marL="53340" marR="5334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hr-HR" sz="1400" dirty="0">
                          <a:solidFill>
                            <a:srgbClr val="002060"/>
                          </a:solidFill>
                          <a:effectLst/>
                          <a:latin typeface="Calibri" pitchFamily="34" charset="0"/>
                        </a:rPr>
                        <a:t>≤ € 43 mil.</a:t>
                      </a:r>
                      <a:endParaRPr lang="hr-HR" sz="1400" dirty="0">
                        <a:solidFill>
                          <a:srgbClr val="002060"/>
                        </a:solidFill>
                        <a:effectLst/>
                        <a:latin typeface="Calibri" pitchFamily="34" charset="0"/>
                        <a:ea typeface="Calibri"/>
                        <a:cs typeface="Times New Roman"/>
                      </a:endParaRPr>
                    </a:p>
                  </a:txBody>
                  <a:tcPr marL="53340" marR="53340" marT="0" marB="0" anchor="ctr"/>
                </a:tc>
              </a:tr>
              <a:tr h="286390">
                <a:tc>
                  <a:txBody>
                    <a:bodyPr/>
                    <a:lstStyle/>
                    <a:p>
                      <a:pPr>
                        <a:lnSpc>
                          <a:spcPct val="115000"/>
                        </a:lnSpc>
                        <a:spcAft>
                          <a:spcPts val="0"/>
                        </a:spcAft>
                      </a:pPr>
                      <a:r>
                        <a:rPr lang="hr-HR" sz="1400" dirty="0">
                          <a:solidFill>
                            <a:srgbClr val="002060"/>
                          </a:solidFill>
                          <a:effectLst/>
                          <a:latin typeface="Calibri" pitchFamily="34" charset="0"/>
                        </a:rPr>
                        <a:t>Mali poduzetnici</a:t>
                      </a:r>
                      <a:endParaRPr lang="hr-HR" sz="1400" dirty="0">
                        <a:solidFill>
                          <a:srgbClr val="002060"/>
                        </a:solidFill>
                        <a:effectLst/>
                        <a:latin typeface="Calibri" pitchFamily="34" charset="0"/>
                        <a:ea typeface="Calibri"/>
                        <a:cs typeface="Times New Roman"/>
                      </a:endParaRPr>
                    </a:p>
                  </a:txBody>
                  <a:tcPr marL="53340" marR="53340" marT="0" marB="0" anchor="ctr"/>
                </a:tc>
                <a:tc gridSpan="2">
                  <a:txBody>
                    <a:bodyPr/>
                    <a:lstStyle/>
                    <a:p>
                      <a:pPr algn="ctr">
                        <a:lnSpc>
                          <a:spcPct val="115000"/>
                        </a:lnSpc>
                        <a:spcAft>
                          <a:spcPts val="0"/>
                        </a:spcAft>
                      </a:pPr>
                      <a:r>
                        <a:rPr lang="hr-HR" sz="1400" dirty="0">
                          <a:solidFill>
                            <a:srgbClr val="002060"/>
                          </a:solidFill>
                          <a:effectLst/>
                          <a:latin typeface="Calibri" pitchFamily="34" charset="0"/>
                        </a:rPr>
                        <a:t>10-49</a:t>
                      </a:r>
                      <a:endParaRPr lang="hr-HR" sz="1400" dirty="0">
                        <a:solidFill>
                          <a:srgbClr val="002060"/>
                        </a:solidFill>
                        <a:effectLst/>
                        <a:latin typeface="Calibri" pitchFamily="34" charset="0"/>
                        <a:ea typeface="Calibri"/>
                        <a:cs typeface="Times New Roman"/>
                      </a:endParaRPr>
                    </a:p>
                  </a:txBody>
                  <a:tcPr marL="53340" marR="53340" marT="0" marB="0" anchor="ctr"/>
                </a:tc>
                <a:tc hMerge="1">
                  <a:txBody>
                    <a:bodyPr/>
                    <a:lstStyle/>
                    <a:p>
                      <a:endParaRPr lang="en-GB"/>
                    </a:p>
                  </a:txBody>
                  <a:tcPr/>
                </a:tc>
                <a:tc gridSpan="4">
                  <a:txBody>
                    <a:bodyPr/>
                    <a:lstStyle/>
                    <a:p>
                      <a:pPr algn="ctr">
                        <a:lnSpc>
                          <a:spcPct val="115000"/>
                        </a:lnSpc>
                        <a:spcAft>
                          <a:spcPts val="0"/>
                        </a:spcAft>
                      </a:pPr>
                      <a:r>
                        <a:rPr lang="hr-HR" sz="1400" dirty="0">
                          <a:solidFill>
                            <a:srgbClr val="002060"/>
                          </a:solidFill>
                          <a:effectLst/>
                          <a:latin typeface="Calibri" pitchFamily="34" charset="0"/>
                        </a:rPr>
                        <a:t>≤ € 10 mil.</a:t>
                      </a:r>
                      <a:endParaRPr lang="hr-HR" sz="1400" dirty="0">
                        <a:solidFill>
                          <a:srgbClr val="002060"/>
                        </a:solidFill>
                        <a:effectLst/>
                        <a:latin typeface="Calibri" pitchFamily="34" charset="0"/>
                        <a:ea typeface="Calibri"/>
                        <a:cs typeface="Times New Roman"/>
                      </a:endParaRPr>
                    </a:p>
                  </a:txBody>
                  <a:tcPr marL="53340" marR="5334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hr-HR" sz="1400" dirty="0">
                          <a:solidFill>
                            <a:srgbClr val="002060"/>
                          </a:solidFill>
                          <a:effectLst/>
                          <a:latin typeface="Calibri" pitchFamily="34" charset="0"/>
                        </a:rPr>
                        <a:t>≤ € 10 mil.</a:t>
                      </a:r>
                      <a:endParaRPr lang="hr-HR" sz="1400" dirty="0">
                        <a:solidFill>
                          <a:srgbClr val="002060"/>
                        </a:solidFill>
                        <a:effectLst/>
                        <a:latin typeface="Calibri" pitchFamily="34" charset="0"/>
                        <a:ea typeface="Calibri"/>
                        <a:cs typeface="Times New Roman"/>
                      </a:endParaRPr>
                    </a:p>
                  </a:txBody>
                  <a:tcPr marL="53340" marR="53340" marT="0" marB="0" anchor="ctr"/>
                </a:tc>
              </a:tr>
              <a:tr h="193663">
                <a:tc>
                  <a:txBody>
                    <a:bodyPr/>
                    <a:lstStyle/>
                    <a:p>
                      <a:pPr>
                        <a:lnSpc>
                          <a:spcPct val="115000"/>
                        </a:lnSpc>
                        <a:spcAft>
                          <a:spcPts val="0"/>
                        </a:spcAft>
                      </a:pPr>
                      <a:r>
                        <a:rPr lang="hr-HR" sz="1400" dirty="0">
                          <a:solidFill>
                            <a:srgbClr val="002060"/>
                          </a:solidFill>
                          <a:effectLst/>
                          <a:latin typeface="Calibri" pitchFamily="34" charset="0"/>
                        </a:rPr>
                        <a:t>Mikro poduzetnici</a:t>
                      </a:r>
                      <a:endParaRPr lang="hr-HR" sz="1400" dirty="0">
                        <a:solidFill>
                          <a:srgbClr val="002060"/>
                        </a:solidFill>
                        <a:effectLst/>
                        <a:latin typeface="Calibri" pitchFamily="34" charset="0"/>
                        <a:ea typeface="Calibri"/>
                        <a:cs typeface="Times New Roman"/>
                      </a:endParaRPr>
                    </a:p>
                  </a:txBody>
                  <a:tcPr marL="53340" marR="53340" marT="0" marB="0" anchor="ctr"/>
                </a:tc>
                <a:tc gridSpan="2">
                  <a:txBody>
                    <a:bodyPr/>
                    <a:lstStyle/>
                    <a:p>
                      <a:pPr algn="ctr">
                        <a:lnSpc>
                          <a:spcPct val="115000"/>
                        </a:lnSpc>
                        <a:spcAft>
                          <a:spcPts val="0"/>
                        </a:spcAft>
                      </a:pPr>
                      <a:r>
                        <a:rPr lang="hr-HR" sz="1400" dirty="0">
                          <a:solidFill>
                            <a:srgbClr val="002060"/>
                          </a:solidFill>
                          <a:effectLst/>
                          <a:latin typeface="Calibri" pitchFamily="34" charset="0"/>
                        </a:rPr>
                        <a:t>1-9</a:t>
                      </a:r>
                      <a:endParaRPr lang="hr-HR" sz="1400" dirty="0">
                        <a:solidFill>
                          <a:srgbClr val="002060"/>
                        </a:solidFill>
                        <a:effectLst/>
                        <a:latin typeface="Calibri" pitchFamily="34" charset="0"/>
                        <a:ea typeface="Calibri"/>
                        <a:cs typeface="Times New Roman"/>
                      </a:endParaRPr>
                    </a:p>
                  </a:txBody>
                  <a:tcPr marL="53340" marR="53340" marT="0" marB="0" anchor="ctr"/>
                </a:tc>
                <a:tc hMerge="1">
                  <a:txBody>
                    <a:bodyPr/>
                    <a:lstStyle/>
                    <a:p>
                      <a:endParaRPr lang="en-GB"/>
                    </a:p>
                  </a:txBody>
                  <a:tcPr/>
                </a:tc>
                <a:tc gridSpan="4">
                  <a:txBody>
                    <a:bodyPr/>
                    <a:lstStyle/>
                    <a:p>
                      <a:pPr algn="ctr">
                        <a:lnSpc>
                          <a:spcPct val="115000"/>
                        </a:lnSpc>
                        <a:spcAft>
                          <a:spcPts val="0"/>
                        </a:spcAft>
                      </a:pPr>
                      <a:r>
                        <a:rPr lang="hr-HR" sz="1400" dirty="0">
                          <a:solidFill>
                            <a:srgbClr val="002060"/>
                          </a:solidFill>
                          <a:effectLst/>
                          <a:latin typeface="Calibri" pitchFamily="34" charset="0"/>
                        </a:rPr>
                        <a:t>≤ € 2 mil.</a:t>
                      </a:r>
                      <a:endParaRPr lang="hr-HR" sz="1400" dirty="0">
                        <a:solidFill>
                          <a:srgbClr val="002060"/>
                        </a:solidFill>
                        <a:effectLst/>
                        <a:latin typeface="Calibri" pitchFamily="34" charset="0"/>
                        <a:ea typeface="Calibri"/>
                        <a:cs typeface="Times New Roman"/>
                      </a:endParaRPr>
                    </a:p>
                  </a:txBody>
                  <a:tcPr marL="53340" marR="5334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hr-HR" sz="1400" dirty="0">
                          <a:solidFill>
                            <a:srgbClr val="002060"/>
                          </a:solidFill>
                          <a:effectLst/>
                          <a:latin typeface="Calibri" pitchFamily="34" charset="0"/>
                        </a:rPr>
                        <a:t>≤ € 2 mil.</a:t>
                      </a:r>
                      <a:endParaRPr lang="hr-HR" sz="1400" dirty="0">
                        <a:solidFill>
                          <a:srgbClr val="002060"/>
                        </a:solidFill>
                        <a:effectLst/>
                        <a:latin typeface="Calibri" pitchFamily="34" charset="0"/>
                        <a:ea typeface="Calibri"/>
                        <a:cs typeface="Times New Roman"/>
                      </a:endParaRPr>
                    </a:p>
                  </a:txBody>
                  <a:tcPr marL="53340" marR="53340" marT="0" marB="0" anchor="ctr"/>
                </a:tc>
              </a:tr>
            </a:tbl>
          </a:graphicData>
        </a:graphic>
      </p:graphicFrame>
      <p:sp>
        <p:nvSpPr>
          <p:cNvPr id="10" name="TekstniOkvir 9"/>
          <p:cNvSpPr txBox="1"/>
          <p:nvPr/>
        </p:nvSpPr>
        <p:spPr>
          <a:xfrm>
            <a:off x="571472" y="5572140"/>
            <a:ext cx="1256301" cy="369332"/>
          </a:xfrm>
          <a:prstGeom prst="rect">
            <a:avLst/>
          </a:prstGeom>
          <a:noFill/>
        </p:spPr>
        <p:txBody>
          <a:bodyPr wrap="square" rtlCol="0">
            <a:spAutoFit/>
          </a:bodyPr>
          <a:lstStyle/>
          <a:p>
            <a:endParaRPr lang="hr-HR" dirty="0" smtClean="0">
              <a:solidFill>
                <a:schemeClr val="bg1">
                  <a:lumMod val="85000"/>
                </a:schemeClr>
              </a:solidFill>
              <a:latin typeface="+mj-lt"/>
            </a:endParaRPr>
          </a:p>
        </p:txBody>
      </p:sp>
      <p:sp>
        <p:nvSpPr>
          <p:cNvPr id="12" name="Pravokutnik 11"/>
          <p:cNvSpPr/>
          <p:nvPr/>
        </p:nvSpPr>
        <p:spPr>
          <a:xfrm>
            <a:off x="214282" y="4643446"/>
            <a:ext cx="8786874" cy="1979653"/>
          </a:xfrm>
          <a:prstGeom prst="rect">
            <a:avLst/>
          </a:prstGeom>
        </p:spPr>
        <p:txBody>
          <a:bodyPr wrap="square">
            <a:spAutoFit/>
          </a:bodyPr>
          <a:lstStyle/>
          <a:p>
            <a:pPr marL="0" indent="0">
              <a:spcBef>
                <a:spcPts val="0"/>
              </a:spcBef>
              <a:buNone/>
            </a:pPr>
            <a:r>
              <a:rPr lang="hr-HR" dirty="0" smtClean="0">
                <a:solidFill>
                  <a:srgbClr val="002060"/>
                </a:solidFill>
                <a:latin typeface="Calibri" pitchFamily="34" charset="0"/>
              </a:rPr>
              <a:t>U okviru  svih Otvorenih javnih poziva za dodjelu bespovratnih sredstava Ministarstva i HAMAG INVEST-a svakom pojedinačnom podnositelju prijave može se dodijeliti samo jedna potpora.</a:t>
            </a:r>
          </a:p>
          <a:p>
            <a:pPr marL="0" indent="0">
              <a:spcBef>
                <a:spcPts val="0"/>
              </a:spcBef>
              <a:buNone/>
            </a:pPr>
            <a:endParaRPr lang="hr-HR" sz="1000" dirty="0" smtClean="0">
              <a:solidFill>
                <a:srgbClr val="002060"/>
              </a:solidFill>
              <a:latin typeface="Calibri" pitchFamily="34" charset="0"/>
            </a:endParaRPr>
          </a:p>
          <a:p>
            <a:pPr marL="0" indent="0">
              <a:spcBef>
                <a:spcPts val="0"/>
              </a:spcBef>
              <a:buNone/>
            </a:pPr>
            <a:r>
              <a:rPr lang="hr-HR" dirty="0" smtClean="0">
                <a:solidFill>
                  <a:srgbClr val="002060"/>
                </a:solidFill>
                <a:latin typeface="Calibri" pitchFamily="34" charset="0"/>
              </a:rPr>
              <a:t>Ukoliko se u bilo kojoj fazi obrade prijave utvrdi da je korisniku potpore blokiran poslovni račun Ministarstvo i HAMAG INVEST neće izvršiti isplatu te se oslobađaju obveze isplate odobrenih sredstava.</a:t>
            </a:r>
            <a:endParaRPr lang="hr-HR" dirty="0">
              <a:solidFill>
                <a:srgbClr val="002060"/>
              </a:solidFill>
              <a:latin typeface="Calibri" pitchFamily="34" charset="0"/>
            </a:endParaRPr>
          </a:p>
        </p:txBody>
      </p:sp>
    </p:spTree>
    <p:extLst>
      <p:ext uri="{BB962C8B-B14F-4D97-AF65-F5344CB8AC3E}">
        <p14:creationId xmlns:p14="http://schemas.microsoft.com/office/powerpoint/2010/main" xmlns="" val="169873738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npo.JPG"/>
          <p:cNvPicPr>
            <a:picLocks noChangeAspect="1"/>
          </p:cNvPicPr>
          <p:nvPr/>
        </p:nvPicPr>
        <p:blipFill>
          <a:blip r:embed="rId2" cstate="print"/>
          <a:stretch>
            <a:fillRect/>
          </a:stretch>
        </p:blipFill>
        <p:spPr>
          <a:xfrm>
            <a:off x="3600400" y="1"/>
            <a:ext cx="1907704" cy="516234"/>
          </a:xfrm>
          <a:prstGeom prst="rect">
            <a:avLst/>
          </a:prstGeom>
          <a:ln>
            <a:noFill/>
          </a:ln>
        </p:spPr>
      </p:pic>
      <p:cxnSp>
        <p:nvCxnSpPr>
          <p:cNvPr id="17" name="Straight Connector 16"/>
          <p:cNvCxnSpPr/>
          <p:nvPr/>
        </p:nvCxnSpPr>
        <p:spPr bwMode="auto">
          <a:xfrm>
            <a:off x="0" y="548680"/>
            <a:ext cx="9144000" cy="0"/>
          </a:xfrm>
          <a:prstGeom prst="line">
            <a:avLst/>
          </a:prstGeom>
          <a:noFill/>
          <a:ln w="38100" cap="flat" cmpd="sng" algn="ctr">
            <a:solidFill>
              <a:srgbClr val="00729A"/>
            </a:solidFill>
            <a:prstDash val="solid"/>
            <a:round/>
            <a:headEnd type="none" w="med" len="med"/>
            <a:tailEnd type="none" w="med" len="med"/>
          </a:ln>
          <a:effectLst/>
        </p:spPr>
      </p:cxnSp>
      <p:sp>
        <p:nvSpPr>
          <p:cNvPr id="6" name="TextBox 5"/>
          <p:cNvSpPr txBox="1"/>
          <p:nvPr/>
        </p:nvSpPr>
        <p:spPr>
          <a:xfrm>
            <a:off x="1187624" y="692697"/>
            <a:ext cx="7056784" cy="1354217"/>
          </a:xfrm>
          <a:prstGeom prst="rect">
            <a:avLst/>
          </a:prstGeom>
          <a:noFill/>
        </p:spPr>
        <p:txBody>
          <a:bodyPr wrap="square" rtlCol="0">
            <a:spAutoFit/>
          </a:bodyPr>
          <a:lstStyle/>
          <a:p>
            <a:pPr algn="ctr"/>
            <a:r>
              <a:rPr lang="hr-HR" sz="2400" dirty="0" smtClean="0">
                <a:solidFill>
                  <a:schemeClr val="accent1">
                    <a:lumMod val="90000"/>
                  </a:schemeClr>
                </a:solidFill>
                <a:latin typeface="Calibri" pitchFamily="34" charset="0"/>
              </a:rPr>
              <a:t>PROGRAMSKA PODRUČJA</a:t>
            </a:r>
          </a:p>
          <a:p>
            <a:pPr algn="ctr"/>
            <a:endParaRPr lang="hr-HR" sz="1000" dirty="0" smtClean="0">
              <a:solidFill>
                <a:schemeClr val="accent1">
                  <a:lumMod val="90000"/>
                </a:schemeClr>
              </a:solidFill>
              <a:latin typeface="Calibri" pitchFamily="34" charset="0"/>
            </a:endParaRPr>
          </a:p>
          <a:p>
            <a:pPr algn="ctr"/>
            <a:r>
              <a:rPr lang="hr-HR" sz="2400" dirty="0" smtClean="0">
                <a:solidFill>
                  <a:srgbClr val="002060"/>
                </a:solidFill>
                <a:latin typeface="Calibri" pitchFamily="34" charset="0"/>
              </a:rPr>
              <a:t>SUSTAV POTPORA</a:t>
            </a:r>
          </a:p>
          <a:p>
            <a:pPr algn="ctr"/>
            <a:endParaRPr lang="hr-HR" sz="2400" dirty="0" smtClean="0">
              <a:solidFill>
                <a:srgbClr val="00729A"/>
              </a:solidFill>
              <a:latin typeface="Calibri" pitchFamily="34" charset="0"/>
            </a:endParaRPr>
          </a:p>
        </p:txBody>
      </p:sp>
      <p:sp>
        <p:nvSpPr>
          <p:cNvPr id="7" name="TextBox 6"/>
          <p:cNvSpPr txBox="1"/>
          <p:nvPr/>
        </p:nvSpPr>
        <p:spPr>
          <a:xfrm>
            <a:off x="3419872" y="6485274"/>
            <a:ext cx="2160240" cy="338554"/>
          </a:xfrm>
          <a:prstGeom prst="rect">
            <a:avLst/>
          </a:prstGeom>
          <a:noFill/>
        </p:spPr>
        <p:txBody>
          <a:bodyPr wrap="square" rtlCol="0">
            <a:spAutoFit/>
          </a:bodyPr>
          <a:lstStyle/>
          <a:p>
            <a:pPr algn="ctr"/>
            <a:r>
              <a:rPr lang="hr-HR" sz="1600" dirty="0" smtClean="0">
                <a:solidFill>
                  <a:schemeClr val="bg1">
                    <a:lumMod val="75000"/>
                  </a:schemeClr>
                </a:solidFill>
                <a:latin typeface="Copperplate Gothic Light" pitchFamily="34" charset="0"/>
              </a:rPr>
              <a:t>www.minpo.hr</a:t>
            </a:r>
            <a:endParaRPr lang="hr-HR" sz="2000" dirty="0">
              <a:solidFill>
                <a:schemeClr val="bg1">
                  <a:lumMod val="75000"/>
                </a:schemeClr>
              </a:solidFill>
              <a:latin typeface="Copperplate Gothic Light" pitchFamily="34" charset="0"/>
            </a:endParaRPr>
          </a:p>
        </p:txBody>
      </p:sp>
      <p:sp>
        <p:nvSpPr>
          <p:cNvPr id="8" name="TextBox 7"/>
          <p:cNvSpPr txBox="1"/>
          <p:nvPr/>
        </p:nvSpPr>
        <p:spPr>
          <a:xfrm>
            <a:off x="323528" y="1571612"/>
            <a:ext cx="8568952" cy="4093428"/>
          </a:xfrm>
          <a:prstGeom prst="rect">
            <a:avLst/>
          </a:prstGeom>
          <a:noFill/>
        </p:spPr>
        <p:txBody>
          <a:bodyPr wrap="square" rtlCol="0">
            <a:spAutoFit/>
          </a:bodyPr>
          <a:lstStyle/>
          <a:p>
            <a:r>
              <a:rPr lang="hr-HR" i="1" dirty="0" smtClean="0">
                <a:solidFill>
                  <a:srgbClr val="002060"/>
                </a:solidFill>
                <a:latin typeface="Calibri" pitchFamily="34" charset="0"/>
              </a:rPr>
              <a:t> </a:t>
            </a:r>
          </a:p>
          <a:p>
            <a:r>
              <a:rPr lang="hr-HR" sz="2000" u="sng" dirty="0" smtClean="0">
                <a:solidFill>
                  <a:srgbClr val="002060"/>
                </a:solidFill>
                <a:latin typeface="Calibri" pitchFamily="34" charset="0"/>
              </a:rPr>
              <a:t>Preduvjeti za podnošenje prijave </a:t>
            </a:r>
            <a:r>
              <a:rPr lang="hr-HR" sz="2000" dirty="0" smtClean="0">
                <a:solidFill>
                  <a:srgbClr val="002060"/>
                </a:solidFill>
                <a:latin typeface="Calibri" pitchFamily="34" charset="0"/>
              </a:rPr>
              <a:t>koji se odnose se na sve</a:t>
            </a:r>
          </a:p>
          <a:p>
            <a:r>
              <a:rPr lang="hr-HR" sz="2000" dirty="0" smtClean="0">
                <a:solidFill>
                  <a:srgbClr val="002060"/>
                </a:solidFill>
                <a:latin typeface="Calibri" pitchFamily="34" charset="0"/>
              </a:rPr>
              <a:t> subjekte koji se žele uključiti u sustav potpora: </a:t>
            </a:r>
          </a:p>
          <a:p>
            <a:endParaRPr lang="hr-HR" dirty="0" smtClean="0">
              <a:solidFill>
                <a:srgbClr val="002060"/>
              </a:solidFill>
              <a:latin typeface="Calibri" pitchFamily="34" charset="0"/>
            </a:endParaRPr>
          </a:p>
          <a:p>
            <a:r>
              <a:rPr lang="hr-HR" b="0" dirty="0" smtClean="0">
                <a:solidFill>
                  <a:srgbClr val="002060"/>
                </a:solidFill>
                <a:latin typeface="Calibri" pitchFamily="34" charset="0"/>
              </a:rPr>
              <a:t>	- imati sjedište na području Republike Hrvatske, </a:t>
            </a:r>
          </a:p>
          <a:p>
            <a:r>
              <a:rPr lang="hr-HR" b="0" dirty="0" smtClean="0">
                <a:solidFill>
                  <a:srgbClr val="002060"/>
                </a:solidFill>
                <a:latin typeface="Calibri" pitchFamily="34" charset="0"/>
              </a:rPr>
              <a:t>	- pozitivno poslovati u prethodnoj godini, </a:t>
            </a:r>
          </a:p>
          <a:p>
            <a:r>
              <a:rPr lang="hr-HR" b="0" dirty="0" smtClean="0">
                <a:solidFill>
                  <a:srgbClr val="002060"/>
                </a:solidFill>
                <a:latin typeface="Calibri" pitchFamily="34" charset="0"/>
              </a:rPr>
              <a:t>	- imati dokaz o neovisnosti u poslovanju, </a:t>
            </a:r>
          </a:p>
          <a:p>
            <a:r>
              <a:rPr lang="hr-HR" b="0" dirty="0" smtClean="0">
                <a:solidFill>
                  <a:srgbClr val="002060"/>
                </a:solidFill>
                <a:latin typeface="Calibri" pitchFamily="34" charset="0"/>
              </a:rPr>
              <a:t>	- imati podmirene obveze prema državi, </a:t>
            </a:r>
          </a:p>
          <a:p>
            <a:r>
              <a:rPr lang="hr-HR" b="0" dirty="0" smtClean="0">
                <a:solidFill>
                  <a:srgbClr val="002060"/>
                </a:solidFill>
                <a:latin typeface="Calibri" pitchFamily="34" charset="0"/>
              </a:rPr>
              <a:t>	- imati podmirene obveze prema zaposlenicima, </a:t>
            </a:r>
          </a:p>
          <a:p>
            <a:r>
              <a:rPr lang="hr-HR" b="0" dirty="0" smtClean="0">
                <a:solidFill>
                  <a:srgbClr val="002060"/>
                </a:solidFill>
                <a:latin typeface="Calibri" pitchFamily="34" charset="0"/>
              </a:rPr>
              <a:t>	- ispunjavati propise o potporama male vrijednosti (NN 45/2007), </a:t>
            </a:r>
          </a:p>
          <a:p>
            <a:r>
              <a:rPr lang="hr-HR" b="0" dirty="0" smtClean="0">
                <a:solidFill>
                  <a:srgbClr val="002060"/>
                </a:solidFill>
                <a:latin typeface="Calibri" pitchFamily="34" charset="0"/>
              </a:rPr>
              <a:t>	- imati opravdana odobrena sredstva potpore male vrijednosti iz prethodnih</a:t>
            </a:r>
          </a:p>
          <a:p>
            <a:r>
              <a:rPr lang="hr-HR" b="0" dirty="0" smtClean="0">
                <a:solidFill>
                  <a:srgbClr val="002060"/>
                </a:solidFill>
                <a:latin typeface="Calibri" pitchFamily="34" charset="0"/>
              </a:rPr>
              <a:t>                    godina. </a:t>
            </a:r>
          </a:p>
          <a:p>
            <a:endParaRPr lang="hr-HR" sz="2000" dirty="0" smtClean="0">
              <a:solidFill>
                <a:srgbClr val="002060"/>
              </a:solidFill>
              <a:latin typeface="Calibri" pitchFamily="34" charset="0"/>
            </a:endParaRPr>
          </a:p>
          <a:p>
            <a:endParaRPr lang="hr-HR" sz="2000" dirty="0" smtClean="0">
              <a:solidFill>
                <a:srgbClr val="002060"/>
              </a:solidFill>
              <a:latin typeface="Calibri" pitchFamily="34" charset="0"/>
            </a:endParaRPr>
          </a:p>
        </p:txBody>
      </p:sp>
    </p:spTree>
    <p:extLst>
      <p:ext uri="{BB962C8B-B14F-4D97-AF65-F5344CB8AC3E}">
        <p14:creationId xmlns:p14="http://schemas.microsoft.com/office/powerpoint/2010/main" xmlns="" val="169873738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Financija">
  <a:themeElements>
    <a:clrScheme name="BA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r-HR"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r-HR"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smtClean="0">
            <a:solidFill>
              <a:schemeClr val="bg1">
                <a:lumMod val="85000"/>
              </a:schemeClr>
            </a:solidFill>
            <a:latin typeface="+mj-lt"/>
          </a:defRPr>
        </a:defPPr>
      </a:lstStyle>
    </a:txDef>
  </a:objectDefaults>
  <a:extraClrSchemeLst>
    <a:extraClrScheme>
      <a:clrScheme name="BA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Financija.thmx</Template>
  <TotalTime>6140</TotalTime>
  <Words>5036</Words>
  <Application>Microsoft Office PowerPoint</Application>
  <PresentationFormat>On-screen Show (4:3)</PresentationFormat>
  <Paragraphs>652</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Financija</vt:lpstr>
      <vt:lpstr>Presentation</vt:lpstr>
      <vt:lpstr>Slide 1</vt:lpstr>
      <vt:lpstr>Slide 2</vt:lpstr>
      <vt:lpstr>Slide 3</vt:lpstr>
      <vt:lpstr>Slide 4</vt:lpstr>
      <vt:lpstr>Slide 5</vt:lpstr>
      <vt:lpstr>Slide 6</vt:lpstr>
      <vt:lpstr>OBJAVA OTVORENIH JAVNIH POZIVA U 2013.</vt:lpstr>
      <vt:lpstr>Slide 8</vt:lpstr>
      <vt:lpstr>Slide 9</vt:lpstr>
      <vt:lpstr>Slide 10</vt:lpstr>
      <vt:lpstr>Slide 11</vt:lpstr>
      <vt:lpstr>Slide 12</vt:lpstr>
      <vt:lpstr>Slide 13</vt:lpstr>
      <vt:lpstr>Slide 14</vt:lpstr>
      <vt:lpstr>Slide 15</vt:lpstr>
      <vt:lpstr>Slide 16</vt:lpstr>
      <vt:lpstr>SUBJEKTI KOJIMA JE MJERA PREMA AKTIVNOSTIMA NAMIJENJENA (1) A1 MIKRO PODUZETNIŠTVO I OBRT – iznos sredstava 11.567.600,00 kn  A2 PODUZETNIŠTVO KREATIVNIH INDUSTRIJA – iznos sredstava 3.000.000,00 kn   </vt:lpstr>
      <vt:lpstr>SUBJEKTI KOJIMA JE MJERA PREMA AKTIVNOSTIMA NAMIJENJENA (2)    A3 MLADI I POČETNICI U PODUZETNIŠTVU – iznos sredstava 5.764.066,00 kn  </vt:lpstr>
      <vt:lpstr>PRIHVATLJIVE PROJEKTNE AKTIVNOSTI, PRIHVATLJIVI I NEPRIHVATLJIVI TROŠKOVI A1 MIKRO PODUZETNIŠTVO I OBRT  A2 PODUZETNIŠTVO KREATIVNIH INDUSTRIJA   A3 MLADI I POČETNICI U PODUZETNIŠTVU  </vt:lpstr>
      <vt:lpstr>IZNOSI, INTENZITET POTPORE I NAČIN ISPLATE A1 MIKRO PODUZETNIŠTVO I OBRT  A2 PODUZETNIŠTVO KREATIVNIH INDUSTRIJA   A3 MLADI I POČETNICI U PODUZETNIŠTVU  </vt:lpstr>
      <vt:lpstr> AKTIVNOST A4 ZADRUŽNO PODUZETNIŠTVO – iznos sredstava 2.000.000,00 kn  SUBJEKTI KOJIMA JE AKTIVNOST NAMIJENJENA    </vt:lpstr>
      <vt:lpstr>AKTIVNOST A4 ZADRUŽNO PODUZETNIŠTVO  PRIHVATLJIVE PROJEKTNE AKTIVNOSTI, PRIHVATLJIVI  I NEPRIHVATLJIVI TROŠKOVI</vt:lpstr>
      <vt:lpstr>   AKTIVNOST A4 ZADRUŽNO PODUZETNIŠTVO – iznos sredstava 2.000.000,00 kn   IZNOSI, INTENZITET POTPORE I NAČIN ISPLATE   </vt:lpstr>
      <vt:lpstr>  A5 JAČANJE POSLOVNE KONKURENTNOSTI KLASTERA – iznos sredstava 3.000.000,00 kn SUBJEKTI KOJIMA JE AKTIVNOST NAMIJENJENA  </vt:lpstr>
      <vt:lpstr>A5 JAČANJE POSLOVNE KONKURENTNOSTI KLASTERA  PRIHVATLJIVE PROJEKTNE AKTIVNOSTI, PRIHVATLJIVI I NEPRIHVATLJIVI TROŠKOVI</vt:lpstr>
      <vt:lpstr>A5 JAČANJE POSLOVNE KONKURENTNOSTI KLASTERA   PRIHVATLJIVE PROJEKTNE AKTIVNOSTI, PRIHVATLJIVI I NEPRIHVATLJIVI TROŠKOVI</vt:lpstr>
      <vt:lpstr>MJERA A. IZNOSI I INTENZITET POTPORE I NAČIN ISPLATE A.5. JAČANJE POSLOVNE KONKURENTNOSTI KLASTERA</vt:lpstr>
      <vt:lpstr>Slide 28</vt:lpstr>
      <vt:lpstr>Slide 29</vt:lpstr>
      <vt:lpstr> AKTIVNOST B1 JAČANJE POSLOVNE KONKURENTNOSTI  PODUZETNIKA I OBRTNIKA – iznos sredstava 74.822.901,00 kn SUBJEKTI KOJIMA JE AKTIVNOST NAMIJENJENA </vt:lpstr>
      <vt:lpstr>AKTIVNOST B1 JAČANJE POSLOVNE KONKURENTNOSTI PODUZETNIKA I OBRTNIKA PRIHVATLJIVE PROJEKTNE AKTIVNOSTI, PRIHVATLJIVI I NEPRIHVATLJIVI TROŠKOVI </vt:lpstr>
      <vt:lpstr>MJERA B.  AKTIVNOST B.1. JAČANJE POSLOVNE KONKURENTNOSTI PODUZETNIKA I OBRTNIKA  IZNOSI, INTENZITET POTPORE I NAČIN ISPLATE </vt:lpstr>
      <vt:lpstr>Slide 33</vt:lpstr>
      <vt:lpstr>Slide 34</vt:lpstr>
      <vt:lpstr>SUBJEKTI KOJIMA JE MJERA PREMA AKTIVNOSTIMA NAMIJENJENA    </vt:lpstr>
      <vt:lpstr> AKTIVNOST C1 PODUZETNIČKE ZONE  PRIHVATLJIVE PROJEKTNE AKTIVNOSTI, PRIHVATLJIVI I NEPRIHVATLJIVI TROŠKOVI </vt:lpstr>
      <vt:lpstr> AKTIVNOST C2 TEHNOLOŠKI PARKOVI I PODUZETNIČKI INKUBATORI   PRIHVATLJIVE PROJEKTNE AKTIVNOSTI, PRIHVATLJIVI I NEPRIHVATLJIVI TROŠKOVI  </vt:lpstr>
      <vt:lpstr> AKTIVNOST C3 RAZVOJNE AGENCIJE I PODUZETNIČKI CENTRI   PRIHVATLJIVE PROJEKTNE AKTIVNOSTI, PRIHVATLJIVI I NEPRIHVATLJIVI TROŠKOVI  </vt:lpstr>
      <vt:lpstr> MJERA C. RAZVOJ PODUZETNIČKE INFRASTRUKTURE  I POSLOVNOG OKRUŽENJA   IZNOSI, INTENZITET POTPORE I NAČIN ISPLATE </vt:lpstr>
      <vt:lpstr>Slide 40</vt:lpstr>
      <vt:lpstr>Slide 41</vt:lpstr>
      <vt:lpstr>  SUBJEKTI KOJIMA JE AKTIVNOST D1 OBRAZOVANJE ZA PODUZETNIŠTVO NAMIJENJENA ukupan iznos sredstava 2.200.000,00 kn    </vt:lpstr>
      <vt:lpstr> D1 OBRAZOVANJE ZA PODUZETNIŠTVO  AKTIVNOSTI ZA KOJE SE PODNOSI PRIJAVA  </vt:lpstr>
      <vt:lpstr>AKTIVNOST D1 OBRAZOVANJE ZA PODUZETNIŠTVO  IZNOSI, INTENZITET POTPORE I NAČIN ISPLATE </vt:lpstr>
      <vt:lpstr> SUBJEKTI KOJIMA JE AKTIVNOST D2 OBRAZOVANJE ZA OBRTE NAMIJENJENA iznos sredstava 8.400.000,00 kn  </vt:lpstr>
      <vt:lpstr>  AKTIVNOST D2 OBRAZOVANJE ZA OBRTE  AKTIVNOSTI ZA KOJE SE PODNOSI PRIJAVA   </vt:lpstr>
      <vt:lpstr>AKTIVNOST D2 OBRAZOVANJE ZA OBRTE (1) IZNOSI, INTENZITET POTPORE I NAČIN ISPLATE  </vt:lpstr>
      <vt:lpstr>AKTIVNOST D2 OBRAZOVANJE ZA OBRTE (2) IZNOSI, INTENZITET POTPORE I NAČIN ISPLATE </vt:lpstr>
      <vt:lpstr> SUBJEKTI KOJIMA JE AKTIVNOST D3 OČUVANJE TRADICIJSKIH  I UMJETNIČKIH OBRTA NAMIJENJENA iznos sredstava 5.000.000,00 kn  </vt:lpstr>
      <vt:lpstr> AKTIVNOST D3 OČUVANJE TRADICIJSKIH I UMJETNIČKIH OBRTA  PROJEKTNE AKTIVNOSTI ZA KOJE SE PODNOSI PRIJAVA  </vt:lpstr>
      <vt:lpstr> AKTIVNOST D3 OČUVANJE TRADICIJSKIH I UMJETNIČKIH OBRTA  NEPRIHVATLJIVI TROŠKOVI </vt:lpstr>
      <vt:lpstr> AKTIVNOST D3 OČUVANJE TRADICIJSKIH I UMJETNIČKIH OBRTA  IZNOS, INTENZITET POTPORE I NAČIN ISPLATE  </vt:lpstr>
      <vt:lpstr>Slide 53</vt:lpstr>
      <vt:lpstr>Slide 54</vt:lpstr>
      <vt:lpstr>Slide 55</vt:lpstr>
      <vt:lpstr>Slide 56</vt:lpstr>
      <vt:lpstr>Slide 57</vt:lpstr>
      <vt:lpstr>Slide 58</vt:lpstr>
      <vt:lpstr>Slide 59</vt:lpstr>
    </vt:vector>
  </TitlesOfParts>
  <Manager>Gordan Krpanec</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Klasteri u RH</dc:title>
  <dc:creator>Davor</dc:creator>
  <cp:lastModifiedBy>vmlakar</cp:lastModifiedBy>
  <cp:revision>890</cp:revision>
  <dcterms:created xsi:type="dcterms:W3CDTF">2005-10-06T09:35:22Z</dcterms:created>
  <dcterms:modified xsi:type="dcterms:W3CDTF">2013-03-07T09:32:31Z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Gordan Krpanec</vt:lpwstr>
  </property>
  <property fmtid="{D5CDD505-2E9C-101B-9397-08002B2CF9AE}" pid="3" name="Telephone number">
    <vt:lpwstr>+385 91 4646476</vt:lpwstr>
  </property>
</Properties>
</file>