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4378" y="382827"/>
            <a:ext cx="7747634" cy="109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3168" y="1777816"/>
            <a:ext cx="7877005" cy="423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hyperlink" Target="http://www.italy-croatia.eu/web/in4blue" TargetMode="External"/><Relationship Id="rId5" Type="http://schemas.openxmlformats.org/officeDocument/2006/relationships/image" Target="../media/image3.png"/><Relationship Id="rId6" Type="http://schemas.openxmlformats.org/officeDocument/2006/relationships/hyperlink" Target="mailto:fabrizio.baldassarre@uniba.it" TargetMode="External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7999" y="367681"/>
            <a:ext cx="9664700" cy="7036434"/>
            <a:chOff x="507999" y="367681"/>
            <a:chExt cx="9664700" cy="70364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17" y="367681"/>
              <a:ext cx="9181465" cy="198371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7698" y="528615"/>
              <a:ext cx="3652520" cy="1662430"/>
            </a:xfrm>
            <a:custGeom>
              <a:avLst/>
              <a:gdLst/>
              <a:ahLst/>
              <a:cxnLst/>
              <a:rect l="l" t="t" r="r" b="b"/>
              <a:pathLst>
                <a:path w="3652520" h="1662430">
                  <a:moveTo>
                    <a:pt x="3652450" y="0"/>
                  </a:moveTo>
                  <a:lnTo>
                    <a:pt x="0" y="0"/>
                  </a:lnTo>
                  <a:lnTo>
                    <a:pt x="0" y="1661848"/>
                  </a:lnTo>
                  <a:lnTo>
                    <a:pt x="3652450" y="1661848"/>
                  </a:lnTo>
                  <a:lnTo>
                    <a:pt x="36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9" y="2351400"/>
              <a:ext cx="9664700" cy="50526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749" y="723400"/>
              <a:ext cx="3310350" cy="146260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07698" y="528615"/>
            <a:ext cx="3652520" cy="166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18BAA8"/>
                </a:solidFill>
                <a:latin typeface="Verdana"/>
                <a:cs typeface="Verdana"/>
              </a:rPr>
              <a:t>IN4BLUE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94493" y="3079279"/>
            <a:ext cx="4893310" cy="620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235" b="0">
                <a:solidFill>
                  <a:srgbClr val="FFFFFF"/>
                </a:solidFill>
                <a:latin typeface="Arial Black"/>
                <a:cs typeface="Arial Black"/>
              </a:rPr>
              <a:t>Green</a:t>
            </a:r>
            <a:r>
              <a:rPr dirty="0" sz="3900" spc="-245" b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900" spc="-170" b="0">
                <a:solidFill>
                  <a:srgbClr val="FFFFFF"/>
                </a:solidFill>
                <a:latin typeface="Arial Black"/>
                <a:cs typeface="Arial Black"/>
              </a:rPr>
              <a:t>Procurement</a:t>
            </a:r>
            <a:endParaRPr sz="39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7957" y="4128885"/>
            <a:ext cx="674179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30">
                <a:solidFill>
                  <a:srgbClr val="FFFFFF"/>
                </a:solidFill>
                <a:latin typeface="Trebuchet MS"/>
                <a:cs typeface="Trebuchet MS"/>
              </a:rPr>
              <a:t>January,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26,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20">
                <a:solidFill>
                  <a:srgbClr val="FFFFFF"/>
                </a:solidFill>
                <a:latin typeface="Trebuchet MS"/>
                <a:cs typeface="Trebuchet MS"/>
              </a:rPr>
              <a:t>2026</a:t>
            </a:r>
            <a:r>
              <a:rPr dirty="0" sz="25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2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25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prof.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Fabrizio</a:t>
            </a:r>
            <a:r>
              <a:rPr dirty="0" sz="25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80">
                <a:solidFill>
                  <a:srgbClr val="FFFFFF"/>
                </a:solidFill>
                <a:latin typeface="Trebuchet MS"/>
                <a:cs typeface="Trebuchet MS"/>
              </a:rPr>
              <a:t>Baldassarre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9617" y="367681"/>
            <a:ext cx="9181465" cy="1983739"/>
            <a:chOff x="749617" y="367681"/>
            <a:chExt cx="9181465" cy="198373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17" y="367681"/>
              <a:ext cx="9181465" cy="198371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7698" y="528615"/>
              <a:ext cx="3652520" cy="1662430"/>
            </a:xfrm>
            <a:custGeom>
              <a:avLst/>
              <a:gdLst/>
              <a:ahLst/>
              <a:cxnLst/>
              <a:rect l="l" t="t" r="r" b="b"/>
              <a:pathLst>
                <a:path w="3652520" h="1662430">
                  <a:moveTo>
                    <a:pt x="3652450" y="0"/>
                  </a:moveTo>
                  <a:lnTo>
                    <a:pt x="0" y="0"/>
                  </a:lnTo>
                  <a:lnTo>
                    <a:pt x="0" y="1661848"/>
                  </a:lnTo>
                  <a:lnTo>
                    <a:pt x="3652450" y="1661848"/>
                  </a:lnTo>
                  <a:lnTo>
                    <a:pt x="36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49" y="723400"/>
              <a:ext cx="3310350" cy="146260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07698" y="528615"/>
            <a:ext cx="3652520" cy="166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18BAA8"/>
                </a:solidFill>
                <a:latin typeface="Verdana"/>
                <a:cs typeface="Verdana"/>
              </a:rPr>
              <a:t>IN4BLUE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07999" y="3177025"/>
            <a:ext cx="9664700" cy="3851910"/>
            <a:chOff x="507999" y="3177025"/>
            <a:chExt cx="9664700" cy="385191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9" y="6397121"/>
              <a:ext cx="9664700" cy="63170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288743" y="3177025"/>
              <a:ext cx="5629275" cy="3491229"/>
            </a:xfrm>
            <a:custGeom>
              <a:avLst/>
              <a:gdLst/>
              <a:ahLst/>
              <a:cxnLst/>
              <a:rect l="l" t="t" r="r" b="b"/>
              <a:pathLst>
                <a:path w="5629275" h="3491229">
                  <a:moveTo>
                    <a:pt x="5628859" y="0"/>
                  </a:moveTo>
                  <a:lnTo>
                    <a:pt x="0" y="0"/>
                  </a:lnTo>
                  <a:lnTo>
                    <a:pt x="0" y="3491040"/>
                  </a:lnTo>
                  <a:lnTo>
                    <a:pt x="5628859" y="3491040"/>
                  </a:lnTo>
                  <a:lnTo>
                    <a:pt x="5628859" y="0"/>
                  </a:lnTo>
                  <a:close/>
                </a:path>
              </a:pathLst>
            </a:custGeom>
            <a:solidFill>
              <a:srgbClr val="F0F0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19544" y="2339912"/>
            <a:ext cx="7468870" cy="781050"/>
          </a:xfrm>
          <a:prstGeom prst="rect"/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900">
                <a:solidFill>
                  <a:srgbClr val="40A2DA"/>
                </a:solidFill>
                <a:latin typeface="Arial"/>
                <a:cs typeface="Arial"/>
              </a:rPr>
              <a:t>Stages</a:t>
            </a:r>
            <a:r>
              <a:rPr dirty="0" sz="1900" spc="-60">
                <a:solidFill>
                  <a:srgbClr val="40A2D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A2DA"/>
                </a:solidFill>
                <a:latin typeface="Arial"/>
                <a:cs typeface="Arial"/>
              </a:rPr>
              <a:t>of</a:t>
            </a:r>
            <a:r>
              <a:rPr dirty="0" sz="1900" spc="-60">
                <a:solidFill>
                  <a:srgbClr val="40A2D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A2DA"/>
                </a:solidFill>
                <a:latin typeface="Arial"/>
                <a:cs typeface="Arial"/>
              </a:rPr>
              <a:t>Excellence</a:t>
            </a:r>
            <a:r>
              <a:rPr dirty="0" sz="1900" spc="-55">
                <a:solidFill>
                  <a:srgbClr val="40A2D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A2DA"/>
                </a:solidFill>
                <a:latin typeface="Arial"/>
                <a:cs typeface="Arial"/>
              </a:rPr>
              <a:t>overview:</a:t>
            </a:r>
            <a:r>
              <a:rPr dirty="0" sz="1900" spc="-60">
                <a:solidFill>
                  <a:srgbClr val="40A2D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A2DA"/>
                </a:solidFill>
                <a:latin typeface="Arial"/>
                <a:cs typeface="Arial"/>
              </a:rPr>
              <a:t>where</a:t>
            </a:r>
            <a:r>
              <a:rPr dirty="0" sz="1900" spc="-60">
                <a:solidFill>
                  <a:srgbClr val="40A2DA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A2DA"/>
                </a:solidFill>
                <a:latin typeface="Arial"/>
                <a:cs typeface="Arial"/>
              </a:rPr>
              <a:t>are</a:t>
            </a:r>
            <a:r>
              <a:rPr dirty="0" sz="1900" spc="-55">
                <a:solidFill>
                  <a:srgbClr val="40A2DA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40A2DA"/>
                </a:solidFill>
                <a:latin typeface="Arial"/>
                <a:cs typeface="Arial"/>
              </a:rPr>
              <a:t>we?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420"/>
              </a:spcBef>
            </a:pP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dirty="0" sz="1400" spc="-3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Stages</a:t>
            </a:r>
            <a:r>
              <a:rPr dirty="0" sz="1400" spc="-2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dirty="0" sz="1400" spc="-3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Excellence</a:t>
            </a:r>
            <a:r>
              <a:rPr dirty="0" sz="1400" spc="-4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50" b="0">
                <a:solidFill>
                  <a:srgbClr val="000000"/>
                </a:solidFill>
                <a:latin typeface="Trebuchet MS"/>
                <a:cs typeface="Trebuchet MS"/>
              </a:rPr>
              <a:t>Assessment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is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400" spc="-3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25" b="0">
                <a:solidFill>
                  <a:srgbClr val="000000"/>
                </a:solidFill>
                <a:latin typeface="Trebuchet MS"/>
                <a:cs typeface="Trebuchet MS"/>
              </a:rPr>
              <a:t>practical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tool</a:t>
            </a:r>
            <a:r>
              <a:rPr dirty="0" sz="1400" spc="-3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for</a:t>
            </a:r>
            <a:r>
              <a:rPr dirty="0" sz="1400" spc="-3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50" b="0">
                <a:solidFill>
                  <a:srgbClr val="000000"/>
                </a:solidFill>
                <a:latin typeface="Trebuchet MS"/>
                <a:cs typeface="Trebuchet MS"/>
              </a:rPr>
              <a:t>assessing</a:t>
            </a:r>
            <a:r>
              <a:rPr dirty="0" sz="1400" spc="-3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400" spc="-3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company’s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Trebuchet MS"/>
                <a:cs typeface="Trebuchet MS"/>
              </a:rPr>
              <a:t>maturity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with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green</a:t>
            </a:r>
            <a:r>
              <a:rPr dirty="0" sz="1400" spc="-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procurement,</a:t>
            </a:r>
            <a:r>
              <a:rPr dirty="0" sz="1400" spc="-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helping</a:t>
            </a:r>
            <a:r>
              <a:rPr dirty="0" sz="1400" spc="-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them</a:t>
            </a:r>
            <a:r>
              <a:rPr dirty="0" sz="1400" spc="-3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to</a:t>
            </a:r>
            <a:r>
              <a:rPr dirty="0" sz="1400" spc="-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understand</a:t>
            </a:r>
            <a:r>
              <a:rPr dirty="0" sz="1400" spc="-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where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rebuchet MS"/>
                <a:cs typeface="Trebuchet MS"/>
              </a:rPr>
              <a:t>they</a:t>
            </a:r>
            <a:r>
              <a:rPr dirty="0" sz="140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stand</a:t>
            </a:r>
            <a:r>
              <a:rPr dirty="0" sz="1400" spc="-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55" b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dirty="0" sz="1400" spc="-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where</a:t>
            </a:r>
            <a:r>
              <a:rPr dirty="0" sz="1400" spc="-2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10" b="0">
                <a:solidFill>
                  <a:srgbClr val="000000"/>
                </a:solidFill>
                <a:latin typeface="Trebuchet MS"/>
                <a:cs typeface="Trebuchet MS"/>
              </a:rPr>
              <a:t>to</a:t>
            </a:r>
            <a:r>
              <a:rPr dirty="0" sz="1400" spc="-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Trebuchet MS"/>
                <a:cs typeface="Trebuchet MS"/>
              </a:rPr>
              <a:t>focus.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23619" y="6304278"/>
            <a:ext cx="755650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550">
                <a:solidFill>
                  <a:srgbClr val="7D7F88"/>
                </a:solidFill>
                <a:latin typeface="Arial MT"/>
                <a:cs typeface="Arial MT"/>
              </a:rPr>
              <a:t>Source:</a:t>
            </a:r>
            <a:r>
              <a:rPr dirty="0" sz="550" spc="60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7D7F88"/>
                </a:solidFill>
                <a:latin typeface="Arial MT"/>
                <a:cs typeface="Arial MT"/>
              </a:rPr>
              <a:t>Kearney,</a:t>
            </a:r>
            <a:r>
              <a:rPr dirty="0" sz="550" spc="6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7D7F88"/>
                </a:solidFill>
                <a:latin typeface="Arial MT"/>
                <a:cs typeface="Arial MT"/>
              </a:rPr>
              <a:t>2025.</a:t>
            </a:r>
            <a:endParaRPr sz="550">
              <a:latin typeface="Arial MT"/>
              <a:cs typeface="Arial M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626220" y="3626237"/>
            <a:ext cx="4979035" cy="2548890"/>
            <a:chOff x="2626220" y="3626237"/>
            <a:chExt cx="4979035" cy="2548890"/>
          </a:xfrm>
        </p:grpSpPr>
        <p:sp>
          <p:nvSpPr>
            <p:cNvPr id="13" name="object 13" descr=""/>
            <p:cNvSpPr/>
            <p:nvPr/>
          </p:nvSpPr>
          <p:spPr>
            <a:xfrm>
              <a:off x="7602651" y="3809488"/>
              <a:ext cx="0" cy="2363470"/>
            </a:xfrm>
            <a:custGeom>
              <a:avLst/>
              <a:gdLst/>
              <a:ahLst/>
              <a:cxnLst/>
              <a:rect l="l" t="t" r="r" b="b"/>
              <a:pathLst>
                <a:path w="0" h="2363470">
                  <a:moveTo>
                    <a:pt x="0" y="0"/>
                  </a:moveTo>
                  <a:lnTo>
                    <a:pt x="0" y="2362897"/>
                  </a:lnTo>
                </a:path>
              </a:pathLst>
            </a:custGeom>
            <a:ln w="4754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28760" y="4359283"/>
              <a:ext cx="0" cy="1813560"/>
            </a:xfrm>
            <a:custGeom>
              <a:avLst/>
              <a:gdLst/>
              <a:ahLst/>
              <a:cxnLst/>
              <a:rect l="l" t="t" r="r" b="b"/>
              <a:pathLst>
                <a:path w="0" h="1813560">
                  <a:moveTo>
                    <a:pt x="0" y="0"/>
                  </a:moveTo>
                  <a:lnTo>
                    <a:pt x="0" y="1813094"/>
                  </a:lnTo>
                </a:path>
              </a:pathLst>
            </a:custGeom>
            <a:ln w="4754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272930" y="3992776"/>
              <a:ext cx="1082040" cy="183515"/>
            </a:xfrm>
            <a:custGeom>
              <a:avLst/>
              <a:gdLst/>
              <a:ahLst/>
              <a:cxnLst/>
              <a:rect l="l" t="t" r="r" b="b"/>
              <a:pathLst>
                <a:path w="1082039" h="183514">
                  <a:moveTo>
                    <a:pt x="0" y="183255"/>
                  </a:moveTo>
                  <a:lnTo>
                    <a:pt x="1081984" y="183255"/>
                  </a:lnTo>
                  <a:lnTo>
                    <a:pt x="1081984" y="0"/>
                  </a:lnTo>
                  <a:lnTo>
                    <a:pt x="0" y="0"/>
                  </a:lnTo>
                  <a:lnTo>
                    <a:pt x="0" y="183255"/>
                  </a:lnTo>
                  <a:close/>
                </a:path>
              </a:pathLst>
            </a:custGeom>
            <a:solidFill>
              <a:srgbClr val="A8C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54915" y="3992776"/>
              <a:ext cx="1083945" cy="183515"/>
            </a:xfrm>
            <a:custGeom>
              <a:avLst/>
              <a:gdLst/>
              <a:ahLst/>
              <a:cxnLst/>
              <a:rect l="l" t="t" r="r" b="b"/>
              <a:pathLst>
                <a:path w="1083945" h="183514">
                  <a:moveTo>
                    <a:pt x="1083333" y="0"/>
                  </a:moveTo>
                  <a:lnTo>
                    <a:pt x="0" y="0"/>
                  </a:lnTo>
                  <a:lnTo>
                    <a:pt x="0" y="183255"/>
                  </a:lnTo>
                  <a:lnTo>
                    <a:pt x="1083333" y="183255"/>
                  </a:lnTo>
                  <a:lnTo>
                    <a:pt x="1083333" y="0"/>
                  </a:lnTo>
                  <a:close/>
                </a:path>
              </a:pathLst>
            </a:custGeom>
            <a:solidFill>
              <a:srgbClr val="529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354915" y="3809492"/>
              <a:ext cx="1083945" cy="183515"/>
            </a:xfrm>
            <a:custGeom>
              <a:avLst/>
              <a:gdLst/>
              <a:ahLst/>
              <a:cxnLst/>
              <a:rect l="l" t="t" r="r" b="b"/>
              <a:pathLst>
                <a:path w="1083945" h="183514">
                  <a:moveTo>
                    <a:pt x="1083333" y="0"/>
                  </a:moveTo>
                  <a:lnTo>
                    <a:pt x="0" y="0"/>
                  </a:lnTo>
                  <a:lnTo>
                    <a:pt x="0" y="183255"/>
                  </a:lnTo>
                  <a:lnTo>
                    <a:pt x="1083333" y="183255"/>
                  </a:lnTo>
                  <a:lnTo>
                    <a:pt x="1083333" y="0"/>
                  </a:lnTo>
                  <a:close/>
                </a:path>
              </a:pathLst>
            </a:custGeom>
            <a:solidFill>
              <a:srgbClr val="A8C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38238" y="3809492"/>
              <a:ext cx="1083945" cy="183515"/>
            </a:xfrm>
            <a:custGeom>
              <a:avLst/>
              <a:gdLst/>
              <a:ahLst/>
              <a:cxnLst/>
              <a:rect l="l" t="t" r="r" b="b"/>
              <a:pathLst>
                <a:path w="1083945" h="183514">
                  <a:moveTo>
                    <a:pt x="1083333" y="0"/>
                  </a:moveTo>
                  <a:lnTo>
                    <a:pt x="0" y="0"/>
                  </a:lnTo>
                  <a:lnTo>
                    <a:pt x="0" y="183255"/>
                  </a:lnTo>
                  <a:lnTo>
                    <a:pt x="1083333" y="183255"/>
                  </a:lnTo>
                  <a:lnTo>
                    <a:pt x="1083333" y="0"/>
                  </a:lnTo>
                  <a:close/>
                </a:path>
              </a:pathLst>
            </a:custGeom>
            <a:solidFill>
              <a:srgbClr val="529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38400" y="3626237"/>
              <a:ext cx="1083310" cy="183515"/>
            </a:xfrm>
            <a:custGeom>
              <a:avLst/>
              <a:gdLst/>
              <a:ahLst/>
              <a:cxnLst/>
              <a:rect l="l" t="t" r="r" b="b"/>
              <a:pathLst>
                <a:path w="1083309" h="183514">
                  <a:moveTo>
                    <a:pt x="1083171" y="0"/>
                  </a:moveTo>
                  <a:lnTo>
                    <a:pt x="0" y="0"/>
                  </a:lnTo>
                  <a:lnTo>
                    <a:pt x="0" y="183255"/>
                  </a:lnTo>
                  <a:lnTo>
                    <a:pt x="1083171" y="183255"/>
                  </a:lnTo>
                  <a:lnTo>
                    <a:pt x="1083171" y="0"/>
                  </a:lnTo>
                  <a:close/>
                </a:path>
              </a:pathLst>
            </a:custGeom>
            <a:solidFill>
              <a:srgbClr val="A8C8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953570" y="3652792"/>
            <a:ext cx="6858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00" spc="-25">
                <a:solidFill>
                  <a:srgbClr val="FFFFFF"/>
                </a:solidFill>
                <a:latin typeface="Arial MT"/>
                <a:cs typeface="Arial MT"/>
              </a:rPr>
              <a:t>III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51868" y="3836089"/>
            <a:ext cx="46799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00" spc="-10">
                <a:solidFill>
                  <a:srgbClr val="FFFFFF"/>
                </a:solidFill>
                <a:latin typeface="Arial MT"/>
                <a:cs typeface="Arial MT"/>
              </a:rPr>
              <a:t>Value</a:t>
            </a:r>
            <a:r>
              <a:rPr dirty="0" sz="6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 MT"/>
                <a:cs typeface="Arial MT"/>
              </a:rPr>
              <a:t>creator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521571" y="3442953"/>
            <a:ext cx="1083945" cy="367030"/>
            <a:chOff x="6521571" y="3442953"/>
            <a:chExt cx="1083945" cy="367030"/>
          </a:xfrm>
        </p:grpSpPr>
        <p:sp>
          <p:nvSpPr>
            <p:cNvPr id="23" name="object 23" descr=""/>
            <p:cNvSpPr/>
            <p:nvPr/>
          </p:nvSpPr>
          <p:spPr>
            <a:xfrm>
              <a:off x="6521571" y="3626237"/>
              <a:ext cx="1083945" cy="183515"/>
            </a:xfrm>
            <a:custGeom>
              <a:avLst/>
              <a:gdLst/>
              <a:ahLst/>
              <a:cxnLst/>
              <a:rect l="l" t="t" r="r" b="b"/>
              <a:pathLst>
                <a:path w="1083945" h="183514">
                  <a:moveTo>
                    <a:pt x="1083333" y="0"/>
                  </a:moveTo>
                  <a:lnTo>
                    <a:pt x="0" y="0"/>
                  </a:lnTo>
                  <a:lnTo>
                    <a:pt x="0" y="183255"/>
                  </a:lnTo>
                  <a:lnTo>
                    <a:pt x="1083333" y="183255"/>
                  </a:lnTo>
                  <a:lnTo>
                    <a:pt x="1083333" y="0"/>
                  </a:lnTo>
                  <a:close/>
                </a:path>
              </a:pathLst>
            </a:custGeom>
            <a:solidFill>
              <a:srgbClr val="529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521571" y="3442953"/>
              <a:ext cx="1082040" cy="183515"/>
            </a:xfrm>
            <a:custGeom>
              <a:avLst/>
              <a:gdLst/>
              <a:ahLst/>
              <a:cxnLst/>
              <a:rect l="l" t="t" r="r" b="b"/>
              <a:pathLst>
                <a:path w="1082040" h="183514">
                  <a:moveTo>
                    <a:pt x="1081973" y="0"/>
                  </a:moveTo>
                  <a:lnTo>
                    <a:pt x="0" y="0"/>
                  </a:lnTo>
                  <a:lnTo>
                    <a:pt x="0" y="183255"/>
                  </a:lnTo>
                  <a:lnTo>
                    <a:pt x="1081973" y="183255"/>
                  </a:lnTo>
                  <a:lnTo>
                    <a:pt x="1081973" y="0"/>
                  </a:lnTo>
                  <a:close/>
                </a:path>
              </a:pathLst>
            </a:custGeom>
            <a:solidFill>
              <a:srgbClr val="A8C8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029806" y="3469535"/>
            <a:ext cx="8255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00" spc="-25">
                <a:solidFill>
                  <a:srgbClr val="FFFFFF"/>
                </a:solidFill>
                <a:latin typeface="Arial MT"/>
                <a:cs typeface="Arial MT"/>
              </a:rPr>
              <a:t>IV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715552" y="3652832"/>
            <a:ext cx="70675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00">
                <a:solidFill>
                  <a:srgbClr val="FFFFFF"/>
                </a:solidFill>
                <a:latin typeface="Arial MT"/>
                <a:cs typeface="Arial MT"/>
              </a:rPr>
              <a:t>Sustainability</a:t>
            </a:r>
            <a:r>
              <a:rPr dirty="0" sz="6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 MT"/>
                <a:cs typeface="Arial MT"/>
              </a:rPr>
              <a:t>leader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879141" y="3836051"/>
            <a:ext cx="5080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00" spc="-25">
                <a:solidFill>
                  <a:srgbClr val="FFFFFF"/>
                </a:solidFill>
                <a:latin typeface="Arial MT"/>
                <a:cs typeface="Arial MT"/>
              </a:rPr>
              <a:t>II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626518" y="3992743"/>
            <a:ext cx="4977130" cy="2179955"/>
            <a:chOff x="2626518" y="3992743"/>
            <a:chExt cx="4977130" cy="2179955"/>
          </a:xfrm>
        </p:grpSpPr>
        <p:sp>
          <p:nvSpPr>
            <p:cNvPr id="29" name="object 29" descr=""/>
            <p:cNvSpPr/>
            <p:nvPr/>
          </p:nvSpPr>
          <p:spPr>
            <a:xfrm>
              <a:off x="2626512" y="4176033"/>
              <a:ext cx="1728470" cy="183515"/>
            </a:xfrm>
            <a:custGeom>
              <a:avLst/>
              <a:gdLst/>
              <a:ahLst/>
              <a:cxnLst/>
              <a:rect l="l" t="t" r="r" b="b"/>
              <a:pathLst>
                <a:path w="1728470" h="183514">
                  <a:moveTo>
                    <a:pt x="1728381" y="0"/>
                  </a:moveTo>
                  <a:lnTo>
                    <a:pt x="646417" y="0"/>
                  </a:lnTo>
                  <a:lnTo>
                    <a:pt x="0" y="0"/>
                  </a:lnTo>
                  <a:lnTo>
                    <a:pt x="0" y="183261"/>
                  </a:lnTo>
                  <a:lnTo>
                    <a:pt x="646417" y="183261"/>
                  </a:lnTo>
                  <a:lnTo>
                    <a:pt x="1728381" y="183261"/>
                  </a:lnTo>
                  <a:lnTo>
                    <a:pt x="1728381" y="0"/>
                  </a:lnTo>
                  <a:close/>
                </a:path>
              </a:pathLst>
            </a:custGeom>
            <a:solidFill>
              <a:srgbClr val="529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270644" y="4359283"/>
              <a:ext cx="0" cy="1813560"/>
            </a:xfrm>
            <a:custGeom>
              <a:avLst/>
              <a:gdLst/>
              <a:ahLst/>
              <a:cxnLst/>
              <a:rect l="l" t="t" r="r" b="b"/>
              <a:pathLst>
                <a:path w="0" h="1813560">
                  <a:moveTo>
                    <a:pt x="0" y="0"/>
                  </a:moveTo>
                  <a:lnTo>
                    <a:pt x="0" y="1813094"/>
                  </a:lnTo>
                </a:path>
              </a:pathLst>
            </a:custGeom>
            <a:ln w="4754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270644" y="417602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4">
                  <a:moveTo>
                    <a:pt x="0" y="183255"/>
                  </a:moveTo>
                  <a:lnTo>
                    <a:pt x="0" y="0"/>
                  </a:lnTo>
                </a:path>
              </a:pathLst>
            </a:custGeom>
            <a:ln w="47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352596" y="4359283"/>
              <a:ext cx="0" cy="1813560"/>
            </a:xfrm>
            <a:custGeom>
              <a:avLst/>
              <a:gdLst/>
              <a:ahLst/>
              <a:cxnLst/>
              <a:rect l="l" t="t" r="r" b="b"/>
              <a:pathLst>
                <a:path w="0" h="1813560">
                  <a:moveTo>
                    <a:pt x="0" y="0"/>
                  </a:moveTo>
                  <a:lnTo>
                    <a:pt x="0" y="1813094"/>
                  </a:lnTo>
                </a:path>
              </a:pathLst>
            </a:custGeom>
            <a:ln w="4754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435905" y="4176027"/>
              <a:ext cx="0" cy="1996439"/>
            </a:xfrm>
            <a:custGeom>
              <a:avLst/>
              <a:gdLst/>
              <a:ahLst/>
              <a:cxnLst/>
              <a:rect l="l" t="t" r="r" b="b"/>
              <a:pathLst>
                <a:path w="0" h="1996439">
                  <a:moveTo>
                    <a:pt x="0" y="0"/>
                  </a:moveTo>
                  <a:lnTo>
                    <a:pt x="0" y="1996358"/>
                  </a:lnTo>
                </a:path>
              </a:pathLst>
            </a:custGeom>
            <a:ln w="4754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519523" y="3992743"/>
              <a:ext cx="0" cy="2179955"/>
            </a:xfrm>
            <a:custGeom>
              <a:avLst/>
              <a:gdLst/>
              <a:ahLst/>
              <a:cxnLst/>
              <a:rect l="l" t="t" r="r" b="b"/>
              <a:pathLst>
                <a:path w="0" h="2179954">
                  <a:moveTo>
                    <a:pt x="0" y="0"/>
                  </a:moveTo>
                  <a:lnTo>
                    <a:pt x="0" y="2179642"/>
                  </a:lnTo>
                </a:path>
              </a:pathLst>
            </a:custGeom>
            <a:ln w="4754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626521" y="6170123"/>
              <a:ext cx="4977130" cy="0"/>
            </a:xfrm>
            <a:custGeom>
              <a:avLst/>
              <a:gdLst/>
              <a:ahLst/>
              <a:cxnLst/>
              <a:rect l="l" t="t" r="r" b="b"/>
              <a:pathLst>
                <a:path w="4977130" h="0">
                  <a:moveTo>
                    <a:pt x="0" y="0"/>
                  </a:moveTo>
                  <a:lnTo>
                    <a:pt x="4977036" y="0"/>
                  </a:lnTo>
                </a:path>
              </a:pathLst>
            </a:custGeom>
            <a:ln w="4761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803956" y="4019367"/>
            <a:ext cx="3302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00" spc="-5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91209" y="4202662"/>
            <a:ext cx="144970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808355" algn="l"/>
              </a:tabLst>
            </a:pPr>
            <a:r>
              <a:rPr dirty="0" sz="60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dirty="0" sz="6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FFFFFF"/>
                </a:solidFill>
                <a:latin typeface="Arial MT"/>
                <a:cs typeface="Arial MT"/>
              </a:rPr>
              <a:t>yet</a:t>
            </a:r>
            <a:r>
              <a:rPr dirty="0" sz="6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 MT"/>
                <a:cs typeface="Arial MT"/>
              </a:rPr>
              <a:t>started</a:t>
            </a:r>
            <a:r>
              <a:rPr dirty="0" sz="600">
                <a:solidFill>
                  <a:srgbClr val="FFFFFF"/>
                </a:solidFill>
                <a:latin typeface="Arial MT"/>
                <a:cs typeface="Arial MT"/>
              </a:rPr>
              <a:t>	Compliance</a:t>
            </a:r>
            <a:r>
              <a:rPr dirty="0" sz="6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 MT"/>
                <a:cs typeface="Arial MT"/>
              </a:rPr>
              <a:t>driver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659880" y="4019367"/>
            <a:ext cx="48514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600">
                <a:solidFill>
                  <a:srgbClr val="FFFFFF"/>
                </a:solidFill>
                <a:latin typeface="Arial MT"/>
                <a:cs typeface="Arial MT"/>
              </a:rPr>
              <a:t>Risk</a:t>
            </a:r>
            <a:r>
              <a:rPr dirty="0" sz="6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 MT"/>
                <a:cs typeface="Arial MT"/>
              </a:rPr>
              <a:t>manager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320798" y="4416098"/>
            <a:ext cx="990600" cy="158242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06680" marR="17780" indent="-107314">
              <a:lnSpc>
                <a:spcPct val="108200"/>
              </a:lnSpc>
              <a:spcBef>
                <a:spcPts val="6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Green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procurement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actions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are</a:t>
            </a:r>
            <a:r>
              <a:rPr dirty="0" sz="550" spc="-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reactive, limited</a:t>
            </a:r>
            <a:r>
              <a:rPr dirty="0" sz="550" spc="-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to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meeting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basic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regulatory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or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reputational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expectations.</a:t>
            </a:r>
            <a:endParaRPr sz="550">
              <a:latin typeface="Arial MT"/>
              <a:cs typeface="Arial MT"/>
            </a:endParaRPr>
          </a:p>
          <a:p>
            <a:pPr marL="106680" marR="5080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Sustainability</a:t>
            </a:r>
            <a:r>
              <a:rPr dirty="0" sz="550" spc="-1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is</a:t>
            </a:r>
            <a:r>
              <a:rPr dirty="0" sz="550" spc="-10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not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integrated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into</a:t>
            </a:r>
            <a:r>
              <a:rPr dirty="0" sz="550" spc="5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procurement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strategy,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structures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or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decision-</a:t>
            </a:r>
            <a:r>
              <a:rPr dirty="0" sz="550" spc="-10">
                <a:latin typeface="Arial MT"/>
                <a:cs typeface="Arial MT"/>
              </a:rPr>
              <a:t>making.</a:t>
            </a:r>
            <a:endParaRPr sz="550">
              <a:latin typeface="Arial MT"/>
              <a:cs typeface="Arial MT"/>
            </a:endParaRPr>
          </a:p>
          <a:p>
            <a:pPr marL="106680" marR="93345" indent="-107314">
              <a:lnSpc>
                <a:spcPct val="108200"/>
              </a:lnSpc>
              <a:spcBef>
                <a:spcPts val="290"/>
              </a:spcBef>
              <a:buChar char="—"/>
              <a:tabLst>
                <a:tab pos="108585" algn="l"/>
              </a:tabLst>
            </a:pPr>
            <a:r>
              <a:rPr dirty="0" sz="550" spc="-10">
                <a:latin typeface="Arial MT"/>
                <a:cs typeface="Arial MT"/>
              </a:rPr>
              <a:t>Initiatives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are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fragmented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8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dependent</a:t>
            </a:r>
            <a:r>
              <a:rPr dirty="0" sz="550" spc="8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on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individual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champions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or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external</a:t>
            </a:r>
            <a:r>
              <a:rPr dirty="0" sz="550" spc="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pressure.</a:t>
            </a:r>
            <a:endParaRPr sz="550">
              <a:latin typeface="Arial MT"/>
              <a:cs typeface="Arial MT"/>
            </a:endParaRPr>
          </a:p>
          <a:p>
            <a:pPr marL="106680" marR="8255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No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clear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ownership,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targets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or</a:t>
            </a:r>
            <a:r>
              <a:rPr dirty="0" sz="550" spc="1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incentives</a:t>
            </a:r>
            <a:r>
              <a:rPr dirty="0" sz="550" spc="10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for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sustainability</a:t>
            </a:r>
            <a:r>
              <a:rPr dirty="0" sz="550" spc="-1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within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 spc="-10">
                <a:latin typeface="Arial MT"/>
                <a:cs typeface="Arial MT"/>
              </a:rPr>
              <a:t>procurement.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407577" y="4232768"/>
            <a:ext cx="965835" cy="18548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06680" marR="5080" indent="-107314">
              <a:lnSpc>
                <a:spcPct val="108200"/>
              </a:lnSpc>
              <a:spcBef>
                <a:spcPts val="6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Procurement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supports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company-</a:t>
            </a:r>
            <a:r>
              <a:rPr dirty="0" sz="550" spc="-20">
                <a:latin typeface="Arial MT"/>
                <a:cs typeface="Arial MT"/>
              </a:rPr>
              <a:t>wide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sustainability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through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 spc="-20">
                <a:latin typeface="Arial MT"/>
                <a:cs typeface="Arial MT"/>
              </a:rPr>
              <a:t>risk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mitigation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foundational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 spc="-10">
                <a:latin typeface="Arial MT"/>
                <a:cs typeface="Arial MT"/>
              </a:rPr>
              <a:t>practices.</a:t>
            </a:r>
            <a:endParaRPr sz="550">
              <a:latin typeface="Arial MT"/>
              <a:cs typeface="Arial MT"/>
            </a:endParaRPr>
          </a:p>
          <a:p>
            <a:pPr marL="106680" marR="51435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Selected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tools,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standards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or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processes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are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 spc="-20">
                <a:latin typeface="Arial MT"/>
                <a:cs typeface="Arial MT"/>
              </a:rPr>
              <a:t>used</a:t>
            </a:r>
            <a:endParaRPr sz="550">
              <a:latin typeface="Arial MT"/>
              <a:cs typeface="Arial MT"/>
            </a:endParaRPr>
          </a:p>
          <a:p>
            <a:pPr marL="108585" marR="99695">
              <a:lnSpc>
                <a:spcPct val="108200"/>
              </a:lnSpc>
            </a:pPr>
            <a:r>
              <a:rPr dirty="0" sz="550">
                <a:latin typeface="Arial MT"/>
                <a:cs typeface="Arial MT"/>
              </a:rPr>
              <a:t>to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address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sustainability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risks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in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operations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and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supply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chain.</a:t>
            </a:r>
            <a:endParaRPr sz="550">
              <a:latin typeface="Arial MT"/>
              <a:cs typeface="Arial MT"/>
            </a:endParaRPr>
          </a:p>
          <a:p>
            <a:pPr marL="106680" marR="62230" indent="-107314">
              <a:lnSpc>
                <a:spcPct val="108200"/>
              </a:lnSpc>
              <a:spcBef>
                <a:spcPts val="290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Leadership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cross-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functional</a:t>
            </a:r>
            <a:r>
              <a:rPr dirty="0" sz="550" spc="6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support</a:t>
            </a:r>
            <a:r>
              <a:rPr dirty="0" sz="550" spc="70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are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emerging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but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not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yet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consistent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or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embedded.</a:t>
            </a:r>
            <a:endParaRPr sz="550">
              <a:latin typeface="Arial MT"/>
              <a:cs typeface="Arial MT"/>
            </a:endParaRPr>
          </a:p>
          <a:p>
            <a:pPr marL="106680" marR="168910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Sustainability</a:t>
            </a:r>
            <a:r>
              <a:rPr dirty="0" sz="550" spc="-1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is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acknowledged</a:t>
            </a:r>
            <a:r>
              <a:rPr dirty="0" sz="550" spc="120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as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important,</a:t>
            </a:r>
            <a:r>
              <a:rPr dirty="0" sz="550" spc="7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but</a:t>
            </a:r>
            <a:r>
              <a:rPr dirty="0" sz="550" spc="7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not</a:t>
            </a:r>
            <a:r>
              <a:rPr dirty="0" sz="550" spc="7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yet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positioned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as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driver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of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value.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488197" y="4048712"/>
            <a:ext cx="989965" cy="1854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07314" indent="-107314">
              <a:lnSpc>
                <a:spcPct val="100000"/>
              </a:lnSpc>
              <a:spcBef>
                <a:spcPts val="120"/>
              </a:spcBef>
              <a:buChar char="—"/>
              <a:tabLst>
                <a:tab pos="107314" algn="l"/>
              </a:tabLst>
            </a:pPr>
            <a:r>
              <a:rPr dirty="0" sz="550">
                <a:latin typeface="Arial MT"/>
                <a:cs typeface="Arial MT"/>
              </a:rPr>
              <a:t>Procurement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is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aligned</a:t>
            </a:r>
            <a:endParaRPr sz="550">
              <a:latin typeface="Arial MT"/>
              <a:cs typeface="Arial MT"/>
            </a:endParaRPr>
          </a:p>
          <a:p>
            <a:pPr marL="108585" marR="5080">
              <a:lnSpc>
                <a:spcPct val="108200"/>
              </a:lnSpc>
            </a:pPr>
            <a:r>
              <a:rPr dirty="0" sz="550">
                <a:latin typeface="Arial MT"/>
                <a:cs typeface="Arial MT"/>
              </a:rPr>
              <a:t>with</a:t>
            </a:r>
            <a:r>
              <a:rPr dirty="0" sz="550" spc="6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corporate</a:t>
            </a:r>
            <a:r>
              <a:rPr dirty="0" sz="550" spc="6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sustainability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goals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contributes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through</a:t>
            </a:r>
            <a:r>
              <a:rPr dirty="0" sz="550" spc="5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structured,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measurable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initiatives.</a:t>
            </a:r>
            <a:endParaRPr sz="550">
              <a:latin typeface="Arial MT"/>
              <a:cs typeface="Arial MT"/>
            </a:endParaRPr>
          </a:p>
          <a:p>
            <a:pPr marL="106680" marR="35560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Sustainability</a:t>
            </a:r>
            <a:r>
              <a:rPr dirty="0" sz="550" spc="-1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is</a:t>
            </a:r>
            <a:r>
              <a:rPr dirty="0" sz="550" spc="-10">
                <a:latin typeface="Arial MT"/>
                <a:cs typeface="Arial MT"/>
              </a:rPr>
              <a:t> embedded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in</a:t>
            </a:r>
            <a:r>
              <a:rPr dirty="0" sz="550" spc="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key</a:t>
            </a:r>
            <a:r>
              <a:rPr dirty="0" sz="550" spc="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procurement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processes,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governance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6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decision-</a:t>
            </a:r>
            <a:r>
              <a:rPr dirty="0" sz="550" spc="-10">
                <a:latin typeface="Arial MT"/>
                <a:cs typeface="Arial MT"/>
              </a:rPr>
              <a:t>making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 spc="-10">
                <a:latin typeface="Arial MT"/>
                <a:cs typeface="Arial MT"/>
              </a:rPr>
              <a:t>frameworks.</a:t>
            </a:r>
            <a:endParaRPr sz="550">
              <a:latin typeface="Arial MT"/>
              <a:cs typeface="Arial MT"/>
            </a:endParaRPr>
          </a:p>
          <a:p>
            <a:pPr marL="106680" marR="128270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Collaboration</a:t>
            </a:r>
            <a:r>
              <a:rPr dirty="0" sz="550" spc="1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across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functions,</a:t>
            </a:r>
            <a:r>
              <a:rPr dirty="0" sz="550" spc="4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suppliers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and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partners</a:t>
            </a:r>
            <a:r>
              <a:rPr dirty="0" sz="550" spc="4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generates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shared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value.</a:t>
            </a:r>
            <a:endParaRPr sz="550">
              <a:latin typeface="Arial MT"/>
              <a:cs typeface="Arial MT"/>
            </a:endParaRPr>
          </a:p>
          <a:p>
            <a:pPr marL="106680" marR="53975" indent="-107314">
              <a:lnSpc>
                <a:spcPct val="108200"/>
              </a:lnSpc>
              <a:spcBef>
                <a:spcPts val="290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Clear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performance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targets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1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KPIs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link</a:t>
            </a:r>
            <a:r>
              <a:rPr dirty="0" sz="550" spc="1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green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procurement</a:t>
            </a:r>
            <a:r>
              <a:rPr dirty="0" sz="550" spc="6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to</a:t>
            </a:r>
            <a:r>
              <a:rPr dirty="0" sz="550" spc="6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business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sustainability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 spc="-10">
                <a:latin typeface="Arial MT"/>
                <a:cs typeface="Arial MT"/>
              </a:rPr>
              <a:t>outcomes.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575121" y="3865454"/>
            <a:ext cx="958215" cy="167322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06680" marR="5080" indent="-107314">
              <a:lnSpc>
                <a:spcPct val="108200"/>
              </a:lnSpc>
              <a:spcBef>
                <a:spcPts val="6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Procurement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is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recognized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as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strategic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driver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of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the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company’s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sustainability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 spc="-10">
                <a:latin typeface="Arial MT"/>
                <a:cs typeface="Arial MT"/>
              </a:rPr>
              <a:t>transformation.</a:t>
            </a:r>
            <a:endParaRPr sz="550">
              <a:latin typeface="Arial MT"/>
              <a:cs typeface="Arial MT"/>
            </a:endParaRPr>
          </a:p>
          <a:p>
            <a:pPr marL="106680" marR="17780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CPO</a:t>
            </a:r>
            <a:r>
              <a:rPr dirty="0" sz="550" spc="2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team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proactively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shape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ambition,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influence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enterprise-wide</a:t>
            </a:r>
            <a:r>
              <a:rPr dirty="0" sz="550" spc="5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priorities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3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lead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innovation.</a:t>
            </a:r>
            <a:endParaRPr sz="550">
              <a:latin typeface="Arial MT"/>
              <a:cs typeface="Arial MT"/>
            </a:endParaRPr>
          </a:p>
          <a:p>
            <a:pPr marL="106680" marR="62865" indent="-107314">
              <a:lnSpc>
                <a:spcPct val="108200"/>
              </a:lnSpc>
              <a:spcBef>
                <a:spcPts val="290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Sustainability</a:t>
            </a:r>
            <a:r>
              <a:rPr dirty="0" sz="550" spc="-15">
                <a:latin typeface="Arial MT"/>
                <a:cs typeface="Arial MT"/>
              </a:rPr>
              <a:t> </a:t>
            </a:r>
            <a:r>
              <a:rPr dirty="0" sz="550" spc="-25">
                <a:latin typeface="Arial MT"/>
                <a:cs typeface="Arial MT"/>
              </a:rPr>
              <a:t>is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institutionalized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across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tools,</a:t>
            </a:r>
            <a:r>
              <a:rPr dirty="0" sz="550" spc="5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incentives,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partnerships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5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culture.</a:t>
            </a:r>
            <a:endParaRPr sz="550">
              <a:latin typeface="Arial MT"/>
              <a:cs typeface="Arial MT"/>
            </a:endParaRPr>
          </a:p>
          <a:p>
            <a:pPr marL="106680" marR="12065" indent="-107314">
              <a:lnSpc>
                <a:spcPct val="108200"/>
              </a:lnSpc>
              <a:spcBef>
                <a:spcPts val="285"/>
              </a:spcBef>
              <a:buChar char="—"/>
              <a:tabLst>
                <a:tab pos="108585" algn="l"/>
              </a:tabLst>
            </a:pPr>
            <a:r>
              <a:rPr dirty="0" sz="550">
                <a:latin typeface="Arial MT"/>
                <a:cs typeface="Arial MT"/>
              </a:rPr>
              <a:t>Procurement</a:t>
            </a:r>
            <a:r>
              <a:rPr dirty="0" sz="550" spc="3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decisions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consistently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deliver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environmental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and</a:t>
            </a:r>
            <a:r>
              <a:rPr dirty="0" sz="550" spc="20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social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>
                <a:latin typeface="Arial MT"/>
                <a:cs typeface="Arial MT"/>
              </a:rPr>
              <a:t>impact</a:t>
            </a:r>
            <a:r>
              <a:rPr dirty="0" sz="550" spc="40">
                <a:latin typeface="Arial MT"/>
                <a:cs typeface="Arial MT"/>
              </a:rPr>
              <a:t> </a:t>
            </a:r>
            <a:r>
              <a:rPr dirty="0" sz="550">
                <a:latin typeface="Arial MT"/>
                <a:cs typeface="Arial MT"/>
              </a:rPr>
              <a:t>alongside</a:t>
            </a:r>
            <a:r>
              <a:rPr dirty="0" sz="550" spc="45">
                <a:latin typeface="Arial MT"/>
                <a:cs typeface="Arial MT"/>
              </a:rPr>
              <a:t> </a:t>
            </a:r>
            <a:r>
              <a:rPr dirty="0" sz="550" spc="-10">
                <a:latin typeface="Arial MT"/>
                <a:cs typeface="Arial MT"/>
              </a:rPr>
              <a:t>business</a:t>
            </a:r>
            <a:r>
              <a:rPr dirty="0" sz="550" spc="500">
                <a:latin typeface="Arial MT"/>
                <a:cs typeface="Arial MT"/>
              </a:rPr>
              <a:t> </a:t>
            </a:r>
            <a:r>
              <a:rPr dirty="0" sz="550" spc="500">
                <a:latin typeface="Arial MT"/>
                <a:cs typeface="Arial MT"/>
              </a:rPr>
              <a:t>	</a:t>
            </a:r>
            <a:r>
              <a:rPr dirty="0" sz="550" spc="-10">
                <a:latin typeface="Arial MT"/>
                <a:cs typeface="Arial MT"/>
              </a:rPr>
              <a:t>results.</a:t>
            </a:r>
            <a:endParaRPr sz="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115" rIns="0" bIns="0" rtlCol="0" vert="horz">
            <a:spAutoFit/>
          </a:bodyPr>
          <a:lstStyle/>
          <a:p>
            <a:pPr marL="2000250">
              <a:lnSpc>
                <a:spcPct val="100000"/>
              </a:lnSpc>
              <a:spcBef>
                <a:spcPts val="100"/>
              </a:spcBef>
            </a:pPr>
            <a:r>
              <a:rPr dirty="0"/>
              <a:t>8</a:t>
            </a:r>
            <a:r>
              <a:rPr dirty="0" spc="10"/>
              <a:t> </a:t>
            </a:r>
            <a:r>
              <a:rPr dirty="0"/>
              <a:t>Building</a:t>
            </a:r>
            <a:r>
              <a:rPr dirty="0" spc="15"/>
              <a:t> </a:t>
            </a:r>
            <a:r>
              <a:rPr dirty="0" spc="-10"/>
              <a:t>Blocks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44979" y="1682521"/>
            <a:ext cx="3594100" cy="410400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02260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Leadership</a:t>
            </a:r>
            <a:r>
              <a:rPr dirty="0" sz="2300" spc="-1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dirty="0" sz="2300" spc="-1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governance</a:t>
            </a:r>
            <a:endParaRPr sz="2300">
              <a:latin typeface="Calibri"/>
              <a:cs typeface="Calibri"/>
            </a:endParaRPr>
          </a:p>
          <a:p>
            <a:pPr marL="12700" marR="1031875" indent="289560">
              <a:lnSpc>
                <a:spcPts val="2500"/>
              </a:lnSpc>
              <a:spcBef>
                <a:spcPts val="635"/>
              </a:spcBef>
              <a:buAutoNum type="arabicPeriod"/>
              <a:tabLst>
                <a:tab pos="302260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Clear</a:t>
            </a:r>
            <a:r>
              <a:rPr dirty="0" sz="2300" spc="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sustainability objectives</a:t>
            </a:r>
            <a:endParaRPr sz="2300">
              <a:latin typeface="Calibri"/>
              <a:cs typeface="Calibri"/>
            </a:endParaRPr>
          </a:p>
          <a:p>
            <a:pPr marL="302260" indent="-289560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302260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Simple</a:t>
            </a:r>
            <a:r>
              <a:rPr dirty="0" sz="2300" spc="-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data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dirty="0" sz="2300" spc="-1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0070C0"/>
                </a:solidFill>
                <a:latin typeface="Calibri"/>
                <a:cs typeface="Calibri"/>
              </a:rPr>
              <a:t>KPIs</a:t>
            </a:r>
            <a:endParaRPr sz="2300">
              <a:latin typeface="Calibri"/>
              <a:cs typeface="Calibri"/>
            </a:endParaRPr>
          </a:p>
          <a:p>
            <a:pPr marL="302260" indent="-28956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02260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Supplier</a:t>
            </a:r>
            <a:r>
              <a:rPr dirty="0" sz="2300" spc="-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segmentation</a:t>
            </a:r>
            <a:endParaRPr sz="2300">
              <a:latin typeface="Calibri"/>
              <a:cs typeface="Calibri"/>
            </a:endParaRPr>
          </a:p>
          <a:p>
            <a:pPr marL="12700" marR="220979" indent="289560">
              <a:lnSpc>
                <a:spcPts val="2500"/>
              </a:lnSpc>
              <a:spcBef>
                <a:spcPts val="635"/>
              </a:spcBef>
              <a:buAutoNum type="arabicPeriod"/>
              <a:tabLst>
                <a:tab pos="302260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Supplier</a:t>
            </a:r>
            <a:r>
              <a:rPr dirty="0" sz="23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engagement</a:t>
            </a:r>
            <a:r>
              <a:rPr dirty="0" sz="23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0070C0"/>
                </a:solidFill>
                <a:latin typeface="Calibri"/>
                <a:cs typeface="Calibri"/>
              </a:rPr>
              <a:t>and 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collaboration</a:t>
            </a:r>
            <a:endParaRPr sz="2300">
              <a:latin typeface="Calibri"/>
              <a:cs typeface="Calibri"/>
            </a:endParaRPr>
          </a:p>
          <a:p>
            <a:pPr marL="302895" indent="-29019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302895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Internal</a:t>
            </a:r>
            <a:r>
              <a:rPr dirty="0" sz="23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capability</a:t>
            </a:r>
            <a:r>
              <a:rPr dirty="0" sz="2300" spc="-2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building</a:t>
            </a:r>
            <a:endParaRPr sz="2300">
              <a:latin typeface="Calibri"/>
              <a:cs typeface="Calibri"/>
            </a:endParaRPr>
          </a:p>
          <a:p>
            <a:pPr marL="12700" marR="554355" indent="289560">
              <a:lnSpc>
                <a:spcPts val="2520"/>
              </a:lnSpc>
              <a:spcBef>
                <a:spcPts val="620"/>
              </a:spcBef>
              <a:buAutoNum type="arabicPeriod"/>
              <a:tabLst>
                <a:tab pos="302260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Integration</a:t>
            </a:r>
            <a:r>
              <a:rPr dirty="0" sz="2300" spc="-7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into</a:t>
            </a:r>
            <a:r>
              <a:rPr dirty="0" sz="2300" spc="-6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buying decisions</a:t>
            </a:r>
            <a:endParaRPr sz="2300">
              <a:latin typeface="Calibri"/>
              <a:cs typeface="Calibri"/>
            </a:endParaRPr>
          </a:p>
          <a:p>
            <a:pPr marL="302895" indent="-29019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302895" algn="l"/>
              </a:tabLst>
            </a:pPr>
            <a:r>
              <a:rPr dirty="0" sz="2300">
                <a:solidFill>
                  <a:srgbClr val="0070C0"/>
                </a:solidFill>
                <a:latin typeface="Calibri"/>
                <a:cs typeface="Calibri"/>
              </a:rPr>
              <a:t>Continuous</a:t>
            </a:r>
            <a:r>
              <a:rPr dirty="0" sz="23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0070C0"/>
                </a:solidFill>
                <a:latin typeface="Calibri"/>
                <a:cs typeface="Calibri"/>
              </a:rPr>
              <a:t>improvement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4772" y="2086186"/>
            <a:ext cx="5308951" cy="35452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091038" y="6522146"/>
            <a:ext cx="18942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9617" y="367681"/>
            <a:ext cx="9181465" cy="1983739"/>
            <a:chOff x="749617" y="367681"/>
            <a:chExt cx="9181465" cy="198373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17" y="367681"/>
              <a:ext cx="9181465" cy="198371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7698" y="528615"/>
              <a:ext cx="3652520" cy="1662430"/>
            </a:xfrm>
            <a:custGeom>
              <a:avLst/>
              <a:gdLst/>
              <a:ahLst/>
              <a:cxnLst/>
              <a:rect l="l" t="t" r="r" b="b"/>
              <a:pathLst>
                <a:path w="3652520" h="1662430">
                  <a:moveTo>
                    <a:pt x="3652450" y="0"/>
                  </a:moveTo>
                  <a:lnTo>
                    <a:pt x="0" y="0"/>
                  </a:lnTo>
                  <a:lnTo>
                    <a:pt x="0" y="1661848"/>
                  </a:lnTo>
                  <a:lnTo>
                    <a:pt x="3652450" y="1661848"/>
                  </a:lnTo>
                  <a:lnTo>
                    <a:pt x="36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49" y="723400"/>
              <a:ext cx="3310350" cy="146260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07698" y="528615"/>
            <a:ext cx="3652520" cy="166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18BAA8"/>
                </a:solidFill>
                <a:latin typeface="Verdana"/>
                <a:cs typeface="Verdana"/>
              </a:rPr>
              <a:t>IN4BLUE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07999" y="3201296"/>
            <a:ext cx="9664700" cy="3827779"/>
            <a:chOff x="507999" y="3201296"/>
            <a:chExt cx="9664700" cy="3827779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9" y="6397121"/>
              <a:ext cx="9664700" cy="63170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826975" y="3201296"/>
              <a:ext cx="5090795" cy="3472179"/>
            </a:xfrm>
            <a:custGeom>
              <a:avLst/>
              <a:gdLst/>
              <a:ahLst/>
              <a:cxnLst/>
              <a:rect l="l" t="t" r="r" b="b"/>
              <a:pathLst>
                <a:path w="5090795" h="3472179">
                  <a:moveTo>
                    <a:pt x="5090627" y="0"/>
                  </a:moveTo>
                  <a:lnTo>
                    <a:pt x="0" y="0"/>
                  </a:lnTo>
                  <a:lnTo>
                    <a:pt x="0" y="3471983"/>
                  </a:lnTo>
                  <a:lnTo>
                    <a:pt x="5090627" y="3471983"/>
                  </a:lnTo>
                  <a:lnTo>
                    <a:pt x="5090627" y="0"/>
                  </a:lnTo>
                  <a:close/>
                </a:path>
              </a:pathLst>
            </a:custGeom>
            <a:solidFill>
              <a:srgbClr val="F0F0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4449" y="3347484"/>
              <a:ext cx="4828783" cy="23838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594353" y="3347479"/>
              <a:ext cx="87630" cy="238125"/>
            </a:xfrm>
            <a:custGeom>
              <a:avLst/>
              <a:gdLst/>
              <a:ahLst/>
              <a:cxnLst/>
              <a:rect l="l" t="t" r="r" b="b"/>
              <a:pathLst>
                <a:path w="87629" h="238125">
                  <a:moveTo>
                    <a:pt x="0" y="0"/>
                  </a:moveTo>
                  <a:lnTo>
                    <a:pt x="87547" y="119196"/>
                  </a:lnTo>
                  <a:lnTo>
                    <a:pt x="221" y="23809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79916" y="3338249"/>
              <a:ext cx="94615" cy="257175"/>
            </a:xfrm>
            <a:custGeom>
              <a:avLst/>
              <a:gdLst/>
              <a:ahLst/>
              <a:cxnLst/>
              <a:rect l="l" t="t" r="r" b="b"/>
              <a:pathLst>
                <a:path w="94614" h="257175">
                  <a:moveTo>
                    <a:pt x="0" y="0"/>
                  </a:moveTo>
                  <a:lnTo>
                    <a:pt x="94336" y="128426"/>
                  </a:lnTo>
                  <a:lnTo>
                    <a:pt x="0" y="256853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5560" y="3256171"/>
              <a:ext cx="143648" cy="1435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5935" y="3256171"/>
              <a:ext cx="143648" cy="14354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19545" y="2419504"/>
            <a:ext cx="664146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 b="0">
                <a:solidFill>
                  <a:srgbClr val="40A2DA"/>
                </a:solidFill>
                <a:latin typeface="Arial Black"/>
                <a:cs typeface="Arial Black"/>
              </a:rPr>
              <a:t>Sustainability </a:t>
            </a:r>
            <a:r>
              <a:rPr dirty="0" sz="1800" spc="-110" b="0">
                <a:solidFill>
                  <a:srgbClr val="40A2DA"/>
                </a:solidFill>
                <a:latin typeface="Arial Black"/>
                <a:cs typeface="Arial Black"/>
              </a:rPr>
              <a:t>considerations</a:t>
            </a:r>
            <a:r>
              <a:rPr dirty="0" sz="1800" spc="-80" b="0">
                <a:solidFill>
                  <a:srgbClr val="40A2DA"/>
                </a:solidFill>
                <a:latin typeface="Arial Black"/>
                <a:cs typeface="Arial Black"/>
              </a:rPr>
              <a:t> </a:t>
            </a:r>
            <a:r>
              <a:rPr dirty="0" sz="1800" spc="-30" b="0">
                <a:solidFill>
                  <a:srgbClr val="40A2DA"/>
                </a:solidFill>
                <a:latin typeface="Arial Black"/>
                <a:cs typeface="Arial Black"/>
              </a:rPr>
              <a:t>for</a:t>
            </a:r>
            <a:r>
              <a:rPr dirty="0" sz="1800" spc="-90" b="0">
                <a:solidFill>
                  <a:srgbClr val="40A2DA"/>
                </a:solidFill>
                <a:latin typeface="Arial Black"/>
                <a:cs typeface="Arial Black"/>
              </a:rPr>
              <a:t> </a:t>
            </a:r>
            <a:r>
              <a:rPr dirty="0" sz="1800" spc="-75" b="0">
                <a:solidFill>
                  <a:srgbClr val="40A2DA"/>
                </a:solidFill>
                <a:latin typeface="Arial Black"/>
                <a:cs typeface="Arial Black"/>
              </a:rPr>
              <a:t>the</a:t>
            </a:r>
            <a:r>
              <a:rPr dirty="0" sz="1800" spc="-90" b="0">
                <a:solidFill>
                  <a:srgbClr val="40A2DA"/>
                </a:solidFill>
                <a:latin typeface="Arial Black"/>
                <a:cs typeface="Arial Black"/>
              </a:rPr>
              <a:t> procurement process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50911" y="2830504"/>
            <a:ext cx="780732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0">
                <a:solidFill>
                  <a:srgbClr val="1F497D"/>
                </a:solidFill>
                <a:latin typeface="Arial Black"/>
                <a:cs typeface="Arial Black"/>
              </a:rPr>
              <a:t>Leading</a:t>
            </a:r>
            <a:r>
              <a:rPr dirty="0" sz="1300" spc="-8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110">
                <a:solidFill>
                  <a:srgbClr val="1F497D"/>
                </a:solidFill>
                <a:latin typeface="Arial Black"/>
                <a:cs typeface="Arial Black"/>
              </a:rPr>
              <a:t>companies</a:t>
            </a:r>
            <a:r>
              <a:rPr dirty="0" sz="1300" spc="-6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80">
                <a:solidFill>
                  <a:srgbClr val="1F497D"/>
                </a:solidFill>
                <a:latin typeface="Arial Black"/>
                <a:cs typeface="Arial Black"/>
              </a:rPr>
              <a:t>structure</a:t>
            </a:r>
            <a:r>
              <a:rPr dirty="0" sz="1300" spc="-7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50">
                <a:solidFill>
                  <a:srgbClr val="1F497D"/>
                </a:solidFill>
                <a:latin typeface="Arial Black"/>
                <a:cs typeface="Arial Black"/>
              </a:rPr>
              <a:t>their</a:t>
            </a:r>
            <a:r>
              <a:rPr dirty="0" sz="1300" spc="-7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90">
                <a:solidFill>
                  <a:srgbClr val="1F497D"/>
                </a:solidFill>
                <a:latin typeface="Arial Black"/>
                <a:cs typeface="Arial Black"/>
              </a:rPr>
              <a:t>approach</a:t>
            </a:r>
            <a:r>
              <a:rPr dirty="0" sz="1300" spc="-8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60">
                <a:solidFill>
                  <a:srgbClr val="1F497D"/>
                </a:solidFill>
                <a:latin typeface="Arial Black"/>
                <a:cs typeface="Arial Black"/>
              </a:rPr>
              <a:t>around</a:t>
            </a:r>
            <a:r>
              <a:rPr dirty="0" sz="1300" spc="-7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70">
                <a:solidFill>
                  <a:srgbClr val="1F497D"/>
                </a:solidFill>
                <a:latin typeface="Arial Black"/>
                <a:cs typeface="Arial Black"/>
              </a:rPr>
              <a:t>five</a:t>
            </a:r>
            <a:r>
              <a:rPr dirty="0" sz="1300" spc="-7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110">
                <a:solidFill>
                  <a:srgbClr val="1F497D"/>
                </a:solidFill>
                <a:latin typeface="Arial Black"/>
                <a:cs typeface="Arial Black"/>
              </a:rPr>
              <a:t>key</a:t>
            </a:r>
            <a:r>
              <a:rPr dirty="0" sz="1300" spc="-7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114">
                <a:solidFill>
                  <a:srgbClr val="1F497D"/>
                </a:solidFill>
                <a:latin typeface="Arial Black"/>
                <a:cs typeface="Arial Black"/>
              </a:rPr>
              <a:t>steps</a:t>
            </a:r>
            <a:r>
              <a:rPr dirty="0" sz="1300" spc="-7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40">
                <a:solidFill>
                  <a:srgbClr val="1F497D"/>
                </a:solidFill>
                <a:latin typeface="Arial Black"/>
                <a:cs typeface="Arial Black"/>
              </a:rPr>
              <a:t>in</a:t>
            </a:r>
            <a:r>
              <a:rPr dirty="0" sz="1300" spc="-8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60">
                <a:solidFill>
                  <a:srgbClr val="1F497D"/>
                </a:solidFill>
                <a:latin typeface="Arial Black"/>
                <a:cs typeface="Arial Black"/>
              </a:rPr>
              <a:t>the</a:t>
            </a:r>
            <a:r>
              <a:rPr dirty="0" sz="1300" spc="-75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80">
                <a:solidFill>
                  <a:srgbClr val="1F497D"/>
                </a:solidFill>
                <a:latin typeface="Arial Black"/>
                <a:cs typeface="Arial Black"/>
              </a:rPr>
              <a:t>standard </a:t>
            </a:r>
            <a:r>
              <a:rPr dirty="0" sz="1300" spc="-105">
                <a:solidFill>
                  <a:srgbClr val="1F497D"/>
                </a:solidFill>
                <a:latin typeface="Arial Black"/>
                <a:cs typeface="Arial Black"/>
              </a:rPr>
              <a:t>sourcing</a:t>
            </a:r>
            <a:r>
              <a:rPr dirty="0" sz="1300" spc="-8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dirty="0" sz="1300" spc="-55">
                <a:solidFill>
                  <a:srgbClr val="1F497D"/>
                </a:solidFill>
                <a:latin typeface="Arial Black"/>
                <a:cs typeface="Arial Black"/>
              </a:rPr>
              <a:t>cycle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108688" y="3217931"/>
            <a:ext cx="701675" cy="30035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algn="ctr" marR="34925">
              <a:lnSpc>
                <a:spcPct val="100000"/>
              </a:lnSpc>
              <a:spcBef>
                <a:spcPts val="515"/>
              </a:spcBef>
            </a:pPr>
            <a:r>
              <a:rPr dirty="0" sz="550" spc="-5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5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RFQ</a:t>
            </a:r>
            <a:r>
              <a:rPr dirty="0" sz="55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design</a:t>
            </a:r>
            <a:r>
              <a:rPr dirty="0" sz="55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dirty="0" sz="55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FFFFFF"/>
                </a:solidFill>
                <a:latin typeface="Arial MT"/>
                <a:cs typeface="Arial MT"/>
              </a:rPr>
              <a:t>launch</a:t>
            </a:r>
            <a:endParaRPr sz="550">
              <a:latin typeface="Arial MT"/>
              <a:cs typeface="Arial MT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89422" y="3256171"/>
            <a:ext cx="143648" cy="14354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602389" y="3223660"/>
            <a:ext cx="918210" cy="28892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550" spc="-5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5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RFQ</a:t>
            </a:r>
            <a:r>
              <a:rPr dirty="0" sz="55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analysis &amp; </a:t>
            </a:r>
            <a:r>
              <a:rPr dirty="0" sz="550" spc="-10">
                <a:solidFill>
                  <a:srgbClr val="FFFFFF"/>
                </a:solidFill>
                <a:latin typeface="Arial MT"/>
                <a:cs typeface="Arial MT"/>
              </a:rPr>
              <a:t>negotiations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96356" y="3217918"/>
            <a:ext cx="522605" cy="30035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dirty="0" sz="550" spc="-5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5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550" spc="-10">
                <a:solidFill>
                  <a:srgbClr val="FFFFFF"/>
                </a:solidFill>
                <a:latin typeface="Arial MT"/>
                <a:cs typeface="Arial MT"/>
              </a:rPr>
              <a:t>Pre-</a:t>
            </a: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RFQ</a:t>
            </a:r>
            <a:r>
              <a:rPr dirty="0" sz="55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FFFFFF"/>
                </a:solidFill>
                <a:latin typeface="Arial MT"/>
                <a:cs typeface="Arial MT"/>
              </a:rPr>
              <a:t>phase</a:t>
            </a:r>
            <a:endParaRPr sz="550">
              <a:latin typeface="Arial MT"/>
              <a:cs typeface="Arial MT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024452" y="3589091"/>
            <a:ext cx="4826635" cy="245110"/>
            <a:chOff x="3024452" y="3589091"/>
            <a:chExt cx="4826635" cy="245110"/>
          </a:xfrm>
        </p:grpSpPr>
        <p:sp>
          <p:nvSpPr>
            <p:cNvPr id="22" name="object 22" descr=""/>
            <p:cNvSpPr/>
            <p:nvPr/>
          </p:nvSpPr>
          <p:spPr>
            <a:xfrm>
              <a:off x="3024452" y="3592576"/>
              <a:ext cx="4826635" cy="238125"/>
            </a:xfrm>
            <a:custGeom>
              <a:avLst/>
              <a:gdLst/>
              <a:ahLst/>
              <a:cxnLst/>
              <a:rect l="l" t="t" r="r" b="b"/>
              <a:pathLst>
                <a:path w="4826634" h="238125">
                  <a:moveTo>
                    <a:pt x="4742524" y="0"/>
                  </a:moveTo>
                  <a:lnTo>
                    <a:pt x="0" y="0"/>
                  </a:lnTo>
                  <a:lnTo>
                    <a:pt x="0" y="238090"/>
                  </a:lnTo>
                  <a:lnTo>
                    <a:pt x="4742524" y="238090"/>
                  </a:lnTo>
                  <a:lnTo>
                    <a:pt x="4826619" y="119049"/>
                  </a:lnTo>
                  <a:lnTo>
                    <a:pt x="4742524" y="0"/>
                  </a:lnTo>
                  <a:close/>
                </a:path>
              </a:pathLst>
            </a:custGeom>
            <a:solidFill>
              <a:srgbClr val="C5C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594463" y="3592583"/>
              <a:ext cx="87630" cy="238125"/>
            </a:xfrm>
            <a:custGeom>
              <a:avLst/>
              <a:gdLst/>
              <a:ahLst/>
              <a:cxnLst/>
              <a:rect l="l" t="t" r="r" b="b"/>
              <a:pathLst>
                <a:path w="87629" h="238125">
                  <a:moveTo>
                    <a:pt x="7" y="0"/>
                  </a:moveTo>
                  <a:lnTo>
                    <a:pt x="87437" y="119036"/>
                  </a:lnTo>
                  <a:lnTo>
                    <a:pt x="0" y="23809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809613" y="3592583"/>
              <a:ext cx="87630" cy="238125"/>
            </a:xfrm>
            <a:custGeom>
              <a:avLst/>
              <a:gdLst/>
              <a:ahLst/>
              <a:cxnLst/>
              <a:rect l="l" t="t" r="r" b="b"/>
              <a:pathLst>
                <a:path w="87629" h="238125">
                  <a:moveTo>
                    <a:pt x="7" y="0"/>
                  </a:moveTo>
                  <a:lnTo>
                    <a:pt x="87437" y="119036"/>
                  </a:lnTo>
                  <a:lnTo>
                    <a:pt x="0" y="23809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391822" y="3592583"/>
              <a:ext cx="87630" cy="238125"/>
            </a:xfrm>
            <a:custGeom>
              <a:avLst/>
              <a:gdLst/>
              <a:ahLst/>
              <a:cxnLst/>
              <a:rect l="l" t="t" r="r" b="b"/>
              <a:pathLst>
                <a:path w="87629" h="238125">
                  <a:moveTo>
                    <a:pt x="7" y="0"/>
                  </a:moveTo>
                  <a:lnTo>
                    <a:pt x="87446" y="119036"/>
                  </a:lnTo>
                  <a:lnTo>
                    <a:pt x="0" y="23809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86806" y="3592583"/>
              <a:ext cx="87630" cy="238125"/>
            </a:xfrm>
            <a:custGeom>
              <a:avLst/>
              <a:gdLst/>
              <a:ahLst/>
              <a:cxnLst/>
              <a:rect l="l" t="t" r="r" b="b"/>
              <a:pathLst>
                <a:path w="87629" h="238125">
                  <a:moveTo>
                    <a:pt x="7" y="0"/>
                  </a:moveTo>
                  <a:lnTo>
                    <a:pt x="87446" y="119036"/>
                  </a:lnTo>
                  <a:lnTo>
                    <a:pt x="0" y="23809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977507" y="3592583"/>
              <a:ext cx="87630" cy="238125"/>
            </a:xfrm>
            <a:custGeom>
              <a:avLst/>
              <a:gdLst/>
              <a:ahLst/>
              <a:cxnLst/>
              <a:rect l="l" t="t" r="r" b="b"/>
              <a:pathLst>
                <a:path w="87629" h="238125">
                  <a:moveTo>
                    <a:pt x="7" y="0"/>
                  </a:moveTo>
                  <a:lnTo>
                    <a:pt x="87446" y="119036"/>
                  </a:lnTo>
                  <a:lnTo>
                    <a:pt x="0" y="23809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3024333" y="3827444"/>
          <a:ext cx="4819015" cy="99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320"/>
                <a:gridCol w="784224"/>
                <a:gridCol w="796925"/>
                <a:gridCol w="795655"/>
                <a:gridCol w="790575"/>
                <a:gridCol w="786129"/>
              </a:tblGrid>
              <a:tr h="994410">
                <a:tc>
                  <a:txBody>
                    <a:bodyPr/>
                    <a:lstStyle/>
                    <a:p>
                      <a:pPr marL="119380" marR="71755" indent="-87630">
                        <a:lnSpc>
                          <a:spcPct val="114900"/>
                        </a:lnSpc>
                        <a:spcBef>
                          <a:spcPts val="235"/>
                        </a:spcBef>
                        <a:buChar char="—"/>
                        <a:tabLst>
                          <a:tab pos="119380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Map</a:t>
                      </a:r>
                      <a:r>
                        <a:rPr dirty="0" sz="4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4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risks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prioritize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high-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impact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categories.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algn="just" marL="119380" marR="92710" indent="-87630">
                        <a:lnSpc>
                          <a:spcPct val="114900"/>
                        </a:lnSpc>
                        <a:spcBef>
                          <a:spcPts val="409"/>
                        </a:spcBef>
                        <a:buChar char="—"/>
                        <a:tabLst>
                          <a:tab pos="119380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Apply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internal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pricing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early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guide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sourcing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strategy.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19380" marR="60325" indent="-87630">
                        <a:lnSpc>
                          <a:spcPct val="114900"/>
                        </a:lnSpc>
                        <a:spcBef>
                          <a:spcPts val="415"/>
                        </a:spcBef>
                        <a:buChar char="—"/>
                        <a:tabLst>
                          <a:tab pos="119380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Align</a:t>
                      </a:r>
                      <a:r>
                        <a:rPr dirty="0" sz="4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sustainability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4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procurement</a:t>
                      </a:r>
                      <a:r>
                        <a:rPr dirty="0" sz="4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planning.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L w="6350">
                      <a:solidFill>
                        <a:srgbClr val="C5CED4"/>
                      </a:solidFill>
                      <a:prstDash val="solid"/>
                    </a:lnL>
                    <a:lnR w="6350">
                      <a:solidFill>
                        <a:srgbClr val="C5CED4"/>
                      </a:solidFill>
                      <a:prstDash val="solid"/>
                    </a:lnR>
                    <a:lnB w="6350">
                      <a:solidFill>
                        <a:srgbClr val="C5CED4"/>
                      </a:solidFill>
                      <a:prstDash val="solid"/>
                    </a:lnB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06045" indent="-87630">
                        <a:lnSpc>
                          <a:spcPct val="114900"/>
                        </a:lnSpc>
                        <a:spcBef>
                          <a:spcPts val="235"/>
                        </a:spcBef>
                        <a:buChar char="—"/>
                        <a:tabLst>
                          <a:tab pos="121285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self-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assessment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tools</a:t>
                      </a:r>
                      <a:r>
                        <a:rPr dirty="0" sz="4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4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screen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suppliers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sustainability.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21285" marR="37465" indent="-87630">
                        <a:lnSpc>
                          <a:spcPct val="114900"/>
                        </a:lnSpc>
                        <a:spcBef>
                          <a:spcPts val="414"/>
                        </a:spcBef>
                        <a:buChar char="—"/>
                        <a:tabLst>
                          <a:tab pos="121285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Build</a:t>
                      </a:r>
                      <a:r>
                        <a:rPr dirty="0" sz="4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preferred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lists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prequalified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sustainable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suppliers.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21285" marR="122555" indent="-87630">
                        <a:lnSpc>
                          <a:spcPct val="114900"/>
                        </a:lnSpc>
                        <a:spcBef>
                          <a:spcPts val="409"/>
                        </a:spcBef>
                        <a:buChar char="—"/>
                        <a:tabLst>
                          <a:tab pos="121285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Leverage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third-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party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ratings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assess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4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maturity.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L w="6350">
                      <a:solidFill>
                        <a:srgbClr val="C5CED4"/>
                      </a:solidFill>
                      <a:prstDash val="solid"/>
                    </a:lnL>
                    <a:lnR w="6350">
                      <a:solidFill>
                        <a:srgbClr val="C5CED4"/>
                      </a:solidFill>
                      <a:prstDash val="solid"/>
                    </a:lnR>
                    <a:lnB w="6350">
                      <a:solidFill>
                        <a:srgbClr val="C5CED4"/>
                      </a:solidFill>
                      <a:prstDash val="solid"/>
                    </a:lnB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3189" indent="-87630">
                        <a:lnSpc>
                          <a:spcPct val="114900"/>
                        </a:lnSpc>
                        <a:spcBef>
                          <a:spcPts val="235"/>
                        </a:spcBef>
                        <a:buChar char="—"/>
                        <a:tabLst>
                          <a:tab pos="123825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Embed</a:t>
                      </a:r>
                      <a:r>
                        <a:rPr dirty="0" sz="4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sustainability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criteria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PCF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disclosure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RFx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templates.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23825" marR="71755" indent="-87630">
                        <a:lnSpc>
                          <a:spcPct val="114900"/>
                        </a:lnSpc>
                        <a:spcBef>
                          <a:spcPts val="415"/>
                        </a:spcBef>
                        <a:buChar char="—"/>
                        <a:tabLst>
                          <a:tab pos="123825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Set</a:t>
                      </a:r>
                      <a:r>
                        <a:rPr dirty="0" sz="4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minimum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requirements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(e.g.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ISO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14001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certification).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23825" marR="60325" indent="-87630">
                        <a:lnSpc>
                          <a:spcPct val="114900"/>
                        </a:lnSpc>
                        <a:spcBef>
                          <a:spcPts val="414"/>
                        </a:spcBef>
                        <a:buChar char="—"/>
                        <a:tabLst>
                          <a:tab pos="123825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Define</a:t>
                      </a:r>
                      <a:r>
                        <a:rPr dirty="0" sz="4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0">
                          <a:latin typeface="Arial MT"/>
                          <a:cs typeface="Arial MT"/>
                        </a:rPr>
                        <a:t>clear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sustainability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weighting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4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evaluation</a:t>
                      </a:r>
                      <a:r>
                        <a:rPr dirty="0" sz="4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criteria.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L w="6350">
                      <a:solidFill>
                        <a:srgbClr val="C5CED4"/>
                      </a:solidFill>
                      <a:prstDash val="solid"/>
                    </a:lnL>
                    <a:lnR w="6350">
                      <a:solidFill>
                        <a:srgbClr val="C5CED4"/>
                      </a:solidFill>
                      <a:prstDash val="solid"/>
                    </a:lnR>
                    <a:lnB w="6350">
                      <a:solidFill>
                        <a:srgbClr val="C5CED4"/>
                      </a:solidFill>
                      <a:prstDash val="solid"/>
                    </a:lnB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46050" indent="-87630">
                        <a:lnSpc>
                          <a:spcPct val="114900"/>
                        </a:lnSpc>
                        <a:spcBef>
                          <a:spcPts val="235"/>
                        </a:spcBef>
                        <a:buChar char="—"/>
                        <a:tabLst>
                          <a:tab pos="125730" algn="l"/>
                        </a:tabLst>
                      </a:pPr>
                      <a:r>
                        <a:rPr dirty="0" sz="450" spc="-10">
                          <a:latin typeface="Arial MT"/>
                          <a:cs typeface="Arial MT"/>
                        </a:rPr>
                        <a:t>Communicate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expectations</a:t>
                      </a:r>
                      <a:r>
                        <a:rPr dirty="0" sz="4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0">
                          <a:latin typeface="Arial MT"/>
                          <a:cs typeface="Arial MT"/>
                        </a:rPr>
                        <a:t>data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reporting.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25730" marR="80010" indent="-87630">
                        <a:lnSpc>
                          <a:spcPct val="114900"/>
                        </a:lnSpc>
                        <a:spcBef>
                          <a:spcPts val="409"/>
                        </a:spcBef>
                        <a:buChar char="—"/>
                        <a:tabLst>
                          <a:tab pos="125730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templates</a:t>
                      </a:r>
                      <a:r>
                        <a:rPr dirty="0" sz="4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toolkits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standardize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4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responses.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L w="6350">
                      <a:solidFill>
                        <a:srgbClr val="C5CED4"/>
                      </a:solidFill>
                      <a:prstDash val="solid"/>
                    </a:lnL>
                    <a:lnR w="6350">
                      <a:solidFill>
                        <a:srgbClr val="C5CED4"/>
                      </a:solidFill>
                      <a:prstDash val="solid"/>
                    </a:lnR>
                    <a:lnB w="6350">
                      <a:solidFill>
                        <a:srgbClr val="C5CED4"/>
                      </a:solidFill>
                      <a:prstDash val="solid"/>
                    </a:lnB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23189" marR="66040" indent="-87630">
                        <a:lnSpc>
                          <a:spcPct val="114900"/>
                        </a:lnSpc>
                        <a:spcBef>
                          <a:spcPts val="235"/>
                        </a:spcBef>
                        <a:buChar char="—"/>
                        <a:tabLst>
                          <a:tab pos="123189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Adjust</a:t>
                      </a:r>
                      <a:r>
                        <a:rPr dirty="0" sz="4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quotes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using</a:t>
                      </a:r>
                      <a:r>
                        <a:rPr dirty="0" sz="4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carbon-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adjusted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pricing.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algn="just" marL="123189" marR="88900" indent="-87630">
                        <a:lnSpc>
                          <a:spcPct val="114900"/>
                        </a:lnSpc>
                        <a:spcBef>
                          <a:spcPts val="414"/>
                        </a:spcBef>
                        <a:buChar char="—"/>
                        <a:tabLst>
                          <a:tab pos="123189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Penalize</a:t>
                      </a:r>
                      <a:r>
                        <a:rPr dirty="0" sz="4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missing</a:t>
                      </a:r>
                      <a:r>
                        <a:rPr dirty="0" sz="4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PCF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data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4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4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default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estimates.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23189" marR="85725" indent="-87630">
                        <a:lnSpc>
                          <a:spcPct val="114900"/>
                        </a:lnSpc>
                        <a:spcBef>
                          <a:spcPts val="409"/>
                        </a:spcBef>
                        <a:buChar char="—"/>
                        <a:tabLst>
                          <a:tab pos="123189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tools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compare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suppliers</a:t>
                      </a:r>
                      <a:r>
                        <a:rPr dirty="0" sz="4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data.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L w="6350">
                      <a:solidFill>
                        <a:srgbClr val="C5CED4"/>
                      </a:solidFill>
                      <a:prstDash val="solid"/>
                    </a:lnL>
                    <a:lnR w="6350">
                      <a:solidFill>
                        <a:srgbClr val="C5CED4"/>
                      </a:solidFill>
                      <a:prstDash val="solid"/>
                    </a:lnR>
                    <a:lnB w="6350">
                      <a:solidFill>
                        <a:srgbClr val="C5CED4"/>
                      </a:solidFill>
                      <a:prstDash val="solid"/>
                    </a:lnB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29539" indent="-87630">
                        <a:lnSpc>
                          <a:spcPct val="114900"/>
                        </a:lnSpc>
                        <a:spcBef>
                          <a:spcPts val="235"/>
                        </a:spcBef>
                        <a:buChar char="—"/>
                        <a:tabLst>
                          <a:tab pos="121920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Ask</a:t>
                      </a:r>
                      <a:r>
                        <a:rPr dirty="0" sz="4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suppliers</a:t>
                      </a:r>
                      <a:r>
                        <a:rPr dirty="0" sz="4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reduction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plans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targets.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21920" marR="133985" indent="-87630">
                        <a:lnSpc>
                          <a:spcPct val="114900"/>
                        </a:lnSpc>
                        <a:spcBef>
                          <a:spcPts val="415"/>
                        </a:spcBef>
                        <a:buChar char="—"/>
                        <a:tabLst>
                          <a:tab pos="121920" algn="l"/>
                        </a:tabLst>
                      </a:pPr>
                      <a:r>
                        <a:rPr dirty="0" sz="450">
                          <a:latin typeface="Arial MT"/>
                          <a:cs typeface="Arial MT"/>
                        </a:rPr>
                        <a:t>Align</a:t>
                      </a:r>
                      <a:r>
                        <a:rPr dirty="0" sz="4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4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KPIs</a:t>
                      </a:r>
                      <a:r>
                        <a:rPr dirty="0" sz="4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2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reporting</a:t>
                      </a:r>
                      <a:r>
                        <a:rPr dirty="0" sz="4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timelines</a:t>
                      </a:r>
                      <a:r>
                        <a:rPr dirty="0" sz="4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during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-10">
                          <a:latin typeface="Arial MT"/>
                          <a:cs typeface="Arial MT"/>
                        </a:rPr>
                        <a:t>negotiations.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L w="6350">
                      <a:solidFill>
                        <a:srgbClr val="C5CED4"/>
                      </a:solidFill>
                      <a:prstDash val="solid"/>
                    </a:lnL>
                    <a:lnR w="6350">
                      <a:solidFill>
                        <a:srgbClr val="C5CED4"/>
                      </a:solidFill>
                      <a:prstDash val="solid"/>
                    </a:lnR>
                    <a:lnB w="6350">
                      <a:solidFill>
                        <a:srgbClr val="C5CED4"/>
                      </a:solidFill>
                      <a:prstDash val="solid"/>
                    </a:lnB>
                    <a:solidFill>
                      <a:srgbClr val="F0F0EF"/>
                    </a:solidFill>
                  </a:tcPr>
                </a:tc>
              </a:tr>
            </a:tbl>
          </a:graphicData>
        </a:graphic>
      </p:graphicFrame>
      <p:sp>
        <p:nvSpPr>
          <p:cNvPr id="29" name="object 29" descr=""/>
          <p:cNvSpPr txBox="1"/>
          <p:nvPr/>
        </p:nvSpPr>
        <p:spPr>
          <a:xfrm>
            <a:off x="3213313" y="3652417"/>
            <a:ext cx="49212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Award</a:t>
            </a:r>
            <a:r>
              <a:rPr dirty="0" sz="550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planning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053023" y="3652417"/>
            <a:ext cx="3829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Supplier</a:t>
            </a:r>
            <a:r>
              <a:rPr dirty="0" sz="550" spc="20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25">
                <a:solidFill>
                  <a:srgbClr val="292929"/>
                </a:solidFill>
                <a:latin typeface="Arial MT"/>
                <a:cs typeface="Arial MT"/>
              </a:rPr>
              <a:t>set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772895" y="3656618"/>
            <a:ext cx="52451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5">
                <a:solidFill>
                  <a:srgbClr val="292929"/>
                </a:solidFill>
                <a:latin typeface="Arial MT"/>
                <a:cs typeface="Arial MT"/>
              </a:rPr>
              <a:t>RFQ</a:t>
            </a:r>
            <a:r>
              <a:rPr dirty="0" sz="550" spc="10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preparation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575182" y="3653957"/>
            <a:ext cx="51244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5">
                <a:solidFill>
                  <a:srgbClr val="292929"/>
                </a:solidFill>
                <a:latin typeface="Arial MT"/>
                <a:cs typeface="Arial MT"/>
              </a:rPr>
              <a:t>RFQ</a:t>
            </a:r>
            <a:r>
              <a:rPr dirty="0" sz="550" spc="10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distribution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418257" y="3655078"/>
            <a:ext cx="41783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5">
                <a:solidFill>
                  <a:srgbClr val="292929"/>
                </a:solidFill>
                <a:latin typeface="Arial MT"/>
                <a:cs typeface="Arial MT"/>
              </a:rPr>
              <a:t>RFQ</a:t>
            </a:r>
            <a:r>
              <a:rPr dirty="0" sz="550" spc="10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analysis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094539" y="3653397"/>
            <a:ext cx="65786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Supplier</a:t>
            </a:r>
            <a:r>
              <a:rPr dirty="0" sz="550" spc="20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negotiations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7892791" y="3601707"/>
            <a:ext cx="25400" cy="229235"/>
          </a:xfrm>
          <a:custGeom>
            <a:avLst/>
            <a:gdLst/>
            <a:ahLst/>
            <a:cxnLst/>
            <a:rect l="l" t="t" r="r" b="b"/>
            <a:pathLst>
              <a:path w="25400" h="229235">
                <a:moveTo>
                  <a:pt x="0" y="0"/>
                </a:moveTo>
                <a:lnTo>
                  <a:pt x="24810" y="33784"/>
                </a:lnTo>
              </a:path>
              <a:path w="25400" h="229235">
                <a:moveTo>
                  <a:pt x="24810" y="195182"/>
                </a:moveTo>
                <a:lnTo>
                  <a:pt x="0" y="228963"/>
                </a:lnTo>
              </a:path>
            </a:pathLst>
          </a:custGeom>
          <a:ln w="6443">
            <a:solidFill>
              <a:srgbClr val="F0F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3836450" y="5568043"/>
            <a:ext cx="711200" cy="551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9695" marR="5080" indent="-87630">
              <a:lnSpc>
                <a:spcPct val="114900"/>
              </a:lnSpc>
              <a:spcBef>
                <a:spcPts val="90"/>
              </a:spcBef>
              <a:buChar char="—"/>
              <a:tabLst>
                <a:tab pos="99695" algn="l"/>
              </a:tabLst>
            </a:pPr>
            <a:r>
              <a:rPr dirty="0" sz="450">
                <a:latin typeface="Arial MT"/>
                <a:cs typeface="Arial MT"/>
              </a:rPr>
              <a:t>Reward</a:t>
            </a:r>
            <a:r>
              <a:rPr dirty="0" sz="450" spc="65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suppliers</a:t>
            </a:r>
            <a:r>
              <a:rPr dirty="0" sz="450" spc="65">
                <a:latin typeface="Arial MT"/>
                <a:cs typeface="Arial MT"/>
              </a:rPr>
              <a:t> </a:t>
            </a:r>
            <a:r>
              <a:rPr dirty="0" sz="450" spc="-20">
                <a:latin typeface="Arial MT"/>
                <a:cs typeface="Arial MT"/>
              </a:rPr>
              <a:t>that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lead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on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sustainability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 spc="-50">
                <a:latin typeface="Arial MT"/>
                <a:cs typeface="Arial MT"/>
              </a:rPr>
              <a:t>–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even</a:t>
            </a:r>
            <a:r>
              <a:rPr dirty="0" sz="450" spc="1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if</a:t>
            </a:r>
            <a:r>
              <a:rPr dirty="0" sz="450" spc="15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costlier</a:t>
            </a:r>
            <a:endParaRPr sz="450">
              <a:latin typeface="Arial MT"/>
              <a:cs typeface="Arial MT"/>
            </a:endParaRPr>
          </a:p>
          <a:p>
            <a:pPr marL="99695" marR="5715" indent="-87630">
              <a:lnSpc>
                <a:spcPct val="114900"/>
              </a:lnSpc>
              <a:spcBef>
                <a:spcPts val="415"/>
              </a:spcBef>
              <a:buChar char="—"/>
              <a:tabLst>
                <a:tab pos="99695" algn="l"/>
              </a:tabLst>
            </a:pPr>
            <a:r>
              <a:rPr dirty="0" sz="450">
                <a:latin typeface="Arial MT"/>
                <a:cs typeface="Arial MT"/>
              </a:rPr>
              <a:t>Favour</a:t>
            </a:r>
            <a:r>
              <a:rPr dirty="0" sz="450" spc="7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long-</a:t>
            </a:r>
            <a:r>
              <a:rPr dirty="0" sz="450" spc="-20">
                <a:latin typeface="Arial MT"/>
                <a:cs typeface="Arial MT"/>
              </a:rPr>
              <a:t>term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alignment</a:t>
            </a:r>
            <a:r>
              <a:rPr dirty="0" sz="450" spc="75">
                <a:latin typeface="Arial MT"/>
                <a:cs typeface="Arial MT"/>
              </a:rPr>
              <a:t> </a:t>
            </a:r>
            <a:r>
              <a:rPr dirty="0" sz="450" spc="-20">
                <a:latin typeface="Arial MT"/>
                <a:cs typeface="Arial MT"/>
              </a:rPr>
              <a:t>with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decarbonization</a:t>
            </a:r>
            <a:r>
              <a:rPr dirty="0" sz="450" spc="145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goals.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621242" y="5568105"/>
            <a:ext cx="662305" cy="6299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9695" marR="38100" indent="-87630">
              <a:lnSpc>
                <a:spcPct val="114900"/>
              </a:lnSpc>
              <a:spcBef>
                <a:spcPts val="90"/>
              </a:spcBef>
              <a:buChar char="—"/>
              <a:tabLst>
                <a:tab pos="99695" algn="l"/>
              </a:tabLst>
            </a:pPr>
            <a:r>
              <a:rPr dirty="0" sz="450">
                <a:latin typeface="Arial MT"/>
                <a:cs typeface="Arial MT"/>
              </a:rPr>
              <a:t>Include</a:t>
            </a:r>
            <a:r>
              <a:rPr dirty="0" sz="450" spc="45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clauses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 spc="-25">
                <a:latin typeface="Arial MT"/>
                <a:cs typeface="Arial MT"/>
              </a:rPr>
              <a:t>on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emissions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reporting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and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improvement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targets.</a:t>
            </a:r>
            <a:endParaRPr sz="450">
              <a:latin typeface="Arial MT"/>
              <a:cs typeface="Arial MT"/>
            </a:endParaRPr>
          </a:p>
          <a:p>
            <a:pPr marL="99695" marR="5080" indent="-87630">
              <a:lnSpc>
                <a:spcPct val="114900"/>
              </a:lnSpc>
              <a:spcBef>
                <a:spcPts val="415"/>
              </a:spcBef>
              <a:buChar char="—"/>
              <a:tabLst>
                <a:tab pos="99695" algn="l"/>
              </a:tabLst>
            </a:pPr>
            <a:r>
              <a:rPr dirty="0" sz="450">
                <a:latin typeface="Arial MT"/>
                <a:cs typeface="Arial MT"/>
              </a:rPr>
              <a:t>Require</a:t>
            </a:r>
            <a:r>
              <a:rPr dirty="0" sz="450" spc="2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adherence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to</a:t>
            </a:r>
            <a:r>
              <a:rPr dirty="0" sz="450" spc="55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a</a:t>
            </a:r>
            <a:r>
              <a:rPr dirty="0" sz="450" spc="55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supplier</a:t>
            </a:r>
            <a:r>
              <a:rPr dirty="0" sz="450" spc="6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code</a:t>
            </a:r>
            <a:r>
              <a:rPr dirty="0" sz="450" spc="55">
                <a:latin typeface="Arial MT"/>
                <a:cs typeface="Arial MT"/>
              </a:rPr>
              <a:t> </a:t>
            </a:r>
            <a:r>
              <a:rPr dirty="0" sz="450" spc="-25">
                <a:latin typeface="Arial MT"/>
                <a:cs typeface="Arial MT"/>
              </a:rPr>
              <a:t>of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conduct.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408241" y="5568227"/>
            <a:ext cx="713105" cy="6299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9695" marR="5080" indent="-87630">
              <a:lnSpc>
                <a:spcPct val="114900"/>
              </a:lnSpc>
              <a:spcBef>
                <a:spcPts val="90"/>
              </a:spcBef>
              <a:buChar char="—"/>
              <a:tabLst>
                <a:tab pos="99695" algn="l"/>
              </a:tabLst>
            </a:pPr>
            <a:r>
              <a:rPr dirty="0" sz="450">
                <a:latin typeface="Arial MT"/>
                <a:cs typeface="Arial MT"/>
              </a:rPr>
              <a:t>Monitor</a:t>
            </a:r>
            <a:r>
              <a:rPr dirty="0" sz="450" spc="75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emissions</a:t>
            </a:r>
            <a:r>
              <a:rPr dirty="0" sz="450" spc="80">
                <a:latin typeface="Arial MT"/>
                <a:cs typeface="Arial MT"/>
              </a:rPr>
              <a:t> </a:t>
            </a:r>
            <a:r>
              <a:rPr dirty="0" sz="450" spc="-25">
                <a:latin typeface="Arial MT"/>
                <a:cs typeface="Arial MT"/>
              </a:rPr>
              <a:t>and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progress</a:t>
            </a:r>
            <a:r>
              <a:rPr dirty="0" sz="450" spc="75">
                <a:latin typeface="Arial MT"/>
                <a:cs typeface="Arial MT"/>
              </a:rPr>
              <a:t> </a:t>
            </a:r>
            <a:r>
              <a:rPr dirty="0" sz="450" spc="-20">
                <a:latin typeface="Arial MT"/>
                <a:cs typeface="Arial MT"/>
              </a:rPr>
              <a:t>with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dashboards</a:t>
            </a:r>
            <a:r>
              <a:rPr dirty="0" sz="450" spc="9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and</a:t>
            </a:r>
            <a:r>
              <a:rPr dirty="0" sz="450" spc="90">
                <a:latin typeface="Arial MT"/>
                <a:cs typeface="Arial MT"/>
              </a:rPr>
              <a:t> </a:t>
            </a:r>
            <a:r>
              <a:rPr dirty="0" sz="450" spc="-25">
                <a:latin typeface="Arial MT"/>
                <a:cs typeface="Arial MT"/>
              </a:rPr>
              <a:t>PCF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updates.</a:t>
            </a:r>
            <a:endParaRPr sz="450">
              <a:latin typeface="Arial MT"/>
              <a:cs typeface="Arial MT"/>
            </a:endParaRPr>
          </a:p>
          <a:p>
            <a:pPr marL="99695" marR="92710" indent="-87630">
              <a:lnSpc>
                <a:spcPct val="114900"/>
              </a:lnSpc>
              <a:spcBef>
                <a:spcPts val="415"/>
              </a:spcBef>
              <a:buChar char="—"/>
              <a:tabLst>
                <a:tab pos="99695" algn="l"/>
              </a:tabLst>
            </a:pPr>
            <a:r>
              <a:rPr dirty="0" sz="450">
                <a:latin typeface="Arial MT"/>
                <a:cs typeface="Arial MT"/>
              </a:rPr>
              <a:t>Conduct</a:t>
            </a:r>
            <a:r>
              <a:rPr dirty="0" sz="450" spc="135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targeted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sustainability</a:t>
            </a:r>
            <a:r>
              <a:rPr dirty="0" sz="450" spc="7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audits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where</a:t>
            </a:r>
            <a:r>
              <a:rPr dirty="0" sz="450" spc="3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risk</a:t>
            </a:r>
            <a:r>
              <a:rPr dirty="0" sz="450" spc="35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is</a:t>
            </a:r>
            <a:r>
              <a:rPr dirty="0" sz="450" spc="35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high.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3814290" y="4973459"/>
            <a:ext cx="3250565" cy="342900"/>
            <a:chOff x="3814290" y="4973459"/>
            <a:chExt cx="3250565" cy="342900"/>
          </a:xfrm>
        </p:grpSpPr>
        <p:pic>
          <p:nvPicPr>
            <p:cNvPr id="40" name="object 4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4290" y="5064764"/>
              <a:ext cx="3246952" cy="23839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966902" y="5055529"/>
              <a:ext cx="94615" cy="257175"/>
            </a:xfrm>
            <a:custGeom>
              <a:avLst/>
              <a:gdLst/>
              <a:ahLst/>
              <a:cxnLst/>
              <a:rect l="l" t="t" r="r" b="b"/>
              <a:pathLst>
                <a:path w="94615" h="257175">
                  <a:moveTo>
                    <a:pt x="0" y="0"/>
                  </a:moveTo>
                  <a:lnTo>
                    <a:pt x="94336" y="128436"/>
                  </a:lnTo>
                  <a:lnTo>
                    <a:pt x="0" y="256862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375295" y="5055529"/>
              <a:ext cx="94615" cy="257175"/>
            </a:xfrm>
            <a:custGeom>
              <a:avLst/>
              <a:gdLst/>
              <a:ahLst/>
              <a:cxnLst/>
              <a:rect l="l" t="t" r="r" b="b"/>
              <a:pathLst>
                <a:path w="94614" h="257175">
                  <a:moveTo>
                    <a:pt x="0" y="0"/>
                  </a:moveTo>
                  <a:lnTo>
                    <a:pt x="94327" y="128436"/>
                  </a:lnTo>
                  <a:lnTo>
                    <a:pt x="0" y="256862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5384" y="4973459"/>
              <a:ext cx="143648" cy="14353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5760" y="4973459"/>
              <a:ext cx="143648" cy="143537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5884033" y="4935222"/>
            <a:ext cx="730250" cy="30035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algn="ctr" marR="34925">
              <a:lnSpc>
                <a:spcPct val="100000"/>
              </a:lnSpc>
              <a:spcBef>
                <a:spcPts val="515"/>
              </a:spcBef>
            </a:pPr>
            <a:r>
              <a:rPr dirty="0" sz="550" spc="-5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5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Supplier</a:t>
            </a:r>
            <a:r>
              <a:rPr dirty="0" sz="5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223419" y="4935209"/>
            <a:ext cx="848360" cy="30035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dirty="0" sz="550" spc="-5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5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Awarding</a:t>
            </a:r>
            <a:r>
              <a:rPr dirty="0" sz="5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5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FFFFFF"/>
                </a:solidFill>
                <a:latin typeface="Arial MT"/>
                <a:cs typeface="Arial MT"/>
              </a:rPr>
              <a:t>contracting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207065" y="5568052"/>
            <a:ext cx="697865" cy="551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9695" marR="11430" indent="-87630">
              <a:lnSpc>
                <a:spcPct val="114900"/>
              </a:lnSpc>
              <a:spcBef>
                <a:spcPts val="90"/>
              </a:spcBef>
              <a:buChar char="—"/>
              <a:tabLst>
                <a:tab pos="99695" algn="l"/>
              </a:tabLst>
            </a:pPr>
            <a:r>
              <a:rPr dirty="0" sz="450">
                <a:latin typeface="Arial MT"/>
                <a:cs typeface="Arial MT"/>
              </a:rPr>
              <a:t>Use</a:t>
            </a:r>
            <a:r>
              <a:rPr dirty="0" sz="450" spc="4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incentives</a:t>
            </a:r>
            <a:r>
              <a:rPr dirty="0" sz="450" spc="45">
                <a:latin typeface="Arial MT"/>
                <a:cs typeface="Arial MT"/>
              </a:rPr>
              <a:t> </a:t>
            </a:r>
            <a:r>
              <a:rPr dirty="0" sz="450" spc="-25">
                <a:latin typeface="Arial MT"/>
                <a:cs typeface="Arial MT"/>
              </a:rPr>
              <a:t>and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penalties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to</a:t>
            </a:r>
            <a:r>
              <a:rPr dirty="0" sz="450" spc="55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drive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supplier</a:t>
            </a:r>
            <a:r>
              <a:rPr dirty="0" sz="450" spc="65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performance.</a:t>
            </a:r>
            <a:endParaRPr sz="450">
              <a:latin typeface="Arial MT"/>
              <a:cs typeface="Arial MT"/>
            </a:endParaRPr>
          </a:p>
          <a:p>
            <a:pPr marL="100330" marR="5080" indent="-87630">
              <a:lnSpc>
                <a:spcPct val="114900"/>
              </a:lnSpc>
              <a:spcBef>
                <a:spcPts val="415"/>
              </a:spcBef>
              <a:buChar char="—"/>
              <a:tabLst>
                <a:tab pos="100330" algn="l"/>
              </a:tabLst>
            </a:pPr>
            <a:r>
              <a:rPr dirty="0" sz="450">
                <a:latin typeface="Arial MT"/>
                <a:cs typeface="Arial MT"/>
              </a:rPr>
              <a:t>Integrate</a:t>
            </a:r>
            <a:r>
              <a:rPr dirty="0" sz="450" spc="55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sustainability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into</a:t>
            </a:r>
            <a:r>
              <a:rPr dirty="0" sz="450" spc="55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supplier</a:t>
            </a:r>
            <a:r>
              <a:rPr dirty="0" sz="450" spc="6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reviews</a:t>
            </a:r>
            <a:r>
              <a:rPr dirty="0" sz="450" spc="500">
                <a:latin typeface="Arial MT"/>
                <a:cs typeface="Arial MT"/>
              </a:rPr>
              <a:t> </a:t>
            </a:r>
            <a:r>
              <a:rPr dirty="0" sz="450">
                <a:latin typeface="Arial MT"/>
                <a:cs typeface="Arial MT"/>
              </a:rPr>
              <a:t>and</a:t>
            </a:r>
            <a:r>
              <a:rPr dirty="0" sz="450" spc="50">
                <a:latin typeface="Arial MT"/>
                <a:cs typeface="Arial MT"/>
              </a:rPr>
              <a:t> </a:t>
            </a:r>
            <a:r>
              <a:rPr dirty="0" sz="450" spc="-10">
                <a:latin typeface="Arial MT"/>
                <a:cs typeface="Arial MT"/>
              </a:rPr>
              <a:t>scorecards.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3814274" y="5308485"/>
            <a:ext cx="3247390" cy="245110"/>
            <a:chOff x="3814274" y="5308485"/>
            <a:chExt cx="3247390" cy="245110"/>
          </a:xfrm>
        </p:grpSpPr>
        <p:sp>
          <p:nvSpPr>
            <p:cNvPr id="49" name="object 49" descr=""/>
            <p:cNvSpPr/>
            <p:nvPr/>
          </p:nvSpPr>
          <p:spPr>
            <a:xfrm>
              <a:off x="3814274" y="5311965"/>
              <a:ext cx="3247390" cy="238125"/>
            </a:xfrm>
            <a:custGeom>
              <a:avLst/>
              <a:gdLst/>
              <a:ahLst/>
              <a:cxnLst/>
              <a:rect l="l" t="t" r="r" b="b"/>
              <a:pathLst>
                <a:path w="3247390" h="238125">
                  <a:moveTo>
                    <a:pt x="3159837" y="0"/>
                  </a:moveTo>
                  <a:lnTo>
                    <a:pt x="0" y="0"/>
                  </a:lnTo>
                  <a:lnTo>
                    <a:pt x="0" y="238091"/>
                  </a:lnTo>
                  <a:lnTo>
                    <a:pt x="3159837" y="238091"/>
                  </a:lnTo>
                  <a:lnTo>
                    <a:pt x="3246972" y="119051"/>
                  </a:lnTo>
                  <a:lnTo>
                    <a:pt x="3159837" y="0"/>
                  </a:lnTo>
                  <a:close/>
                </a:path>
              </a:pathLst>
            </a:custGeom>
            <a:solidFill>
              <a:srgbClr val="C5C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79598" y="5311978"/>
              <a:ext cx="90170" cy="238125"/>
            </a:xfrm>
            <a:custGeom>
              <a:avLst/>
              <a:gdLst/>
              <a:ahLst/>
              <a:cxnLst/>
              <a:rect l="l" t="t" r="r" b="b"/>
              <a:pathLst>
                <a:path w="90170" h="238125">
                  <a:moveTo>
                    <a:pt x="0" y="0"/>
                  </a:moveTo>
                  <a:lnTo>
                    <a:pt x="90024" y="122568"/>
                  </a:lnTo>
                  <a:lnTo>
                    <a:pt x="5187" y="23808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595047" y="5311978"/>
              <a:ext cx="90170" cy="238125"/>
            </a:xfrm>
            <a:custGeom>
              <a:avLst/>
              <a:gdLst/>
              <a:ahLst/>
              <a:cxnLst/>
              <a:rect l="l" t="t" r="r" b="b"/>
              <a:pathLst>
                <a:path w="90170" h="238125">
                  <a:moveTo>
                    <a:pt x="0" y="0"/>
                  </a:moveTo>
                  <a:lnTo>
                    <a:pt x="90033" y="122568"/>
                  </a:lnTo>
                  <a:lnTo>
                    <a:pt x="5188" y="238081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4095289" y="5371805"/>
            <a:ext cx="30734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Awarding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845436" y="5371805"/>
            <a:ext cx="37782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Contracting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754387" y="5376007"/>
            <a:ext cx="93599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Ongoing</a:t>
            </a:r>
            <a:r>
              <a:rPr dirty="0" sz="550" spc="25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supplier</a:t>
            </a:r>
            <a:r>
              <a:rPr dirty="0" sz="550" spc="25">
                <a:solidFill>
                  <a:srgbClr val="292929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292929"/>
                </a:solidFill>
                <a:latin typeface="Arial MT"/>
                <a:cs typeface="Arial MT"/>
              </a:rPr>
              <a:t>engagement</a:t>
            </a:r>
            <a:endParaRPr sz="550">
              <a:latin typeface="Arial MT"/>
              <a:cs typeface="Arial MT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3814159" y="5052306"/>
            <a:ext cx="4042410" cy="1495425"/>
            <a:chOff x="3814159" y="5052306"/>
            <a:chExt cx="4042410" cy="1495425"/>
          </a:xfrm>
        </p:grpSpPr>
        <p:sp>
          <p:nvSpPr>
            <p:cNvPr id="56" name="object 56" descr=""/>
            <p:cNvSpPr/>
            <p:nvPr/>
          </p:nvSpPr>
          <p:spPr>
            <a:xfrm>
              <a:off x="3817379" y="5550054"/>
              <a:ext cx="3154045" cy="995044"/>
            </a:xfrm>
            <a:custGeom>
              <a:avLst/>
              <a:gdLst/>
              <a:ahLst/>
              <a:cxnLst/>
              <a:rect l="l" t="t" r="r" b="b"/>
              <a:pathLst>
                <a:path w="3154045" h="995045">
                  <a:moveTo>
                    <a:pt x="0" y="0"/>
                  </a:moveTo>
                  <a:lnTo>
                    <a:pt x="0" y="994445"/>
                  </a:lnTo>
                  <a:lnTo>
                    <a:pt x="3153740" y="994445"/>
                  </a:lnTo>
                  <a:lnTo>
                    <a:pt x="3153740" y="0"/>
                  </a:lnTo>
                </a:path>
              </a:pathLst>
            </a:custGeom>
            <a:ln w="6441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599802" y="5550054"/>
              <a:ext cx="0" cy="995044"/>
            </a:xfrm>
            <a:custGeom>
              <a:avLst/>
              <a:gdLst/>
              <a:ahLst/>
              <a:cxnLst/>
              <a:rect l="l" t="t" r="r" b="b"/>
              <a:pathLst>
                <a:path w="0" h="995045">
                  <a:moveTo>
                    <a:pt x="0" y="0"/>
                  </a:moveTo>
                  <a:lnTo>
                    <a:pt x="0" y="994445"/>
                  </a:lnTo>
                </a:path>
              </a:pathLst>
            </a:custGeom>
            <a:ln w="6446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384361" y="5550055"/>
              <a:ext cx="0" cy="995044"/>
            </a:xfrm>
            <a:custGeom>
              <a:avLst/>
              <a:gdLst/>
              <a:ahLst/>
              <a:cxnLst/>
              <a:rect l="l" t="t" r="r" b="b"/>
              <a:pathLst>
                <a:path w="0" h="995045">
                  <a:moveTo>
                    <a:pt x="0" y="0"/>
                  </a:moveTo>
                  <a:lnTo>
                    <a:pt x="0" y="994445"/>
                  </a:lnTo>
                </a:path>
              </a:pathLst>
            </a:custGeom>
            <a:ln w="6446">
              <a:solidFill>
                <a:srgbClr val="C5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758908" y="5055529"/>
              <a:ext cx="94615" cy="257175"/>
            </a:xfrm>
            <a:custGeom>
              <a:avLst/>
              <a:gdLst/>
              <a:ahLst/>
              <a:cxnLst/>
              <a:rect l="l" t="t" r="r" b="b"/>
              <a:pathLst>
                <a:path w="94615" h="257175">
                  <a:moveTo>
                    <a:pt x="0" y="0"/>
                  </a:moveTo>
                  <a:lnTo>
                    <a:pt x="94336" y="128436"/>
                  </a:lnTo>
                  <a:lnTo>
                    <a:pt x="0" y="256862"/>
                  </a:lnTo>
                </a:path>
              </a:pathLst>
            </a:custGeom>
            <a:ln w="6445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115" rIns="0" bIns="0" rtlCol="0" vert="horz">
            <a:spAutoFit/>
          </a:bodyPr>
          <a:lstStyle/>
          <a:p>
            <a:pPr marL="683895">
              <a:lnSpc>
                <a:spcPct val="100000"/>
              </a:lnSpc>
              <a:spcBef>
                <a:spcPts val="100"/>
              </a:spcBef>
            </a:pPr>
            <a:r>
              <a:rPr dirty="0"/>
              <a:t>Practical</a:t>
            </a:r>
            <a:r>
              <a:rPr dirty="0" spc="-75"/>
              <a:t> </a:t>
            </a:r>
            <a:r>
              <a:rPr dirty="0"/>
              <a:t>First</a:t>
            </a:r>
            <a:r>
              <a:rPr dirty="0" spc="-75"/>
              <a:t> </a:t>
            </a:r>
            <a:r>
              <a:rPr dirty="0"/>
              <a:t>Steps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 spc="-20"/>
              <a:t>SMEs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59829" y="1797440"/>
            <a:ext cx="948055" cy="948055"/>
            <a:chOff x="1459829" y="1797440"/>
            <a:chExt cx="948055" cy="948055"/>
          </a:xfrm>
        </p:grpSpPr>
        <p:sp>
          <p:nvSpPr>
            <p:cNvPr id="4" name="object 4" descr=""/>
            <p:cNvSpPr/>
            <p:nvPr/>
          </p:nvSpPr>
          <p:spPr>
            <a:xfrm>
              <a:off x="1459829" y="1797440"/>
              <a:ext cx="948055" cy="948055"/>
            </a:xfrm>
            <a:custGeom>
              <a:avLst/>
              <a:gdLst/>
              <a:ahLst/>
              <a:cxnLst/>
              <a:rect l="l" t="t" r="r" b="b"/>
              <a:pathLst>
                <a:path w="948055" h="948055">
                  <a:moveTo>
                    <a:pt x="473748" y="0"/>
                  </a:moveTo>
                  <a:lnTo>
                    <a:pt x="425310" y="2446"/>
                  </a:lnTo>
                  <a:lnTo>
                    <a:pt x="378271" y="9629"/>
                  </a:lnTo>
                  <a:lnTo>
                    <a:pt x="332869" y="21308"/>
                  </a:lnTo>
                  <a:lnTo>
                    <a:pt x="289343" y="37245"/>
                  </a:lnTo>
                  <a:lnTo>
                    <a:pt x="247931" y="57204"/>
                  </a:lnTo>
                  <a:lnTo>
                    <a:pt x="208870" y="80944"/>
                  </a:lnTo>
                  <a:lnTo>
                    <a:pt x="172400" y="108228"/>
                  </a:lnTo>
                  <a:lnTo>
                    <a:pt x="138757" y="138818"/>
                  </a:lnTo>
                  <a:lnTo>
                    <a:pt x="108180" y="172476"/>
                  </a:lnTo>
                  <a:lnTo>
                    <a:pt x="80908" y="208963"/>
                  </a:lnTo>
                  <a:lnTo>
                    <a:pt x="57178" y="248040"/>
                  </a:lnTo>
                  <a:lnTo>
                    <a:pt x="37229" y="289471"/>
                  </a:lnTo>
                  <a:lnTo>
                    <a:pt x="21298" y="333016"/>
                  </a:lnTo>
                  <a:lnTo>
                    <a:pt x="9624" y="378437"/>
                  </a:lnTo>
                  <a:lnTo>
                    <a:pt x="2445" y="425497"/>
                  </a:lnTo>
                  <a:lnTo>
                    <a:pt x="0" y="473956"/>
                  </a:lnTo>
                  <a:lnTo>
                    <a:pt x="2445" y="522415"/>
                  </a:lnTo>
                  <a:lnTo>
                    <a:pt x="9624" y="569475"/>
                  </a:lnTo>
                  <a:lnTo>
                    <a:pt x="21298" y="614896"/>
                  </a:lnTo>
                  <a:lnTo>
                    <a:pt x="37229" y="658441"/>
                  </a:lnTo>
                  <a:lnTo>
                    <a:pt x="57178" y="699872"/>
                  </a:lnTo>
                  <a:lnTo>
                    <a:pt x="80908" y="738950"/>
                  </a:lnTo>
                  <a:lnTo>
                    <a:pt x="108180" y="775436"/>
                  </a:lnTo>
                  <a:lnTo>
                    <a:pt x="138757" y="809094"/>
                  </a:lnTo>
                  <a:lnTo>
                    <a:pt x="172400" y="839684"/>
                  </a:lnTo>
                  <a:lnTo>
                    <a:pt x="208870" y="866968"/>
                  </a:lnTo>
                  <a:lnTo>
                    <a:pt x="247931" y="890708"/>
                  </a:lnTo>
                  <a:lnTo>
                    <a:pt x="289343" y="910667"/>
                  </a:lnTo>
                  <a:lnTo>
                    <a:pt x="332869" y="926604"/>
                  </a:lnTo>
                  <a:lnTo>
                    <a:pt x="378271" y="938283"/>
                  </a:lnTo>
                  <a:lnTo>
                    <a:pt x="425310" y="945465"/>
                  </a:lnTo>
                  <a:lnTo>
                    <a:pt x="473748" y="947912"/>
                  </a:lnTo>
                  <a:lnTo>
                    <a:pt x="522186" y="945465"/>
                  </a:lnTo>
                  <a:lnTo>
                    <a:pt x="569225" y="938283"/>
                  </a:lnTo>
                  <a:lnTo>
                    <a:pt x="614626" y="926604"/>
                  </a:lnTo>
                  <a:lnTo>
                    <a:pt x="658152" y="910667"/>
                  </a:lnTo>
                  <a:lnTo>
                    <a:pt x="699564" y="890708"/>
                  </a:lnTo>
                  <a:lnTo>
                    <a:pt x="738625" y="866968"/>
                  </a:lnTo>
                  <a:lnTo>
                    <a:pt x="775096" y="839684"/>
                  </a:lnTo>
                  <a:lnTo>
                    <a:pt x="808739" y="809094"/>
                  </a:lnTo>
                  <a:lnTo>
                    <a:pt x="839316" y="775436"/>
                  </a:lnTo>
                  <a:lnTo>
                    <a:pt x="866588" y="738950"/>
                  </a:lnTo>
                  <a:lnTo>
                    <a:pt x="890318" y="699872"/>
                  </a:lnTo>
                  <a:lnTo>
                    <a:pt x="910267" y="658441"/>
                  </a:lnTo>
                  <a:lnTo>
                    <a:pt x="926198" y="614896"/>
                  </a:lnTo>
                  <a:lnTo>
                    <a:pt x="937872" y="569475"/>
                  </a:lnTo>
                  <a:lnTo>
                    <a:pt x="945051" y="522415"/>
                  </a:lnTo>
                  <a:lnTo>
                    <a:pt x="947497" y="473956"/>
                  </a:lnTo>
                  <a:lnTo>
                    <a:pt x="945051" y="425497"/>
                  </a:lnTo>
                  <a:lnTo>
                    <a:pt x="937872" y="378437"/>
                  </a:lnTo>
                  <a:lnTo>
                    <a:pt x="926198" y="333016"/>
                  </a:lnTo>
                  <a:lnTo>
                    <a:pt x="910267" y="289471"/>
                  </a:lnTo>
                  <a:lnTo>
                    <a:pt x="890318" y="248040"/>
                  </a:lnTo>
                  <a:lnTo>
                    <a:pt x="866588" y="208963"/>
                  </a:lnTo>
                  <a:lnTo>
                    <a:pt x="839316" y="172476"/>
                  </a:lnTo>
                  <a:lnTo>
                    <a:pt x="808739" y="138818"/>
                  </a:lnTo>
                  <a:lnTo>
                    <a:pt x="775096" y="108228"/>
                  </a:lnTo>
                  <a:lnTo>
                    <a:pt x="738625" y="80944"/>
                  </a:lnTo>
                  <a:lnTo>
                    <a:pt x="699564" y="57204"/>
                  </a:lnTo>
                  <a:lnTo>
                    <a:pt x="658152" y="37245"/>
                  </a:lnTo>
                  <a:lnTo>
                    <a:pt x="614626" y="21308"/>
                  </a:lnTo>
                  <a:lnTo>
                    <a:pt x="569225" y="9629"/>
                  </a:lnTo>
                  <a:lnTo>
                    <a:pt x="522186" y="2446"/>
                  </a:lnTo>
                  <a:lnTo>
                    <a:pt x="47374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095" y="1996439"/>
              <a:ext cx="551688" cy="55168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597663" y="1802781"/>
            <a:ext cx="2047239" cy="88836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 indent="184150">
              <a:lnSpc>
                <a:spcPct val="91500"/>
              </a:lnSpc>
              <a:spcBef>
                <a:spcPts val="305"/>
              </a:spcBef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Define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basic sustainable procurement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policy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232903" y="1797440"/>
            <a:ext cx="948055" cy="948055"/>
            <a:chOff x="5232903" y="1797440"/>
            <a:chExt cx="948055" cy="948055"/>
          </a:xfrm>
        </p:grpSpPr>
        <p:sp>
          <p:nvSpPr>
            <p:cNvPr id="8" name="object 8" descr=""/>
            <p:cNvSpPr/>
            <p:nvPr/>
          </p:nvSpPr>
          <p:spPr>
            <a:xfrm>
              <a:off x="5232903" y="1797440"/>
              <a:ext cx="948055" cy="948055"/>
            </a:xfrm>
            <a:custGeom>
              <a:avLst/>
              <a:gdLst/>
              <a:ahLst/>
              <a:cxnLst/>
              <a:rect l="l" t="t" r="r" b="b"/>
              <a:pathLst>
                <a:path w="948054" h="948055">
                  <a:moveTo>
                    <a:pt x="473748" y="0"/>
                  </a:moveTo>
                  <a:lnTo>
                    <a:pt x="425310" y="2446"/>
                  </a:lnTo>
                  <a:lnTo>
                    <a:pt x="378271" y="9629"/>
                  </a:lnTo>
                  <a:lnTo>
                    <a:pt x="332869" y="21308"/>
                  </a:lnTo>
                  <a:lnTo>
                    <a:pt x="289343" y="37245"/>
                  </a:lnTo>
                  <a:lnTo>
                    <a:pt x="247931" y="57204"/>
                  </a:lnTo>
                  <a:lnTo>
                    <a:pt x="208870" y="80944"/>
                  </a:lnTo>
                  <a:lnTo>
                    <a:pt x="172400" y="108228"/>
                  </a:lnTo>
                  <a:lnTo>
                    <a:pt x="138757" y="138818"/>
                  </a:lnTo>
                  <a:lnTo>
                    <a:pt x="108180" y="172476"/>
                  </a:lnTo>
                  <a:lnTo>
                    <a:pt x="80908" y="208963"/>
                  </a:lnTo>
                  <a:lnTo>
                    <a:pt x="57178" y="248040"/>
                  </a:lnTo>
                  <a:lnTo>
                    <a:pt x="37229" y="289471"/>
                  </a:lnTo>
                  <a:lnTo>
                    <a:pt x="21298" y="333016"/>
                  </a:lnTo>
                  <a:lnTo>
                    <a:pt x="9624" y="378437"/>
                  </a:lnTo>
                  <a:lnTo>
                    <a:pt x="2445" y="425497"/>
                  </a:lnTo>
                  <a:lnTo>
                    <a:pt x="0" y="473956"/>
                  </a:lnTo>
                  <a:lnTo>
                    <a:pt x="2445" y="522415"/>
                  </a:lnTo>
                  <a:lnTo>
                    <a:pt x="9624" y="569475"/>
                  </a:lnTo>
                  <a:lnTo>
                    <a:pt x="21298" y="614896"/>
                  </a:lnTo>
                  <a:lnTo>
                    <a:pt x="37229" y="658441"/>
                  </a:lnTo>
                  <a:lnTo>
                    <a:pt x="57178" y="699872"/>
                  </a:lnTo>
                  <a:lnTo>
                    <a:pt x="80908" y="738950"/>
                  </a:lnTo>
                  <a:lnTo>
                    <a:pt x="108180" y="775436"/>
                  </a:lnTo>
                  <a:lnTo>
                    <a:pt x="138757" y="809094"/>
                  </a:lnTo>
                  <a:lnTo>
                    <a:pt x="172400" y="839684"/>
                  </a:lnTo>
                  <a:lnTo>
                    <a:pt x="208870" y="866968"/>
                  </a:lnTo>
                  <a:lnTo>
                    <a:pt x="247931" y="890708"/>
                  </a:lnTo>
                  <a:lnTo>
                    <a:pt x="289343" y="910667"/>
                  </a:lnTo>
                  <a:lnTo>
                    <a:pt x="332869" y="926604"/>
                  </a:lnTo>
                  <a:lnTo>
                    <a:pt x="378271" y="938283"/>
                  </a:lnTo>
                  <a:lnTo>
                    <a:pt x="425310" y="945465"/>
                  </a:lnTo>
                  <a:lnTo>
                    <a:pt x="473748" y="947912"/>
                  </a:lnTo>
                  <a:lnTo>
                    <a:pt x="522186" y="945465"/>
                  </a:lnTo>
                  <a:lnTo>
                    <a:pt x="569225" y="938283"/>
                  </a:lnTo>
                  <a:lnTo>
                    <a:pt x="614626" y="926604"/>
                  </a:lnTo>
                  <a:lnTo>
                    <a:pt x="658152" y="910667"/>
                  </a:lnTo>
                  <a:lnTo>
                    <a:pt x="699564" y="890708"/>
                  </a:lnTo>
                  <a:lnTo>
                    <a:pt x="738625" y="866968"/>
                  </a:lnTo>
                  <a:lnTo>
                    <a:pt x="775096" y="839684"/>
                  </a:lnTo>
                  <a:lnTo>
                    <a:pt x="808739" y="809094"/>
                  </a:lnTo>
                  <a:lnTo>
                    <a:pt x="839316" y="775436"/>
                  </a:lnTo>
                  <a:lnTo>
                    <a:pt x="866588" y="738950"/>
                  </a:lnTo>
                  <a:lnTo>
                    <a:pt x="890318" y="699872"/>
                  </a:lnTo>
                  <a:lnTo>
                    <a:pt x="910267" y="658441"/>
                  </a:lnTo>
                  <a:lnTo>
                    <a:pt x="926198" y="614896"/>
                  </a:lnTo>
                  <a:lnTo>
                    <a:pt x="937872" y="569475"/>
                  </a:lnTo>
                  <a:lnTo>
                    <a:pt x="945051" y="522415"/>
                  </a:lnTo>
                  <a:lnTo>
                    <a:pt x="947497" y="473956"/>
                  </a:lnTo>
                  <a:lnTo>
                    <a:pt x="945051" y="425497"/>
                  </a:lnTo>
                  <a:lnTo>
                    <a:pt x="937872" y="378437"/>
                  </a:lnTo>
                  <a:lnTo>
                    <a:pt x="926198" y="333016"/>
                  </a:lnTo>
                  <a:lnTo>
                    <a:pt x="910267" y="289471"/>
                  </a:lnTo>
                  <a:lnTo>
                    <a:pt x="890318" y="248040"/>
                  </a:lnTo>
                  <a:lnTo>
                    <a:pt x="866588" y="208963"/>
                  </a:lnTo>
                  <a:lnTo>
                    <a:pt x="839316" y="172476"/>
                  </a:lnTo>
                  <a:lnTo>
                    <a:pt x="808739" y="138818"/>
                  </a:lnTo>
                  <a:lnTo>
                    <a:pt x="775096" y="108228"/>
                  </a:lnTo>
                  <a:lnTo>
                    <a:pt x="738625" y="80944"/>
                  </a:lnTo>
                  <a:lnTo>
                    <a:pt x="699564" y="57204"/>
                  </a:lnTo>
                  <a:lnTo>
                    <a:pt x="658152" y="37245"/>
                  </a:lnTo>
                  <a:lnTo>
                    <a:pt x="614626" y="21308"/>
                  </a:lnTo>
                  <a:lnTo>
                    <a:pt x="569225" y="9629"/>
                  </a:lnTo>
                  <a:lnTo>
                    <a:pt x="522186" y="2446"/>
                  </a:lnTo>
                  <a:lnTo>
                    <a:pt x="47374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0520" y="1996439"/>
              <a:ext cx="551688" cy="55168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370736" y="1802781"/>
            <a:ext cx="1587500" cy="88836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 indent="184150">
              <a:lnSpc>
                <a:spcPct val="91500"/>
              </a:lnSpc>
              <a:spcBef>
                <a:spcPts val="305"/>
              </a:spcBef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Identify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high- </a:t>
            </a:r>
            <a:r>
              <a:rPr dirty="0" sz="2000">
                <a:latin typeface="Calibri"/>
                <a:cs typeface="Calibri"/>
              </a:rPr>
              <a:t>impact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spend categories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459829" y="3508090"/>
            <a:ext cx="948055" cy="948055"/>
            <a:chOff x="1459829" y="3508090"/>
            <a:chExt cx="948055" cy="948055"/>
          </a:xfrm>
        </p:grpSpPr>
        <p:sp>
          <p:nvSpPr>
            <p:cNvPr id="12" name="object 12" descr=""/>
            <p:cNvSpPr/>
            <p:nvPr/>
          </p:nvSpPr>
          <p:spPr>
            <a:xfrm>
              <a:off x="1459829" y="3508090"/>
              <a:ext cx="948055" cy="948055"/>
            </a:xfrm>
            <a:custGeom>
              <a:avLst/>
              <a:gdLst/>
              <a:ahLst/>
              <a:cxnLst/>
              <a:rect l="l" t="t" r="r" b="b"/>
              <a:pathLst>
                <a:path w="948055" h="948054">
                  <a:moveTo>
                    <a:pt x="473748" y="0"/>
                  </a:moveTo>
                  <a:lnTo>
                    <a:pt x="425310" y="2446"/>
                  </a:lnTo>
                  <a:lnTo>
                    <a:pt x="378271" y="9629"/>
                  </a:lnTo>
                  <a:lnTo>
                    <a:pt x="332869" y="21308"/>
                  </a:lnTo>
                  <a:lnTo>
                    <a:pt x="289343" y="37245"/>
                  </a:lnTo>
                  <a:lnTo>
                    <a:pt x="247931" y="57203"/>
                  </a:lnTo>
                  <a:lnTo>
                    <a:pt x="208870" y="80944"/>
                  </a:lnTo>
                  <a:lnTo>
                    <a:pt x="172400" y="108228"/>
                  </a:lnTo>
                  <a:lnTo>
                    <a:pt x="138757" y="138818"/>
                  </a:lnTo>
                  <a:lnTo>
                    <a:pt x="108180" y="172475"/>
                  </a:lnTo>
                  <a:lnTo>
                    <a:pt x="80908" y="208962"/>
                  </a:lnTo>
                  <a:lnTo>
                    <a:pt x="57178" y="248040"/>
                  </a:lnTo>
                  <a:lnTo>
                    <a:pt x="37229" y="289470"/>
                  </a:lnTo>
                  <a:lnTo>
                    <a:pt x="21298" y="333015"/>
                  </a:lnTo>
                  <a:lnTo>
                    <a:pt x="9624" y="378437"/>
                  </a:lnTo>
                  <a:lnTo>
                    <a:pt x="2445" y="425496"/>
                  </a:lnTo>
                  <a:lnTo>
                    <a:pt x="0" y="473956"/>
                  </a:lnTo>
                  <a:lnTo>
                    <a:pt x="2445" y="522415"/>
                  </a:lnTo>
                  <a:lnTo>
                    <a:pt x="9624" y="569474"/>
                  </a:lnTo>
                  <a:lnTo>
                    <a:pt x="21298" y="614896"/>
                  </a:lnTo>
                  <a:lnTo>
                    <a:pt x="37229" y="658441"/>
                  </a:lnTo>
                  <a:lnTo>
                    <a:pt x="57178" y="699871"/>
                  </a:lnTo>
                  <a:lnTo>
                    <a:pt x="80908" y="738949"/>
                  </a:lnTo>
                  <a:lnTo>
                    <a:pt x="108180" y="775436"/>
                  </a:lnTo>
                  <a:lnTo>
                    <a:pt x="138757" y="809093"/>
                  </a:lnTo>
                  <a:lnTo>
                    <a:pt x="172400" y="839684"/>
                  </a:lnTo>
                  <a:lnTo>
                    <a:pt x="208870" y="866968"/>
                  </a:lnTo>
                  <a:lnTo>
                    <a:pt x="247931" y="890708"/>
                  </a:lnTo>
                  <a:lnTo>
                    <a:pt x="289343" y="910666"/>
                  </a:lnTo>
                  <a:lnTo>
                    <a:pt x="332869" y="926604"/>
                  </a:lnTo>
                  <a:lnTo>
                    <a:pt x="378271" y="938283"/>
                  </a:lnTo>
                  <a:lnTo>
                    <a:pt x="425310" y="945465"/>
                  </a:lnTo>
                  <a:lnTo>
                    <a:pt x="473748" y="947912"/>
                  </a:lnTo>
                  <a:lnTo>
                    <a:pt x="522186" y="945465"/>
                  </a:lnTo>
                  <a:lnTo>
                    <a:pt x="569225" y="938283"/>
                  </a:lnTo>
                  <a:lnTo>
                    <a:pt x="614626" y="926604"/>
                  </a:lnTo>
                  <a:lnTo>
                    <a:pt x="658152" y="910666"/>
                  </a:lnTo>
                  <a:lnTo>
                    <a:pt x="699564" y="890708"/>
                  </a:lnTo>
                  <a:lnTo>
                    <a:pt x="738625" y="866968"/>
                  </a:lnTo>
                  <a:lnTo>
                    <a:pt x="775096" y="839684"/>
                  </a:lnTo>
                  <a:lnTo>
                    <a:pt x="808739" y="809093"/>
                  </a:lnTo>
                  <a:lnTo>
                    <a:pt x="839316" y="775436"/>
                  </a:lnTo>
                  <a:lnTo>
                    <a:pt x="866588" y="738949"/>
                  </a:lnTo>
                  <a:lnTo>
                    <a:pt x="890318" y="699871"/>
                  </a:lnTo>
                  <a:lnTo>
                    <a:pt x="910267" y="658441"/>
                  </a:lnTo>
                  <a:lnTo>
                    <a:pt x="926198" y="614896"/>
                  </a:lnTo>
                  <a:lnTo>
                    <a:pt x="937872" y="569474"/>
                  </a:lnTo>
                  <a:lnTo>
                    <a:pt x="945051" y="522415"/>
                  </a:lnTo>
                  <a:lnTo>
                    <a:pt x="947497" y="473956"/>
                  </a:lnTo>
                  <a:lnTo>
                    <a:pt x="945051" y="425496"/>
                  </a:lnTo>
                  <a:lnTo>
                    <a:pt x="937872" y="378437"/>
                  </a:lnTo>
                  <a:lnTo>
                    <a:pt x="926198" y="333015"/>
                  </a:lnTo>
                  <a:lnTo>
                    <a:pt x="910267" y="289470"/>
                  </a:lnTo>
                  <a:lnTo>
                    <a:pt x="890318" y="248040"/>
                  </a:lnTo>
                  <a:lnTo>
                    <a:pt x="866588" y="208962"/>
                  </a:lnTo>
                  <a:lnTo>
                    <a:pt x="839316" y="172475"/>
                  </a:lnTo>
                  <a:lnTo>
                    <a:pt x="808739" y="138818"/>
                  </a:lnTo>
                  <a:lnTo>
                    <a:pt x="775096" y="108228"/>
                  </a:lnTo>
                  <a:lnTo>
                    <a:pt x="738625" y="80944"/>
                  </a:lnTo>
                  <a:lnTo>
                    <a:pt x="699564" y="57203"/>
                  </a:lnTo>
                  <a:lnTo>
                    <a:pt x="658152" y="37245"/>
                  </a:lnTo>
                  <a:lnTo>
                    <a:pt x="614626" y="21308"/>
                  </a:lnTo>
                  <a:lnTo>
                    <a:pt x="569225" y="9629"/>
                  </a:lnTo>
                  <a:lnTo>
                    <a:pt x="522186" y="2446"/>
                  </a:lnTo>
                  <a:lnTo>
                    <a:pt x="47374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7095" y="3706367"/>
              <a:ext cx="551688" cy="55168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597663" y="3512709"/>
            <a:ext cx="2179320" cy="88836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 indent="184150">
              <a:lnSpc>
                <a:spcPct val="91500"/>
              </a:lnSpc>
              <a:spcBef>
                <a:spcPts val="305"/>
              </a:spcBef>
              <a:buChar char="•"/>
              <a:tabLst>
                <a:tab pos="196850" algn="l"/>
              </a:tabLst>
            </a:pPr>
            <a:r>
              <a:rPr dirty="0" sz="2000" spc="-10">
                <a:latin typeface="Calibri"/>
                <a:cs typeface="Calibri"/>
              </a:rPr>
              <a:t>Introduce minimum sustainability criteria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232903" y="3508090"/>
            <a:ext cx="948055" cy="948055"/>
            <a:chOff x="5232903" y="3508090"/>
            <a:chExt cx="948055" cy="948055"/>
          </a:xfrm>
        </p:grpSpPr>
        <p:sp>
          <p:nvSpPr>
            <p:cNvPr id="16" name="object 16" descr=""/>
            <p:cNvSpPr/>
            <p:nvPr/>
          </p:nvSpPr>
          <p:spPr>
            <a:xfrm>
              <a:off x="5232903" y="3508090"/>
              <a:ext cx="948055" cy="948055"/>
            </a:xfrm>
            <a:custGeom>
              <a:avLst/>
              <a:gdLst/>
              <a:ahLst/>
              <a:cxnLst/>
              <a:rect l="l" t="t" r="r" b="b"/>
              <a:pathLst>
                <a:path w="948054" h="948054">
                  <a:moveTo>
                    <a:pt x="473748" y="0"/>
                  </a:moveTo>
                  <a:lnTo>
                    <a:pt x="425310" y="2446"/>
                  </a:lnTo>
                  <a:lnTo>
                    <a:pt x="378271" y="9629"/>
                  </a:lnTo>
                  <a:lnTo>
                    <a:pt x="332869" y="21308"/>
                  </a:lnTo>
                  <a:lnTo>
                    <a:pt x="289343" y="37245"/>
                  </a:lnTo>
                  <a:lnTo>
                    <a:pt x="247931" y="57203"/>
                  </a:lnTo>
                  <a:lnTo>
                    <a:pt x="208870" y="80944"/>
                  </a:lnTo>
                  <a:lnTo>
                    <a:pt x="172400" y="108228"/>
                  </a:lnTo>
                  <a:lnTo>
                    <a:pt x="138757" y="138818"/>
                  </a:lnTo>
                  <a:lnTo>
                    <a:pt x="108180" y="172475"/>
                  </a:lnTo>
                  <a:lnTo>
                    <a:pt x="80908" y="208962"/>
                  </a:lnTo>
                  <a:lnTo>
                    <a:pt x="57178" y="248040"/>
                  </a:lnTo>
                  <a:lnTo>
                    <a:pt x="37229" y="289470"/>
                  </a:lnTo>
                  <a:lnTo>
                    <a:pt x="21298" y="333015"/>
                  </a:lnTo>
                  <a:lnTo>
                    <a:pt x="9624" y="378437"/>
                  </a:lnTo>
                  <a:lnTo>
                    <a:pt x="2445" y="425496"/>
                  </a:lnTo>
                  <a:lnTo>
                    <a:pt x="0" y="473956"/>
                  </a:lnTo>
                  <a:lnTo>
                    <a:pt x="2445" y="522415"/>
                  </a:lnTo>
                  <a:lnTo>
                    <a:pt x="9624" y="569474"/>
                  </a:lnTo>
                  <a:lnTo>
                    <a:pt x="21298" y="614896"/>
                  </a:lnTo>
                  <a:lnTo>
                    <a:pt x="37229" y="658441"/>
                  </a:lnTo>
                  <a:lnTo>
                    <a:pt x="57178" y="699871"/>
                  </a:lnTo>
                  <a:lnTo>
                    <a:pt x="80908" y="738949"/>
                  </a:lnTo>
                  <a:lnTo>
                    <a:pt x="108180" y="775436"/>
                  </a:lnTo>
                  <a:lnTo>
                    <a:pt x="138757" y="809093"/>
                  </a:lnTo>
                  <a:lnTo>
                    <a:pt x="172400" y="839684"/>
                  </a:lnTo>
                  <a:lnTo>
                    <a:pt x="208870" y="866968"/>
                  </a:lnTo>
                  <a:lnTo>
                    <a:pt x="247931" y="890708"/>
                  </a:lnTo>
                  <a:lnTo>
                    <a:pt x="289343" y="910666"/>
                  </a:lnTo>
                  <a:lnTo>
                    <a:pt x="332869" y="926604"/>
                  </a:lnTo>
                  <a:lnTo>
                    <a:pt x="378271" y="938283"/>
                  </a:lnTo>
                  <a:lnTo>
                    <a:pt x="425310" y="945465"/>
                  </a:lnTo>
                  <a:lnTo>
                    <a:pt x="473748" y="947912"/>
                  </a:lnTo>
                  <a:lnTo>
                    <a:pt x="522186" y="945465"/>
                  </a:lnTo>
                  <a:lnTo>
                    <a:pt x="569225" y="938283"/>
                  </a:lnTo>
                  <a:lnTo>
                    <a:pt x="614626" y="926604"/>
                  </a:lnTo>
                  <a:lnTo>
                    <a:pt x="658152" y="910666"/>
                  </a:lnTo>
                  <a:lnTo>
                    <a:pt x="699564" y="890708"/>
                  </a:lnTo>
                  <a:lnTo>
                    <a:pt x="738625" y="866968"/>
                  </a:lnTo>
                  <a:lnTo>
                    <a:pt x="775096" y="839684"/>
                  </a:lnTo>
                  <a:lnTo>
                    <a:pt x="808739" y="809093"/>
                  </a:lnTo>
                  <a:lnTo>
                    <a:pt x="839316" y="775436"/>
                  </a:lnTo>
                  <a:lnTo>
                    <a:pt x="866588" y="738949"/>
                  </a:lnTo>
                  <a:lnTo>
                    <a:pt x="890318" y="699871"/>
                  </a:lnTo>
                  <a:lnTo>
                    <a:pt x="910267" y="658441"/>
                  </a:lnTo>
                  <a:lnTo>
                    <a:pt x="926198" y="614896"/>
                  </a:lnTo>
                  <a:lnTo>
                    <a:pt x="937872" y="569474"/>
                  </a:lnTo>
                  <a:lnTo>
                    <a:pt x="945051" y="522415"/>
                  </a:lnTo>
                  <a:lnTo>
                    <a:pt x="947497" y="473956"/>
                  </a:lnTo>
                  <a:lnTo>
                    <a:pt x="945051" y="425496"/>
                  </a:lnTo>
                  <a:lnTo>
                    <a:pt x="937872" y="378437"/>
                  </a:lnTo>
                  <a:lnTo>
                    <a:pt x="926198" y="333015"/>
                  </a:lnTo>
                  <a:lnTo>
                    <a:pt x="910267" y="289470"/>
                  </a:lnTo>
                  <a:lnTo>
                    <a:pt x="890318" y="248040"/>
                  </a:lnTo>
                  <a:lnTo>
                    <a:pt x="866588" y="208962"/>
                  </a:lnTo>
                  <a:lnTo>
                    <a:pt x="839316" y="172475"/>
                  </a:lnTo>
                  <a:lnTo>
                    <a:pt x="808739" y="138818"/>
                  </a:lnTo>
                  <a:lnTo>
                    <a:pt x="775096" y="108228"/>
                  </a:lnTo>
                  <a:lnTo>
                    <a:pt x="738625" y="80944"/>
                  </a:lnTo>
                  <a:lnTo>
                    <a:pt x="699564" y="57203"/>
                  </a:lnTo>
                  <a:lnTo>
                    <a:pt x="658152" y="37245"/>
                  </a:lnTo>
                  <a:lnTo>
                    <a:pt x="614626" y="21308"/>
                  </a:lnTo>
                  <a:lnTo>
                    <a:pt x="569225" y="9629"/>
                  </a:lnTo>
                  <a:lnTo>
                    <a:pt x="522186" y="2446"/>
                  </a:lnTo>
                  <a:lnTo>
                    <a:pt x="47374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0520" y="3706367"/>
              <a:ext cx="551688" cy="551688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6370736" y="3652917"/>
            <a:ext cx="2090420" cy="61087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 indent="184150">
              <a:lnSpc>
                <a:spcPts val="2210"/>
              </a:lnSpc>
              <a:spcBef>
                <a:spcPts val="330"/>
              </a:spcBef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Start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supplier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self- assessments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459829" y="5218738"/>
            <a:ext cx="948055" cy="948055"/>
            <a:chOff x="1459829" y="5218738"/>
            <a:chExt cx="948055" cy="948055"/>
          </a:xfrm>
        </p:grpSpPr>
        <p:sp>
          <p:nvSpPr>
            <p:cNvPr id="20" name="object 20" descr=""/>
            <p:cNvSpPr/>
            <p:nvPr/>
          </p:nvSpPr>
          <p:spPr>
            <a:xfrm>
              <a:off x="1459829" y="5218738"/>
              <a:ext cx="948055" cy="948055"/>
            </a:xfrm>
            <a:custGeom>
              <a:avLst/>
              <a:gdLst/>
              <a:ahLst/>
              <a:cxnLst/>
              <a:rect l="l" t="t" r="r" b="b"/>
              <a:pathLst>
                <a:path w="948055" h="948054">
                  <a:moveTo>
                    <a:pt x="473748" y="0"/>
                  </a:moveTo>
                  <a:lnTo>
                    <a:pt x="425310" y="2446"/>
                  </a:lnTo>
                  <a:lnTo>
                    <a:pt x="378271" y="9629"/>
                  </a:lnTo>
                  <a:lnTo>
                    <a:pt x="332869" y="21308"/>
                  </a:lnTo>
                  <a:lnTo>
                    <a:pt x="289343" y="37245"/>
                  </a:lnTo>
                  <a:lnTo>
                    <a:pt x="247931" y="57203"/>
                  </a:lnTo>
                  <a:lnTo>
                    <a:pt x="208870" y="80944"/>
                  </a:lnTo>
                  <a:lnTo>
                    <a:pt x="172400" y="108228"/>
                  </a:lnTo>
                  <a:lnTo>
                    <a:pt x="138757" y="138818"/>
                  </a:lnTo>
                  <a:lnTo>
                    <a:pt x="108180" y="172475"/>
                  </a:lnTo>
                  <a:lnTo>
                    <a:pt x="80908" y="208962"/>
                  </a:lnTo>
                  <a:lnTo>
                    <a:pt x="57178" y="248040"/>
                  </a:lnTo>
                  <a:lnTo>
                    <a:pt x="37229" y="289470"/>
                  </a:lnTo>
                  <a:lnTo>
                    <a:pt x="21298" y="333015"/>
                  </a:lnTo>
                  <a:lnTo>
                    <a:pt x="9624" y="378437"/>
                  </a:lnTo>
                  <a:lnTo>
                    <a:pt x="2445" y="425496"/>
                  </a:lnTo>
                  <a:lnTo>
                    <a:pt x="0" y="473956"/>
                  </a:lnTo>
                  <a:lnTo>
                    <a:pt x="2445" y="522415"/>
                  </a:lnTo>
                  <a:lnTo>
                    <a:pt x="9624" y="569474"/>
                  </a:lnTo>
                  <a:lnTo>
                    <a:pt x="21298" y="614896"/>
                  </a:lnTo>
                  <a:lnTo>
                    <a:pt x="37229" y="658441"/>
                  </a:lnTo>
                  <a:lnTo>
                    <a:pt x="57178" y="699871"/>
                  </a:lnTo>
                  <a:lnTo>
                    <a:pt x="80908" y="738949"/>
                  </a:lnTo>
                  <a:lnTo>
                    <a:pt x="108180" y="775436"/>
                  </a:lnTo>
                  <a:lnTo>
                    <a:pt x="138757" y="809093"/>
                  </a:lnTo>
                  <a:lnTo>
                    <a:pt x="172400" y="839684"/>
                  </a:lnTo>
                  <a:lnTo>
                    <a:pt x="208870" y="866968"/>
                  </a:lnTo>
                  <a:lnTo>
                    <a:pt x="247931" y="890708"/>
                  </a:lnTo>
                  <a:lnTo>
                    <a:pt x="289343" y="910666"/>
                  </a:lnTo>
                  <a:lnTo>
                    <a:pt x="332869" y="926604"/>
                  </a:lnTo>
                  <a:lnTo>
                    <a:pt x="378271" y="938283"/>
                  </a:lnTo>
                  <a:lnTo>
                    <a:pt x="425310" y="945465"/>
                  </a:lnTo>
                  <a:lnTo>
                    <a:pt x="473748" y="947912"/>
                  </a:lnTo>
                  <a:lnTo>
                    <a:pt x="522186" y="945465"/>
                  </a:lnTo>
                  <a:lnTo>
                    <a:pt x="569225" y="938283"/>
                  </a:lnTo>
                  <a:lnTo>
                    <a:pt x="614626" y="926604"/>
                  </a:lnTo>
                  <a:lnTo>
                    <a:pt x="658152" y="910666"/>
                  </a:lnTo>
                  <a:lnTo>
                    <a:pt x="699564" y="890708"/>
                  </a:lnTo>
                  <a:lnTo>
                    <a:pt x="738625" y="866968"/>
                  </a:lnTo>
                  <a:lnTo>
                    <a:pt x="775096" y="839684"/>
                  </a:lnTo>
                  <a:lnTo>
                    <a:pt x="808739" y="809093"/>
                  </a:lnTo>
                  <a:lnTo>
                    <a:pt x="839316" y="775436"/>
                  </a:lnTo>
                  <a:lnTo>
                    <a:pt x="866588" y="738949"/>
                  </a:lnTo>
                  <a:lnTo>
                    <a:pt x="890318" y="699871"/>
                  </a:lnTo>
                  <a:lnTo>
                    <a:pt x="910267" y="658441"/>
                  </a:lnTo>
                  <a:lnTo>
                    <a:pt x="926198" y="614896"/>
                  </a:lnTo>
                  <a:lnTo>
                    <a:pt x="937872" y="569474"/>
                  </a:lnTo>
                  <a:lnTo>
                    <a:pt x="945051" y="522415"/>
                  </a:lnTo>
                  <a:lnTo>
                    <a:pt x="947497" y="473956"/>
                  </a:lnTo>
                  <a:lnTo>
                    <a:pt x="945051" y="425496"/>
                  </a:lnTo>
                  <a:lnTo>
                    <a:pt x="937872" y="378437"/>
                  </a:lnTo>
                  <a:lnTo>
                    <a:pt x="926198" y="333015"/>
                  </a:lnTo>
                  <a:lnTo>
                    <a:pt x="910267" y="289470"/>
                  </a:lnTo>
                  <a:lnTo>
                    <a:pt x="890318" y="248040"/>
                  </a:lnTo>
                  <a:lnTo>
                    <a:pt x="866588" y="208962"/>
                  </a:lnTo>
                  <a:lnTo>
                    <a:pt x="839316" y="172475"/>
                  </a:lnTo>
                  <a:lnTo>
                    <a:pt x="808739" y="138818"/>
                  </a:lnTo>
                  <a:lnTo>
                    <a:pt x="775096" y="108228"/>
                  </a:lnTo>
                  <a:lnTo>
                    <a:pt x="738625" y="80944"/>
                  </a:lnTo>
                  <a:lnTo>
                    <a:pt x="699564" y="57203"/>
                  </a:lnTo>
                  <a:lnTo>
                    <a:pt x="658152" y="37245"/>
                  </a:lnTo>
                  <a:lnTo>
                    <a:pt x="614626" y="21308"/>
                  </a:lnTo>
                  <a:lnTo>
                    <a:pt x="569225" y="9629"/>
                  </a:lnTo>
                  <a:lnTo>
                    <a:pt x="522186" y="2446"/>
                  </a:lnTo>
                  <a:lnTo>
                    <a:pt x="47374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7095" y="5416295"/>
              <a:ext cx="551688" cy="551687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597663" y="5222637"/>
            <a:ext cx="1978025" cy="8915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 indent="184150">
              <a:lnSpc>
                <a:spcPts val="2210"/>
              </a:lnSpc>
              <a:spcBef>
                <a:spcPts val="330"/>
              </a:spcBef>
              <a:buChar char="•"/>
              <a:tabLst>
                <a:tab pos="196850" algn="l"/>
              </a:tabLst>
            </a:pPr>
            <a:r>
              <a:rPr dirty="0" sz="2000" spc="-10">
                <a:latin typeface="Calibri"/>
                <a:cs typeface="Calibri"/>
              </a:rPr>
              <a:t>Leverage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existing certifications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standards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0552" y="4568885"/>
            <a:ext cx="3745071" cy="2497807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091038" y="6522146"/>
            <a:ext cx="18942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9617" y="367681"/>
            <a:ext cx="9181465" cy="1983739"/>
            <a:chOff x="749617" y="367681"/>
            <a:chExt cx="9181465" cy="198373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17" y="367681"/>
              <a:ext cx="9181465" cy="198371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7698" y="528615"/>
              <a:ext cx="3652520" cy="1662430"/>
            </a:xfrm>
            <a:custGeom>
              <a:avLst/>
              <a:gdLst/>
              <a:ahLst/>
              <a:cxnLst/>
              <a:rect l="l" t="t" r="r" b="b"/>
              <a:pathLst>
                <a:path w="3652520" h="1662430">
                  <a:moveTo>
                    <a:pt x="3652450" y="0"/>
                  </a:moveTo>
                  <a:lnTo>
                    <a:pt x="0" y="0"/>
                  </a:lnTo>
                  <a:lnTo>
                    <a:pt x="0" y="1661848"/>
                  </a:lnTo>
                  <a:lnTo>
                    <a:pt x="3652450" y="1661848"/>
                  </a:lnTo>
                  <a:lnTo>
                    <a:pt x="36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49" y="723400"/>
              <a:ext cx="3310350" cy="146260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07698" y="528615"/>
            <a:ext cx="3652520" cy="166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18BAA8"/>
                </a:solidFill>
                <a:latin typeface="Verdana"/>
                <a:cs typeface="Verdana"/>
              </a:rPr>
              <a:t>IN4BLUE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07999" y="3197506"/>
            <a:ext cx="9664700" cy="3831590"/>
            <a:chOff x="507999" y="3197506"/>
            <a:chExt cx="9664700" cy="383159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9" y="6397121"/>
              <a:ext cx="9664700" cy="63170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135503" y="3197506"/>
              <a:ext cx="6346190" cy="3534410"/>
            </a:xfrm>
            <a:custGeom>
              <a:avLst/>
              <a:gdLst/>
              <a:ahLst/>
              <a:cxnLst/>
              <a:rect l="l" t="t" r="r" b="b"/>
              <a:pathLst>
                <a:path w="6346190" h="3534409">
                  <a:moveTo>
                    <a:pt x="6345873" y="0"/>
                  </a:moveTo>
                  <a:lnTo>
                    <a:pt x="0" y="0"/>
                  </a:lnTo>
                  <a:lnTo>
                    <a:pt x="0" y="3534302"/>
                  </a:lnTo>
                  <a:lnTo>
                    <a:pt x="6345873" y="3534302"/>
                  </a:lnTo>
                  <a:lnTo>
                    <a:pt x="6345873" y="0"/>
                  </a:lnTo>
                  <a:close/>
                </a:path>
              </a:pathLst>
            </a:custGeom>
            <a:solidFill>
              <a:srgbClr val="F0F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460601" y="6428723"/>
              <a:ext cx="1636395" cy="175895"/>
            </a:xfrm>
            <a:custGeom>
              <a:avLst/>
              <a:gdLst/>
              <a:ahLst/>
              <a:cxnLst/>
              <a:rect l="l" t="t" r="r" b="b"/>
              <a:pathLst>
                <a:path w="1636395" h="175895">
                  <a:moveTo>
                    <a:pt x="1548494" y="0"/>
                  </a:moveTo>
                  <a:lnTo>
                    <a:pt x="87624" y="0"/>
                  </a:lnTo>
                  <a:lnTo>
                    <a:pt x="53519" y="6895"/>
                  </a:lnTo>
                  <a:lnTo>
                    <a:pt x="25666" y="25699"/>
                  </a:lnTo>
                  <a:lnTo>
                    <a:pt x="6886" y="53587"/>
                  </a:lnTo>
                  <a:lnTo>
                    <a:pt x="0" y="87736"/>
                  </a:lnTo>
                  <a:lnTo>
                    <a:pt x="6886" y="121885"/>
                  </a:lnTo>
                  <a:lnTo>
                    <a:pt x="25666" y="149774"/>
                  </a:lnTo>
                  <a:lnTo>
                    <a:pt x="53519" y="168577"/>
                  </a:lnTo>
                  <a:lnTo>
                    <a:pt x="87624" y="175473"/>
                  </a:lnTo>
                  <a:lnTo>
                    <a:pt x="1548494" y="175473"/>
                  </a:lnTo>
                  <a:lnTo>
                    <a:pt x="1582599" y="168577"/>
                  </a:lnTo>
                  <a:lnTo>
                    <a:pt x="1610452" y="149774"/>
                  </a:lnTo>
                  <a:lnTo>
                    <a:pt x="1629232" y="121885"/>
                  </a:lnTo>
                  <a:lnTo>
                    <a:pt x="1636119" y="87736"/>
                  </a:lnTo>
                  <a:lnTo>
                    <a:pt x="1629232" y="53587"/>
                  </a:lnTo>
                  <a:lnTo>
                    <a:pt x="1610452" y="25699"/>
                  </a:lnTo>
                  <a:lnTo>
                    <a:pt x="1582599" y="6895"/>
                  </a:lnTo>
                  <a:lnTo>
                    <a:pt x="1548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6187" y="6461681"/>
              <a:ext cx="109416" cy="1095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19494" y="2586117"/>
            <a:ext cx="695896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5" b="0">
                <a:solidFill>
                  <a:srgbClr val="40A2DA"/>
                </a:solidFill>
                <a:latin typeface="Arial Black"/>
                <a:cs typeface="Arial Black"/>
              </a:rPr>
              <a:t>Supplier</a:t>
            </a:r>
            <a:r>
              <a:rPr dirty="0" sz="2000" spc="-110" b="0">
                <a:solidFill>
                  <a:srgbClr val="40A2DA"/>
                </a:solidFill>
                <a:latin typeface="Arial Black"/>
                <a:cs typeface="Arial Black"/>
              </a:rPr>
              <a:t> </a:t>
            </a:r>
            <a:r>
              <a:rPr dirty="0" sz="2000" spc="-120" b="0">
                <a:solidFill>
                  <a:srgbClr val="40A2DA"/>
                </a:solidFill>
                <a:latin typeface="Arial Black"/>
                <a:cs typeface="Arial Black"/>
              </a:rPr>
              <a:t>engagement</a:t>
            </a:r>
            <a:r>
              <a:rPr dirty="0" sz="2000" spc="-114" b="0">
                <a:solidFill>
                  <a:srgbClr val="40A2DA"/>
                </a:solidFill>
                <a:latin typeface="Arial Black"/>
                <a:cs typeface="Arial Black"/>
              </a:rPr>
              <a:t> </a:t>
            </a:r>
            <a:r>
              <a:rPr dirty="0" sz="2000" spc="-95" b="0">
                <a:solidFill>
                  <a:srgbClr val="40A2DA"/>
                </a:solidFill>
                <a:latin typeface="Arial Black"/>
                <a:cs typeface="Arial Black"/>
              </a:rPr>
              <a:t>programme</a:t>
            </a:r>
            <a:r>
              <a:rPr dirty="0" sz="2000" spc="-105" b="0">
                <a:solidFill>
                  <a:srgbClr val="40A2DA"/>
                </a:solidFill>
                <a:latin typeface="Arial Black"/>
                <a:cs typeface="Arial Black"/>
              </a:rPr>
              <a:t> </a:t>
            </a:r>
            <a:r>
              <a:rPr dirty="0" sz="2000" b="0">
                <a:solidFill>
                  <a:srgbClr val="40A2DA"/>
                </a:solidFill>
                <a:latin typeface="Arial Black"/>
                <a:cs typeface="Arial Black"/>
              </a:rPr>
              <a:t>–</a:t>
            </a:r>
            <a:r>
              <a:rPr dirty="0" sz="2000" spc="-105" b="0">
                <a:solidFill>
                  <a:srgbClr val="40A2DA"/>
                </a:solidFill>
                <a:latin typeface="Arial Black"/>
                <a:cs typeface="Arial Black"/>
              </a:rPr>
              <a:t> </a:t>
            </a:r>
            <a:r>
              <a:rPr dirty="0" sz="2000" spc="-95" b="0">
                <a:solidFill>
                  <a:srgbClr val="40A2DA"/>
                </a:solidFill>
                <a:latin typeface="Arial Black"/>
                <a:cs typeface="Arial Black"/>
              </a:rPr>
              <a:t>standard</a:t>
            </a:r>
            <a:r>
              <a:rPr dirty="0" sz="2000" spc="-114" b="0">
                <a:solidFill>
                  <a:srgbClr val="40A2DA"/>
                </a:solidFill>
                <a:latin typeface="Arial Black"/>
                <a:cs typeface="Arial Black"/>
              </a:rPr>
              <a:t> </a:t>
            </a:r>
            <a:r>
              <a:rPr dirty="0" sz="2000" spc="-65" b="0">
                <a:solidFill>
                  <a:srgbClr val="40A2DA"/>
                </a:solidFill>
                <a:latin typeface="Arial Black"/>
                <a:cs typeface="Arial Black"/>
              </a:rPr>
              <a:t>approach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33750" y="6449489"/>
            <a:ext cx="262890" cy="123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-10">
                <a:solidFill>
                  <a:srgbClr val="1D1D1B"/>
                </a:solidFill>
                <a:latin typeface="Arial MT"/>
                <a:cs typeface="Arial MT"/>
              </a:rPr>
              <a:t>Critical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002042" y="6457865"/>
            <a:ext cx="696595" cy="117475"/>
            <a:chOff x="5002042" y="6457865"/>
            <a:chExt cx="696595" cy="11747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2042" y="6461681"/>
              <a:ext cx="109416" cy="10955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1165" y="6457865"/>
              <a:ext cx="117049" cy="11718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712538" y="6449489"/>
            <a:ext cx="294640" cy="123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-25">
                <a:solidFill>
                  <a:srgbClr val="1D1D1B"/>
                </a:solidFill>
                <a:latin typeface="Arial MT"/>
                <a:cs typeface="Arial MT"/>
              </a:rPr>
              <a:t>Regular</a:t>
            </a:r>
            <a:endParaRPr sz="650">
              <a:latin typeface="Arial MT"/>
              <a:cs typeface="Arial MT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2443441" y="3815046"/>
          <a:ext cx="5697855" cy="242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220"/>
                <a:gridCol w="1116330"/>
                <a:gridCol w="1130935"/>
                <a:gridCol w="1130935"/>
                <a:gridCol w="1116964"/>
              </a:tblGrid>
              <a:tr h="401320">
                <a:tc>
                  <a:txBody>
                    <a:bodyPr/>
                    <a:lstStyle/>
                    <a:p>
                      <a:pPr marL="160020" marR="73660" indent="-112395">
                        <a:lnSpc>
                          <a:spcPct val="103099"/>
                        </a:lnSpc>
                        <a:spcBef>
                          <a:spcPts val="66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Define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data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requirements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sources.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R w="9525">
                      <a:solidFill>
                        <a:srgbClr val="DBDFE2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82880" indent="-112395">
                        <a:lnSpc>
                          <a:spcPct val="103099"/>
                        </a:lnSpc>
                        <a:spcBef>
                          <a:spcPts val="66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Assess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sustainability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maturity.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DBDFE2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72390" indent="-112395">
                        <a:lnSpc>
                          <a:spcPct val="103099"/>
                        </a:lnSpc>
                        <a:spcBef>
                          <a:spcPts val="66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Develop</a:t>
                      </a:r>
                      <a:r>
                        <a:rPr dirty="0" sz="6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detailed</a:t>
                      </a:r>
                      <a:r>
                        <a:rPr dirty="0" sz="6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engagement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plan.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55244" indent="-112395">
                        <a:lnSpc>
                          <a:spcPct val="103099"/>
                        </a:lnSpc>
                        <a:spcBef>
                          <a:spcPts val="66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Identify</a:t>
                      </a:r>
                      <a:r>
                        <a:rPr dirty="0" sz="6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category-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specific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levers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best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 practices.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118110" indent="-112395">
                        <a:lnSpc>
                          <a:spcPct val="103099"/>
                        </a:lnSpc>
                        <a:spcBef>
                          <a:spcPts val="275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Offer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training,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resources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tools</a:t>
                      </a:r>
                      <a:r>
                        <a:rPr dirty="0" sz="65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65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support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implementation.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solidFill>
                      <a:srgbClr val="FFFFFF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marL="160020" marR="60325" indent="-112395">
                        <a:lnSpc>
                          <a:spcPct val="103099"/>
                        </a:lnSpc>
                        <a:spcBef>
                          <a:spcPts val="335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Create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initial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baseline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via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spend-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average-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data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methods.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236854" indent="-112395">
                        <a:lnSpc>
                          <a:spcPct val="103099"/>
                        </a:lnSpc>
                        <a:spcBef>
                          <a:spcPts val="335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Segment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suppliers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sustainability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dirty="0" sz="6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criteria.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65735" marR="160020" indent="-112395">
                        <a:lnSpc>
                          <a:spcPct val="103099"/>
                        </a:lnSpc>
                        <a:spcBef>
                          <a:spcPts val="335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Reach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out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suppliers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align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expectations.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77470" indent="-112395">
                        <a:lnSpc>
                          <a:spcPct val="103099"/>
                        </a:lnSpc>
                        <a:spcBef>
                          <a:spcPts val="335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Conduct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 joint workshops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explore</a:t>
                      </a:r>
                      <a:r>
                        <a:rPr dirty="0" sz="6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strategies.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76835" indent="-112395">
                        <a:lnSpc>
                          <a:spcPct val="103099"/>
                        </a:lnSpc>
                        <a:spcBef>
                          <a:spcPts val="725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Establish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incentives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recognition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programmes.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92075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algn="just" marL="160020" marR="40640" indent="-112395">
                        <a:lnSpc>
                          <a:spcPct val="103099"/>
                        </a:lnSpc>
                        <a:spcBef>
                          <a:spcPts val="32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Identify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emission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hotspots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plotting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supplier/category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emissions.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20650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Define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archetypes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tailor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engagement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strategies.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73660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Secure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commitment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advance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decarbonization</a:t>
                      </a:r>
                      <a:r>
                        <a:rPr dirty="0" sz="6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efforts.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CED4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32715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Outline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decarbonization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roadmap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(e.g.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levers,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milestones,</a:t>
                      </a:r>
                      <a:r>
                        <a:rPr dirty="0" sz="6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targets).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CED4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177800" indent="-112395">
                        <a:lnSpc>
                          <a:spcPct val="103099"/>
                        </a:lnSpc>
                        <a:spcBef>
                          <a:spcPts val="30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Set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 reporting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monitoring systems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track</a:t>
                      </a:r>
                      <a:r>
                        <a:rPr dirty="0" sz="65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progress.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marL="160020" marR="121285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Improve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accuracy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over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time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collecting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direct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supplier</a:t>
                      </a:r>
                      <a:r>
                        <a:rPr dirty="0" sz="6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data.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solidFill>
                      <a:srgbClr val="C5C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0F0EF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20955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Define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interaction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model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(e.g.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resources,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meetings,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tools,</a:t>
                      </a:r>
                      <a:r>
                        <a:rPr dirty="0" sz="6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point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contact).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49860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Develop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case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6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assess</a:t>
                      </a:r>
                      <a:r>
                        <a:rPr dirty="0" sz="6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cost-benefit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impact.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CED4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knowledge</a:t>
                      </a:r>
                      <a:endParaRPr sz="650">
                        <a:latin typeface="Arial MT"/>
                        <a:cs typeface="Arial MT"/>
                      </a:endParaRPr>
                    </a:p>
                    <a:p>
                      <a:pPr marL="149860" marR="84455">
                        <a:lnSpc>
                          <a:spcPct val="103099"/>
                        </a:lnSpc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best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practice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across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suppliers.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BDFE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0685"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0F0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290" marR="142875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Secure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buy-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in from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key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sponsors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(e.g.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 CFO,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leadership</a:t>
                      </a:r>
                      <a:r>
                        <a:rPr dirty="0" sz="6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team).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5CED4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49860" marR="113030" indent="-112395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Communicate</a:t>
                      </a:r>
                      <a:r>
                        <a:rPr dirty="0" sz="6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progress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 goals throughout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organization.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DBDFE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407670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0F0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290" marR="53975" indent="-112395">
                        <a:lnSpc>
                          <a:spcPct val="103099"/>
                        </a:lnSpc>
                        <a:spcBef>
                          <a:spcPts val="340"/>
                        </a:spcBef>
                      </a:pPr>
                      <a:r>
                        <a:rPr dirty="0" sz="6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6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Launch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pilots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 to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0">
                          <a:latin typeface="Arial MT"/>
                          <a:cs typeface="Arial MT"/>
                        </a:rPr>
                        <a:t>test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feasibility,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refine</a:t>
                      </a:r>
                      <a:r>
                        <a:rPr dirty="0" sz="6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6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 spc="-25">
                          <a:latin typeface="Arial MT"/>
                          <a:cs typeface="Arial MT"/>
                        </a:rPr>
                        <a:t>scale</a:t>
                      </a:r>
                      <a:r>
                        <a:rPr dirty="0" sz="6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50">
                          <a:latin typeface="Arial MT"/>
                          <a:cs typeface="Arial MT"/>
                        </a:rPr>
                        <a:t>up </a:t>
                      </a:r>
                      <a:r>
                        <a:rPr dirty="0" sz="650" spc="-10">
                          <a:latin typeface="Arial MT"/>
                          <a:cs typeface="Arial MT"/>
                        </a:rPr>
                        <a:t>programmes.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0F0EF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2443289" y="3360573"/>
            <a:ext cx="5719445" cy="459105"/>
            <a:chOff x="2443289" y="3360573"/>
            <a:chExt cx="5719445" cy="459105"/>
          </a:xfrm>
        </p:grpSpPr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3289" y="3364701"/>
              <a:ext cx="5718978" cy="4503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940303" y="3364701"/>
              <a:ext cx="98425" cy="450850"/>
            </a:xfrm>
            <a:custGeom>
              <a:avLst/>
              <a:gdLst/>
              <a:ahLst/>
              <a:cxnLst/>
              <a:rect l="l" t="t" r="r" b="b"/>
              <a:pathLst>
                <a:path w="98425" h="450850">
                  <a:moveTo>
                    <a:pt x="0" y="0"/>
                  </a:moveTo>
                  <a:lnTo>
                    <a:pt x="97911" y="225186"/>
                  </a:lnTo>
                  <a:lnTo>
                    <a:pt x="0" y="450335"/>
                  </a:lnTo>
                </a:path>
              </a:pathLst>
            </a:custGeom>
            <a:ln w="7627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816227" y="3364701"/>
              <a:ext cx="98425" cy="450850"/>
            </a:xfrm>
            <a:custGeom>
              <a:avLst/>
              <a:gdLst/>
              <a:ahLst/>
              <a:cxnLst/>
              <a:rect l="l" t="t" r="r" b="b"/>
              <a:pathLst>
                <a:path w="98425" h="450850">
                  <a:moveTo>
                    <a:pt x="0" y="0"/>
                  </a:moveTo>
                  <a:lnTo>
                    <a:pt x="97922" y="225186"/>
                  </a:lnTo>
                  <a:lnTo>
                    <a:pt x="0" y="450335"/>
                  </a:lnTo>
                </a:path>
              </a:pathLst>
            </a:custGeom>
            <a:ln w="7627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692152" y="3364701"/>
              <a:ext cx="98425" cy="450850"/>
            </a:xfrm>
            <a:custGeom>
              <a:avLst/>
              <a:gdLst/>
              <a:ahLst/>
              <a:cxnLst/>
              <a:rect l="l" t="t" r="r" b="b"/>
              <a:pathLst>
                <a:path w="98425" h="450850">
                  <a:moveTo>
                    <a:pt x="0" y="0"/>
                  </a:moveTo>
                  <a:lnTo>
                    <a:pt x="97922" y="225186"/>
                  </a:lnTo>
                  <a:lnTo>
                    <a:pt x="0" y="450335"/>
                  </a:lnTo>
                </a:path>
              </a:pathLst>
            </a:custGeom>
            <a:ln w="7627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568086" y="3364701"/>
              <a:ext cx="98425" cy="450850"/>
            </a:xfrm>
            <a:custGeom>
              <a:avLst/>
              <a:gdLst/>
              <a:ahLst/>
              <a:cxnLst/>
              <a:rect l="l" t="t" r="r" b="b"/>
              <a:pathLst>
                <a:path w="98425" h="450850">
                  <a:moveTo>
                    <a:pt x="0" y="0"/>
                  </a:moveTo>
                  <a:lnTo>
                    <a:pt x="97911" y="225186"/>
                  </a:lnTo>
                  <a:lnTo>
                    <a:pt x="0" y="450335"/>
                  </a:lnTo>
                </a:path>
              </a:pathLst>
            </a:custGeom>
            <a:ln w="7627">
              <a:solidFill>
                <a:srgbClr val="F0F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871633" y="3470703"/>
            <a:ext cx="695325" cy="2317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83185">
              <a:lnSpc>
                <a:spcPct val="103099"/>
              </a:lnSpc>
              <a:spcBef>
                <a:spcPts val="110"/>
              </a:spcBef>
            </a:pP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Segment</a:t>
            </a:r>
            <a:r>
              <a:rPr dirty="0" sz="65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2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prioritize</a:t>
            </a:r>
            <a:r>
              <a:rPr dirty="0" sz="65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suppliers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65979" y="3465667"/>
            <a:ext cx="825500" cy="231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9850">
              <a:lnSpc>
                <a:spcPct val="103200"/>
              </a:lnSpc>
              <a:spcBef>
                <a:spcPts val="105"/>
              </a:spcBef>
            </a:pP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Support</a:t>
            </a:r>
            <a:r>
              <a:rPr dirty="0" sz="65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suppliers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65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monitor</a:t>
            </a:r>
            <a:r>
              <a:rPr dirty="0" sz="65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progress</a:t>
            </a:r>
            <a:endParaRPr sz="650">
              <a:latin typeface="Arial MT"/>
              <a:cs typeface="Arial MT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0419" y="3257863"/>
            <a:ext cx="167365" cy="167571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2665624" y="3220537"/>
            <a:ext cx="782320" cy="54038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 marR="17145">
              <a:lnSpc>
                <a:spcPct val="100000"/>
              </a:lnSpc>
              <a:spcBef>
                <a:spcPts val="535"/>
              </a:spcBef>
            </a:pPr>
            <a:r>
              <a:rPr dirty="0" sz="650" spc="-5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  <a:p>
            <a:pPr algn="ctr" marL="12700" marR="5080">
              <a:lnSpc>
                <a:spcPct val="103099"/>
              </a:lnSpc>
              <a:spcBef>
                <a:spcPts val="415"/>
              </a:spcBef>
            </a:pP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Establish</a:t>
            </a:r>
            <a:r>
              <a:rPr dirty="0" sz="65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emissions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baseline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 identify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hotspots</a:t>
            </a:r>
            <a:endParaRPr sz="650">
              <a:latin typeface="Arial MT"/>
              <a:cs typeface="Arial MT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8326" y="3257863"/>
            <a:ext cx="167376" cy="167571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4165201" y="3271565"/>
            <a:ext cx="73660" cy="1301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5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650">
              <a:latin typeface="Arial MT"/>
              <a:cs typeface="Arial MT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8413" y="3257863"/>
            <a:ext cx="167376" cy="167571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4921915" y="3216196"/>
            <a:ext cx="827405" cy="54927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algn="ctr" marL="33020">
              <a:lnSpc>
                <a:spcPct val="100000"/>
              </a:lnSpc>
              <a:spcBef>
                <a:spcPts val="570"/>
              </a:spcBef>
            </a:pPr>
            <a:r>
              <a:rPr dirty="0" sz="650" spc="-5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650">
              <a:latin typeface="Arial MT"/>
              <a:cs typeface="Arial MT"/>
            </a:endParaRPr>
          </a:p>
          <a:p>
            <a:pPr algn="ctr" marL="12700" marR="5080">
              <a:lnSpc>
                <a:spcPct val="103099"/>
              </a:lnSpc>
              <a:spcBef>
                <a:spcPts val="450"/>
              </a:spcBef>
            </a:pP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Launch</a:t>
            </a:r>
            <a:r>
              <a:rPr dirty="0" sz="65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programme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65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define</a:t>
            </a:r>
            <a:r>
              <a:rPr dirty="0" sz="65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interaction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model</a:t>
            </a:r>
            <a:endParaRPr sz="650">
              <a:latin typeface="Arial MT"/>
              <a:cs typeface="Arial MT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60471" y="3257863"/>
            <a:ext cx="167365" cy="167571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6014597" y="3222448"/>
            <a:ext cx="859155" cy="53657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650" spc="-5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  <a:p>
            <a:pPr marL="12700" marR="5080" indent="186055">
              <a:lnSpc>
                <a:spcPct val="103099"/>
              </a:lnSpc>
              <a:spcBef>
                <a:spcPts val="400"/>
              </a:spcBef>
            </a:pP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Engage</a:t>
            </a:r>
            <a:r>
              <a:rPr dirty="0" sz="650" spc="-20">
                <a:solidFill>
                  <a:srgbClr val="FFFFFF"/>
                </a:solidFill>
                <a:latin typeface="Arial MT"/>
                <a:cs typeface="Arial MT"/>
              </a:rPr>
              <a:t> with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suppliers</a:t>
            </a:r>
            <a:r>
              <a:rPr dirty="0" sz="65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65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explore</a:t>
            </a:r>
            <a:r>
              <a:rPr dirty="0" sz="6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>
                <a:solidFill>
                  <a:srgbClr val="FFFFFF"/>
                </a:solidFill>
                <a:latin typeface="Arial MT"/>
                <a:cs typeface="Arial MT"/>
              </a:rPr>
              <a:t>decarbonization</a:t>
            </a:r>
            <a:r>
              <a:rPr dirty="0" sz="65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Arial MT"/>
                <a:cs typeface="Arial MT"/>
              </a:rPr>
              <a:t>levers</a:t>
            </a:r>
            <a:endParaRPr sz="650">
              <a:latin typeface="Arial MT"/>
              <a:cs typeface="Arial MT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94961" y="3257863"/>
            <a:ext cx="167376" cy="167571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7541831" y="3271565"/>
            <a:ext cx="73660" cy="1301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5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886481" y="6279182"/>
            <a:ext cx="716280" cy="294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-10">
                <a:solidFill>
                  <a:srgbClr val="1D1D1B"/>
                </a:solidFill>
                <a:latin typeface="Arial MT"/>
                <a:cs typeface="Arial MT"/>
              </a:rPr>
              <a:t>Challenge</a:t>
            </a:r>
            <a:r>
              <a:rPr dirty="0" sz="650" spc="-5">
                <a:solidFill>
                  <a:srgbClr val="1D1D1B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1D1D1B"/>
                </a:solidFill>
                <a:latin typeface="Arial MT"/>
                <a:cs typeface="Arial MT"/>
              </a:rPr>
              <a:t>intensity</a:t>
            </a:r>
            <a:endParaRPr sz="650">
              <a:latin typeface="Arial MT"/>
              <a:cs typeface="Arial MT"/>
            </a:endParaRPr>
          </a:p>
          <a:p>
            <a:pPr marL="255270">
              <a:lnSpc>
                <a:spcPct val="100000"/>
              </a:lnSpc>
              <a:spcBef>
                <a:spcPts val="565"/>
              </a:spcBef>
            </a:pPr>
            <a:r>
              <a:rPr dirty="0" sz="650" spc="-10">
                <a:solidFill>
                  <a:srgbClr val="1D1D1B"/>
                </a:solidFill>
                <a:latin typeface="Arial MT"/>
                <a:cs typeface="Arial MT"/>
              </a:rPr>
              <a:t>Moderate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435613" y="6357925"/>
            <a:ext cx="1394460" cy="243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650">
                <a:solidFill>
                  <a:srgbClr val="7D7F88"/>
                </a:solidFill>
                <a:latin typeface="Arial MT"/>
                <a:cs typeface="Arial MT"/>
              </a:rPr>
              <a:t>Source:</a:t>
            </a:r>
            <a:r>
              <a:rPr dirty="0" sz="650" spc="1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20">
                <a:solidFill>
                  <a:srgbClr val="7D7F88"/>
                </a:solidFill>
                <a:latin typeface="Arial MT"/>
                <a:cs typeface="Arial MT"/>
              </a:rPr>
              <a:t>Net-</a:t>
            </a:r>
            <a:r>
              <a:rPr dirty="0" sz="650" spc="-10">
                <a:solidFill>
                  <a:srgbClr val="7D7F88"/>
                </a:solidFill>
                <a:latin typeface="Arial MT"/>
                <a:cs typeface="Arial MT"/>
              </a:rPr>
              <a:t>Zero</a:t>
            </a:r>
            <a:r>
              <a:rPr dirty="0" sz="650" spc="1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50">
                <a:solidFill>
                  <a:srgbClr val="7D7F88"/>
                </a:solidFill>
                <a:latin typeface="Arial MT"/>
                <a:cs typeface="Arial MT"/>
              </a:rPr>
              <a:t>Value</a:t>
            </a:r>
            <a:r>
              <a:rPr dirty="0" sz="650" spc="1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25">
                <a:solidFill>
                  <a:srgbClr val="7D7F88"/>
                </a:solidFill>
                <a:latin typeface="Arial MT"/>
                <a:cs typeface="Arial MT"/>
              </a:rPr>
              <a:t>Chain</a:t>
            </a:r>
            <a:r>
              <a:rPr dirty="0" sz="650" spc="1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7D7F88"/>
                </a:solidFill>
                <a:latin typeface="Arial MT"/>
                <a:cs typeface="Arial MT"/>
              </a:rPr>
              <a:t>Support</a:t>
            </a:r>
            <a:r>
              <a:rPr dirty="0" sz="650" spc="500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7D7F88"/>
                </a:solidFill>
                <a:latin typeface="Arial MT"/>
                <a:cs typeface="Arial MT"/>
              </a:rPr>
              <a:t>Hub,</a:t>
            </a:r>
            <a:r>
              <a:rPr dirty="0" sz="650">
                <a:solidFill>
                  <a:srgbClr val="7D7F88"/>
                </a:solidFill>
                <a:latin typeface="Arial MT"/>
                <a:cs typeface="Arial MT"/>
              </a:rPr>
              <a:t> 2024;</a:t>
            </a:r>
            <a:r>
              <a:rPr dirty="0" sz="650" spc="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25">
                <a:solidFill>
                  <a:srgbClr val="7D7F88"/>
                </a:solidFill>
                <a:latin typeface="Arial MT"/>
                <a:cs typeface="Arial MT"/>
              </a:rPr>
              <a:t>Kearney,</a:t>
            </a:r>
            <a:r>
              <a:rPr dirty="0" sz="650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7D7F88"/>
                </a:solidFill>
                <a:latin typeface="Arial MT"/>
                <a:cs typeface="Arial MT"/>
              </a:rPr>
              <a:t>2025.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704" rIns="0" bIns="0" rtlCol="0" vert="horz">
            <a:spAutoFit/>
          </a:bodyPr>
          <a:lstStyle/>
          <a:p>
            <a:pPr marL="880110">
              <a:lnSpc>
                <a:spcPct val="100000"/>
              </a:lnSpc>
              <a:spcBef>
                <a:spcPts val="100"/>
              </a:spcBef>
            </a:pPr>
            <a:r>
              <a:rPr dirty="0" sz="4400" spc="-65"/>
              <a:t>Tools</a:t>
            </a:r>
            <a:r>
              <a:rPr dirty="0" sz="4400" spc="-114"/>
              <a:t> </a:t>
            </a:r>
            <a:r>
              <a:rPr dirty="0" sz="4400"/>
              <a:t>SMEs</a:t>
            </a:r>
            <a:r>
              <a:rPr dirty="0" sz="4400" spc="-110"/>
              <a:t> </a:t>
            </a:r>
            <a:r>
              <a:rPr dirty="0" sz="4400"/>
              <a:t>Can</a:t>
            </a:r>
            <a:r>
              <a:rPr dirty="0" sz="4400" spc="-125"/>
              <a:t> </a:t>
            </a:r>
            <a:r>
              <a:rPr dirty="0" sz="4400"/>
              <a:t>Use</a:t>
            </a:r>
            <a:r>
              <a:rPr dirty="0" sz="4400" spc="-120"/>
              <a:t> </a:t>
            </a:r>
            <a:r>
              <a:rPr dirty="0" sz="4400" spc="-90"/>
              <a:t>Today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845169" y="1825726"/>
            <a:ext cx="984885" cy="985519"/>
            <a:chOff x="845169" y="1825726"/>
            <a:chExt cx="984885" cy="985519"/>
          </a:xfrm>
        </p:grpSpPr>
        <p:sp>
          <p:nvSpPr>
            <p:cNvPr id="4" name="object 4" descr=""/>
            <p:cNvSpPr/>
            <p:nvPr/>
          </p:nvSpPr>
          <p:spPr>
            <a:xfrm>
              <a:off x="845169" y="1825726"/>
              <a:ext cx="984885" cy="985519"/>
            </a:xfrm>
            <a:custGeom>
              <a:avLst/>
              <a:gdLst/>
              <a:ahLst/>
              <a:cxnLst/>
              <a:rect l="l" t="t" r="r" b="b"/>
              <a:pathLst>
                <a:path w="984885" h="985519">
                  <a:moveTo>
                    <a:pt x="984858" y="0"/>
                  </a:moveTo>
                  <a:lnTo>
                    <a:pt x="292769" y="0"/>
                  </a:lnTo>
                  <a:lnTo>
                    <a:pt x="245280" y="3833"/>
                  </a:lnTo>
                  <a:lnTo>
                    <a:pt x="200231" y="14932"/>
                  </a:lnTo>
                  <a:lnTo>
                    <a:pt x="158224" y="32692"/>
                  </a:lnTo>
                  <a:lnTo>
                    <a:pt x="119863" y="56511"/>
                  </a:lnTo>
                  <a:lnTo>
                    <a:pt x="85750" y="85787"/>
                  </a:lnTo>
                  <a:lnTo>
                    <a:pt x="56487" y="119915"/>
                  </a:lnTo>
                  <a:lnTo>
                    <a:pt x="32678" y="158293"/>
                  </a:lnTo>
                  <a:lnTo>
                    <a:pt x="14925" y="200318"/>
                  </a:lnTo>
                  <a:lnTo>
                    <a:pt x="3831" y="245387"/>
                  </a:lnTo>
                  <a:lnTo>
                    <a:pt x="0" y="292897"/>
                  </a:lnTo>
                  <a:lnTo>
                    <a:pt x="0" y="985290"/>
                  </a:lnTo>
                  <a:lnTo>
                    <a:pt x="692089" y="985290"/>
                  </a:lnTo>
                  <a:lnTo>
                    <a:pt x="739578" y="981456"/>
                  </a:lnTo>
                  <a:lnTo>
                    <a:pt x="784627" y="970357"/>
                  </a:lnTo>
                  <a:lnTo>
                    <a:pt x="826633" y="952597"/>
                  </a:lnTo>
                  <a:lnTo>
                    <a:pt x="864995" y="928777"/>
                  </a:lnTo>
                  <a:lnTo>
                    <a:pt x="899108" y="899502"/>
                  </a:lnTo>
                  <a:lnTo>
                    <a:pt x="928371" y="865373"/>
                  </a:lnTo>
                  <a:lnTo>
                    <a:pt x="952180" y="826995"/>
                  </a:lnTo>
                  <a:lnTo>
                    <a:pt x="969933" y="784970"/>
                  </a:lnTo>
                  <a:lnTo>
                    <a:pt x="981027" y="739901"/>
                  </a:lnTo>
                  <a:lnTo>
                    <a:pt x="984858" y="692392"/>
                  </a:lnTo>
                  <a:lnTo>
                    <a:pt x="98485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591" y="2033015"/>
              <a:ext cx="566928" cy="56997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73742" y="3095646"/>
            <a:ext cx="1128395" cy="8972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6675" marR="5080" indent="-54610">
              <a:lnSpc>
                <a:spcPct val="100499"/>
              </a:lnSpc>
              <a:spcBef>
                <a:spcPts val="90"/>
              </a:spcBef>
              <a:buChar char="•"/>
              <a:tabLst>
                <a:tab pos="66675" algn="l"/>
                <a:tab pos="186055" algn="l"/>
              </a:tabLst>
            </a:pPr>
            <a:r>
              <a:rPr dirty="0" sz="1900" spc="-10">
                <a:latin typeface="Calibri"/>
                <a:cs typeface="Calibri"/>
              </a:rPr>
              <a:t>	</a:t>
            </a:r>
            <a:r>
              <a:rPr dirty="0" sz="1900" spc="-10">
                <a:latin typeface="Calibri"/>
                <a:cs typeface="Calibri"/>
              </a:rPr>
              <a:t>SUPPLIER </a:t>
            </a:r>
            <a:r>
              <a:rPr dirty="0" sz="1900">
                <a:latin typeface="Calibri"/>
                <a:cs typeface="Calibri"/>
              </a:rPr>
              <a:t>CODE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OF </a:t>
            </a:r>
            <a:r>
              <a:rPr dirty="0" sz="1900" spc="-10">
                <a:latin typeface="Calibri"/>
                <a:cs typeface="Calibri"/>
              </a:rPr>
              <a:t>CONDUCT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742234" y="1825726"/>
            <a:ext cx="984885" cy="985519"/>
            <a:chOff x="2742234" y="1825726"/>
            <a:chExt cx="984885" cy="985519"/>
          </a:xfrm>
        </p:grpSpPr>
        <p:sp>
          <p:nvSpPr>
            <p:cNvPr id="8" name="object 8" descr=""/>
            <p:cNvSpPr/>
            <p:nvPr/>
          </p:nvSpPr>
          <p:spPr>
            <a:xfrm>
              <a:off x="2742234" y="1825726"/>
              <a:ext cx="984885" cy="985519"/>
            </a:xfrm>
            <a:custGeom>
              <a:avLst/>
              <a:gdLst/>
              <a:ahLst/>
              <a:cxnLst/>
              <a:rect l="l" t="t" r="r" b="b"/>
              <a:pathLst>
                <a:path w="984885" h="985519">
                  <a:moveTo>
                    <a:pt x="984859" y="0"/>
                  </a:moveTo>
                  <a:lnTo>
                    <a:pt x="292769" y="0"/>
                  </a:lnTo>
                  <a:lnTo>
                    <a:pt x="245280" y="3833"/>
                  </a:lnTo>
                  <a:lnTo>
                    <a:pt x="200231" y="14932"/>
                  </a:lnTo>
                  <a:lnTo>
                    <a:pt x="158225" y="32692"/>
                  </a:lnTo>
                  <a:lnTo>
                    <a:pt x="119863" y="56511"/>
                  </a:lnTo>
                  <a:lnTo>
                    <a:pt x="85750" y="85787"/>
                  </a:lnTo>
                  <a:lnTo>
                    <a:pt x="56487" y="119915"/>
                  </a:lnTo>
                  <a:lnTo>
                    <a:pt x="32678" y="158293"/>
                  </a:lnTo>
                  <a:lnTo>
                    <a:pt x="14925" y="200318"/>
                  </a:lnTo>
                  <a:lnTo>
                    <a:pt x="3831" y="245387"/>
                  </a:lnTo>
                  <a:lnTo>
                    <a:pt x="0" y="292897"/>
                  </a:lnTo>
                  <a:lnTo>
                    <a:pt x="0" y="985290"/>
                  </a:lnTo>
                  <a:lnTo>
                    <a:pt x="692090" y="985290"/>
                  </a:lnTo>
                  <a:lnTo>
                    <a:pt x="739578" y="981456"/>
                  </a:lnTo>
                  <a:lnTo>
                    <a:pt x="784627" y="970357"/>
                  </a:lnTo>
                  <a:lnTo>
                    <a:pt x="826634" y="952597"/>
                  </a:lnTo>
                  <a:lnTo>
                    <a:pt x="864995" y="928777"/>
                  </a:lnTo>
                  <a:lnTo>
                    <a:pt x="899109" y="899502"/>
                  </a:lnTo>
                  <a:lnTo>
                    <a:pt x="928371" y="865373"/>
                  </a:lnTo>
                  <a:lnTo>
                    <a:pt x="952181" y="826995"/>
                  </a:lnTo>
                  <a:lnTo>
                    <a:pt x="969933" y="784970"/>
                  </a:lnTo>
                  <a:lnTo>
                    <a:pt x="981027" y="739901"/>
                  </a:lnTo>
                  <a:lnTo>
                    <a:pt x="984859" y="692392"/>
                  </a:lnTo>
                  <a:lnTo>
                    <a:pt x="98485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9447" y="2033015"/>
              <a:ext cx="569976" cy="56997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174462" y="3095646"/>
            <a:ext cx="12065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900" spc="-50">
                <a:latin typeface="Calibri"/>
                <a:cs typeface="Calibri"/>
              </a:rPr>
              <a:t>•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54240" y="3385206"/>
            <a:ext cx="1560830" cy="91249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ctr">
              <a:lnSpc>
                <a:spcPct val="103200"/>
              </a:lnSpc>
              <a:spcBef>
                <a:spcPts val="25"/>
              </a:spcBef>
            </a:pPr>
            <a:r>
              <a:rPr dirty="0" sz="1900" spc="-20">
                <a:latin typeface="Calibri"/>
                <a:cs typeface="Calibri"/>
              </a:rPr>
              <a:t>SUSTAINABILITY </a:t>
            </a:r>
            <a:r>
              <a:rPr dirty="0" sz="1900" spc="-10">
                <a:latin typeface="Calibri"/>
                <a:cs typeface="Calibri"/>
              </a:rPr>
              <a:t>QUESTIONNAIR </a:t>
            </a:r>
            <a:r>
              <a:rPr dirty="0" sz="1900" spc="-25">
                <a:latin typeface="Calibri"/>
                <a:cs typeface="Calibri"/>
              </a:rPr>
              <a:t>ES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639299" y="1825726"/>
            <a:ext cx="984885" cy="985519"/>
            <a:chOff x="4639299" y="1825726"/>
            <a:chExt cx="984885" cy="985519"/>
          </a:xfrm>
        </p:grpSpPr>
        <p:sp>
          <p:nvSpPr>
            <p:cNvPr id="13" name="object 13" descr=""/>
            <p:cNvSpPr/>
            <p:nvPr/>
          </p:nvSpPr>
          <p:spPr>
            <a:xfrm>
              <a:off x="4639299" y="1825726"/>
              <a:ext cx="984885" cy="985519"/>
            </a:xfrm>
            <a:custGeom>
              <a:avLst/>
              <a:gdLst/>
              <a:ahLst/>
              <a:cxnLst/>
              <a:rect l="l" t="t" r="r" b="b"/>
              <a:pathLst>
                <a:path w="984885" h="985519">
                  <a:moveTo>
                    <a:pt x="984859" y="0"/>
                  </a:moveTo>
                  <a:lnTo>
                    <a:pt x="292769" y="0"/>
                  </a:lnTo>
                  <a:lnTo>
                    <a:pt x="245280" y="3833"/>
                  </a:lnTo>
                  <a:lnTo>
                    <a:pt x="200231" y="14932"/>
                  </a:lnTo>
                  <a:lnTo>
                    <a:pt x="158225" y="32692"/>
                  </a:lnTo>
                  <a:lnTo>
                    <a:pt x="119863" y="56511"/>
                  </a:lnTo>
                  <a:lnTo>
                    <a:pt x="85750" y="85787"/>
                  </a:lnTo>
                  <a:lnTo>
                    <a:pt x="56487" y="119915"/>
                  </a:lnTo>
                  <a:lnTo>
                    <a:pt x="32678" y="158293"/>
                  </a:lnTo>
                  <a:lnTo>
                    <a:pt x="14925" y="200318"/>
                  </a:lnTo>
                  <a:lnTo>
                    <a:pt x="3831" y="245387"/>
                  </a:lnTo>
                  <a:lnTo>
                    <a:pt x="0" y="292897"/>
                  </a:lnTo>
                  <a:lnTo>
                    <a:pt x="0" y="985290"/>
                  </a:lnTo>
                  <a:lnTo>
                    <a:pt x="692090" y="985290"/>
                  </a:lnTo>
                  <a:lnTo>
                    <a:pt x="739578" y="981456"/>
                  </a:lnTo>
                  <a:lnTo>
                    <a:pt x="784627" y="970357"/>
                  </a:lnTo>
                  <a:lnTo>
                    <a:pt x="826634" y="952597"/>
                  </a:lnTo>
                  <a:lnTo>
                    <a:pt x="864995" y="928777"/>
                  </a:lnTo>
                  <a:lnTo>
                    <a:pt x="899109" y="899502"/>
                  </a:lnTo>
                  <a:lnTo>
                    <a:pt x="928371" y="865373"/>
                  </a:lnTo>
                  <a:lnTo>
                    <a:pt x="952181" y="826995"/>
                  </a:lnTo>
                  <a:lnTo>
                    <a:pt x="969933" y="784970"/>
                  </a:lnTo>
                  <a:lnTo>
                    <a:pt x="981027" y="739901"/>
                  </a:lnTo>
                  <a:lnTo>
                    <a:pt x="984859" y="692392"/>
                  </a:lnTo>
                  <a:lnTo>
                    <a:pt x="98485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8351" y="2033015"/>
              <a:ext cx="566927" cy="569976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356660" y="3095646"/>
            <a:ext cx="1550035" cy="897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</a:tabLst>
            </a:pPr>
            <a:r>
              <a:rPr dirty="0" sz="1900">
                <a:latin typeface="Calibri"/>
                <a:cs typeface="Calibri"/>
              </a:rPr>
              <a:t>BASIC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LIFE </a:t>
            </a:r>
            <a:r>
              <a:rPr dirty="0" sz="1900">
                <a:latin typeface="Calibri"/>
                <a:cs typeface="Calibri"/>
              </a:rPr>
              <a:t>CYCLE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COSTING</a:t>
            </a:r>
            <a:endParaRPr sz="1900">
              <a:latin typeface="Calibri"/>
              <a:cs typeface="Calibri"/>
            </a:endParaRPr>
          </a:p>
          <a:p>
            <a:pPr marL="523240">
              <a:lnSpc>
                <a:spcPct val="100000"/>
              </a:lnSpc>
              <a:spcBef>
                <a:spcPts val="25"/>
              </a:spcBef>
            </a:pPr>
            <a:r>
              <a:rPr dirty="0" sz="1900" spc="-10">
                <a:latin typeface="Calibri"/>
                <a:cs typeface="Calibri"/>
              </a:rPr>
              <a:t>(LCC)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536366" y="1825726"/>
            <a:ext cx="984885" cy="985519"/>
            <a:chOff x="6536366" y="1825726"/>
            <a:chExt cx="984885" cy="985519"/>
          </a:xfrm>
        </p:grpSpPr>
        <p:sp>
          <p:nvSpPr>
            <p:cNvPr id="17" name="object 17" descr=""/>
            <p:cNvSpPr/>
            <p:nvPr/>
          </p:nvSpPr>
          <p:spPr>
            <a:xfrm>
              <a:off x="6536366" y="1825726"/>
              <a:ext cx="984885" cy="985519"/>
            </a:xfrm>
            <a:custGeom>
              <a:avLst/>
              <a:gdLst/>
              <a:ahLst/>
              <a:cxnLst/>
              <a:rect l="l" t="t" r="r" b="b"/>
              <a:pathLst>
                <a:path w="984884" h="985519">
                  <a:moveTo>
                    <a:pt x="984858" y="0"/>
                  </a:moveTo>
                  <a:lnTo>
                    <a:pt x="292769" y="0"/>
                  </a:lnTo>
                  <a:lnTo>
                    <a:pt x="245280" y="3833"/>
                  </a:lnTo>
                  <a:lnTo>
                    <a:pt x="200231" y="14932"/>
                  </a:lnTo>
                  <a:lnTo>
                    <a:pt x="158224" y="32692"/>
                  </a:lnTo>
                  <a:lnTo>
                    <a:pt x="119863" y="56511"/>
                  </a:lnTo>
                  <a:lnTo>
                    <a:pt x="85749" y="85787"/>
                  </a:lnTo>
                  <a:lnTo>
                    <a:pt x="56487" y="119915"/>
                  </a:lnTo>
                  <a:lnTo>
                    <a:pt x="32678" y="158293"/>
                  </a:lnTo>
                  <a:lnTo>
                    <a:pt x="14925" y="200318"/>
                  </a:lnTo>
                  <a:lnTo>
                    <a:pt x="3831" y="245387"/>
                  </a:lnTo>
                  <a:lnTo>
                    <a:pt x="0" y="292897"/>
                  </a:lnTo>
                  <a:lnTo>
                    <a:pt x="0" y="985290"/>
                  </a:lnTo>
                  <a:lnTo>
                    <a:pt x="692089" y="985290"/>
                  </a:lnTo>
                  <a:lnTo>
                    <a:pt x="739577" y="981456"/>
                  </a:lnTo>
                  <a:lnTo>
                    <a:pt x="784626" y="970357"/>
                  </a:lnTo>
                  <a:lnTo>
                    <a:pt x="826633" y="952597"/>
                  </a:lnTo>
                  <a:lnTo>
                    <a:pt x="864994" y="928777"/>
                  </a:lnTo>
                  <a:lnTo>
                    <a:pt x="899107" y="899502"/>
                  </a:lnTo>
                  <a:lnTo>
                    <a:pt x="928370" y="865373"/>
                  </a:lnTo>
                  <a:lnTo>
                    <a:pt x="952179" y="826995"/>
                  </a:lnTo>
                  <a:lnTo>
                    <a:pt x="969932" y="784970"/>
                  </a:lnTo>
                  <a:lnTo>
                    <a:pt x="981026" y="739901"/>
                  </a:lnTo>
                  <a:lnTo>
                    <a:pt x="984858" y="692392"/>
                  </a:lnTo>
                  <a:lnTo>
                    <a:pt x="98485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4207" y="2033015"/>
              <a:ext cx="569976" cy="56997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6968593" y="3095646"/>
            <a:ext cx="12065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900" spc="-50">
                <a:latin typeface="Calibri"/>
                <a:cs typeface="Calibri"/>
              </a:rPr>
              <a:t>•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69914" y="3385206"/>
            <a:ext cx="1518285" cy="1205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indent="-635">
              <a:lnSpc>
                <a:spcPct val="102499"/>
              </a:lnSpc>
              <a:spcBef>
                <a:spcPts val="40"/>
              </a:spcBef>
            </a:pPr>
            <a:r>
              <a:rPr dirty="0" sz="1900" spc="-10">
                <a:latin typeface="Calibri"/>
                <a:cs typeface="Calibri"/>
              </a:rPr>
              <a:t>ENVIRONMENT </a:t>
            </a:r>
            <a:r>
              <a:rPr dirty="0" sz="1900">
                <a:latin typeface="Calibri"/>
                <a:cs typeface="Calibri"/>
              </a:rPr>
              <a:t>AL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LABELS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(EU </a:t>
            </a:r>
            <a:r>
              <a:rPr dirty="0" sz="1900">
                <a:latin typeface="Calibri"/>
                <a:cs typeface="Calibri"/>
              </a:rPr>
              <a:t>ECOLABEL,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FSC, ETC.)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8433432" y="1825726"/>
            <a:ext cx="984885" cy="985519"/>
            <a:chOff x="8433432" y="1825726"/>
            <a:chExt cx="984885" cy="985519"/>
          </a:xfrm>
        </p:grpSpPr>
        <p:sp>
          <p:nvSpPr>
            <p:cNvPr id="22" name="object 22" descr=""/>
            <p:cNvSpPr/>
            <p:nvPr/>
          </p:nvSpPr>
          <p:spPr>
            <a:xfrm>
              <a:off x="8433432" y="1825726"/>
              <a:ext cx="984885" cy="985519"/>
            </a:xfrm>
            <a:custGeom>
              <a:avLst/>
              <a:gdLst/>
              <a:ahLst/>
              <a:cxnLst/>
              <a:rect l="l" t="t" r="r" b="b"/>
              <a:pathLst>
                <a:path w="984884" h="985519">
                  <a:moveTo>
                    <a:pt x="984858" y="0"/>
                  </a:moveTo>
                  <a:lnTo>
                    <a:pt x="292769" y="0"/>
                  </a:lnTo>
                  <a:lnTo>
                    <a:pt x="245280" y="3833"/>
                  </a:lnTo>
                  <a:lnTo>
                    <a:pt x="200231" y="14932"/>
                  </a:lnTo>
                  <a:lnTo>
                    <a:pt x="158224" y="32692"/>
                  </a:lnTo>
                  <a:lnTo>
                    <a:pt x="119863" y="56511"/>
                  </a:lnTo>
                  <a:lnTo>
                    <a:pt x="85749" y="85787"/>
                  </a:lnTo>
                  <a:lnTo>
                    <a:pt x="56487" y="119915"/>
                  </a:lnTo>
                  <a:lnTo>
                    <a:pt x="32678" y="158293"/>
                  </a:lnTo>
                  <a:lnTo>
                    <a:pt x="14925" y="200318"/>
                  </a:lnTo>
                  <a:lnTo>
                    <a:pt x="3831" y="245387"/>
                  </a:lnTo>
                  <a:lnTo>
                    <a:pt x="0" y="292897"/>
                  </a:lnTo>
                  <a:lnTo>
                    <a:pt x="0" y="985290"/>
                  </a:lnTo>
                  <a:lnTo>
                    <a:pt x="692089" y="985290"/>
                  </a:lnTo>
                  <a:lnTo>
                    <a:pt x="739577" y="981456"/>
                  </a:lnTo>
                  <a:lnTo>
                    <a:pt x="784626" y="970357"/>
                  </a:lnTo>
                  <a:lnTo>
                    <a:pt x="826633" y="952597"/>
                  </a:lnTo>
                  <a:lnTo>
                    <a:pt x="864994" y="928777"/>
                  </a:lnTo>
                  <a:lnTo>
                    <a:pt x="899107" y="899502"/>
                  </a:lnTo>
                  <a:lnTo>
                    <a:pt x="928370" y="865373"/>
                  </a:lnTo>
                  <a:lnTo>
                    <a:pt x="952179" y="826995"/>
                  </a:lnTo>
                  <a:lnTo>
                    <a:pt x="969932" y="784970"/>
                  </a:lnTo>
                  <a:lnTo>
                    <a:pt x="981026" y="739901"/>
                  </a:lnTo>
                  <a:lnTo>
                    <a:pt x="984858" y="692392"/>
                  </a:lnTo>
                  <a:lnTo>
                    <a:pt x="984858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3112" y="2033015"/>
              <a:ext cx="566927" cy="569976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8237740" y="3095646"/>
            <a:ext cx="1377950" cy="12020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595630">
              <a:lnSpc>
                <a:spcPct val="100499"/>
              </a:lnSpc>
              <a:spcBef>
                <a:spcPts val="90"/>
              </a:spcBef>
              <a:buChar char="•"/>
              <a:tabLst>
                <a:tab pos="608330" algn="l"/>
              </a:tabLst>
            </a:pPr>
            <a:r>
              <a:rPr dirty="0" sz="1900" spc="-25">
                <a:latin typeface="Calibri"/>
                <a:cs typeface="Calibri"/>
              </a:rPr>
              <a:t>ISO </a:t>
            </a:r>
            <a:r>
              <a:rPr dirty="0" sz="1900" spc="-10">
                <a:latin typeface="Calibri"/>
                <a:cs typeface="Calibri"/>
              </a:rPr>
              <a:t>STANDARDS </a:t>
            </a:r>
            <a:r>
              <a:rPr dirty="0" sz="1900">
                <a:latin typeface="Calibri"/>
                <a:cs typeface="Calibri"/>
              </a:rPr>
              <a:t>(9001, </a:t>
            </a:r>
            <a:r>
              <a:rPr dirty="0" sz="1900" spc="-10">
                <a:latin typeface="Calibri"/>
                <a:cs typeface="Calibri"/>
              </a:rPr>
              <a:t>14001,</a:t>
            </a:r>
            <a:endParaRPr sz="1900">
              <a:latin typeface="Calibri"/>
              <a:cs typeface="Calibri"/>
            </a:endParaRPr>
          </a:p>
          <a:p>
            <a:pPr marL="344805">
              <a:lnSpc>
                <a:spcPct val="100000"/>
              </a:lnSpc>
              <a:spcBef>
                <a:spcPts val="120"/>
              </a:spcBef>
            </a:pPr>
            <a:r>
              <a:rPr dirty="0" sz="1900" spc="-10">
                <a:latin typeface="Calibri"/>
                <a:cs typeface="Calibri"/>
              </a:rPr>
              <a:t>45001)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2558" y="4664568"/>
            <a:ext cx="4107496" cy="2739530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4091038" y="6522146"/>
            <a:ext cx="18942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9617" y="367681"/>
            <a:ext cx="9181465" cy="1983739"/>
            <a:chOff x="749617" y="367681"/>
            <a:chExt cx="9181465" cy="198373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17" y="367681"/>
              <a:ext cx="9181465" cy="198371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7698" y="528615"/>
              <a:ext cx="3652520" cy="1662430"/>
            </a:xfrm>
            <a:custGeom>
              <a:avLst/>
              <a:gdLst/>
              <a:ahLst/>
              <a:cxnLst/>
              <a:rect l="l" t="t" r="r" b="b"/>
              <a:pathLst>
                <a:path w="3652520" h="1662430">
                  <a:moveTo>
                    <a:pt x="3652450" y="0"/>
                  </a:moveTo>
                  <a:lnTo>
                    <a:pt x="0" y="0"/>
                  </a:lnTo>
                  <a:lnTo>
                    <a:pt x="0" y="1661848"/>
                  </a:lnTo>
                  <a:lnTo>
                    <a:pt x="3652450" y="1661848"/>
                  </a:lnTo>
                  <a:lnTo>
                    <a:pt x="36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49" y="723400"/>
              <a:ext cx="3310350" cy="146260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944156" y="2437278"/>
            <a:ext cx="441515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1790" algn="l"/>
              </a:tabLst>
            </a:pPr>
            <a:r>
              <a:rPr dirty="0" sz="1900" spc="-100">
                <a:solidFill>
                  <a:srgbClr val="0070C0"/>
                </a:solidFill>
                <a:latin typeface="Arial Black"/>
                <a:cs typeface="Arial Black"/>
              </a:rPr>
              <a:t>Common </a:t>
            </a:r>
            <a:r>
              <a:rPr dirty="0" sz="1900" spc="-120">
                <a:solidFill>
                  <a:srgbClr val="0070C0"/>
                </a:solidFill>
                <a:latin typeface="Arial Black"/>
                <a:cs typeface="Arial Black"/>
              </a:rPr>
              <a:t>green</a:t>
            </a:r>
            <a:r>
              <a:rPr dirty="0" sz="1900" spc="-95">
                <a:solidFill>
                  <a:srgbClr val="0070C0"/>
                </a:solidFill>
                <a:latin typeface="Arial Black"/>
                <a:cs typeface="Arial Black"/>
              </a:rPr>
              <a:t> </a:t>
            </a:r>
            <a:r>
              <a:rPr dirty="0" sz="1900" spc="-90">
                <a:solidFill>
                  <a:srgbClr val="0070C0"/>
                </a:solidFill>
                <a:latin typeface="Arial Black"/>
                <a:cs typeface="Arial Black"/>
              </a:rPr>
              <a:t>procurement</a:t>
            </a:r>
            <a:r>
              <a:rPr dirty="0" sz="1900" spc="-100">
                <a:solidFill>
                  <a:srgbClr val="0070C0"/>
                </a:solidFill>
                <a:latin typeface="Arial Black"/>
                <a:cs typeface="Arial Black"/>
              </a:rPr>
              <a:t> </a:t>
            </a:r>
            <a:r>
              <a:rPr dirty="0" sz="1900" spc="-145">
                <a:solidFill>
                  <a:srgbClr val="0070C0"/>
                </a:solidFill>
                <a:latin typeface="Arial Black"/>
                <a:cs typeface="Arial Black"/>
              </a:rPr>
              <a:t>KPIs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7698" y="528615"/>
            <a:ext cx="3652520" cy="166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18BAA8"/>
                </a:solidFill>
                <a:latin typeface="Verdana"/>
                <a:cs typeface="Verdana"/>
              </a:rPr>
              <a:t>IN4BLUE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07999" y="2797114"/>
            <a:ext cx="9664700" cy="4232275"/>
            <a:chOff x="507999" y="2797114"/>
            <a:chExt cx="9664700" cy="42322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9" y="6397121"/>
              <a:ext cx="9664700" cy="63170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227581" y="2797114"/>
              <a:ext cx="6173470" cy="3886200"/>
            </a:xfrm>
            <a:custGeom>
              <a:avLst/>
              <a:gdLst/>
              <a:ahLst/>
              <a:cxnLst/>
              <a:rect l="l" t="t" r="r" b="b"/>
              <a:pathLst>
                <a:path w="6173470" h="3886200">
                  <a:moveTo>
                    <a:pt x="6173256" y="0"/>
                  </a:moveTo>
                  <a:lnTo>
                    <a:pt x="0" y="0"/>
                  </a:lnTo>
                  <a:lnTo>
                    <a:pt x="0" y="3885613"/>
                  </a:lnTo>
                  <a:lnTo>
                    <a:pt x="6173256" y="3885613"/>
                  </a:lnTo>
                  <a:lnTo>
                    <a:pt x="6173256" y="0"/>
                  </a:lnTo>
                  <a:close/>
                </a:path>
              </a:pathLst>
            </a:custGeom>
            <a:solidFill>
              <a:srgbClr val="F0F0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806131" y="6469878"/>
            <a:ext cx="9023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7D7F88"/>
                </a:solidFill>
                <a:latin typeface="Arial MT"/>
                <a:cs typeface="Arial MT"/>
              </a:rPr>
              <a:t>Source:</a:t>
            </a:r>
            <a:r>
              <a:rPr dirty="0" sz="650" spc="8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7D7F88"/>
                </a:solidFill>
                <a:latin typeface="Arial MT"/>
                <a:cs typeface="Arial MT"/>
              </a:rPr>
              <a:t>Kearney,</a:t>
            </a:r>
            <a:r>
              <a:rPr dirty="0" sz="650" spc="85">
                <a:solidFill>
                  <a:srgbClr val="7D7F88"/>
                </a:solidFill>
                <a:latin typeface="Arial MT"/>
                <a:cs typeface="Arial MT"/>
              </a:rPr>
              <a:t> </a:t>
            </a:r>
            <a:r>
              <a:rPr dirty="0" sz="650" spc="-10">
                <a:solidFill>
                  <a:srgbClr val="7D7F88"/>
                </a:solidFill>
                <a:latin typeface="Arial MT"/>
                <a:cs typeface="Arial MT"/>
              </a:rPr>
              <a:t>2025.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804744" y="2956566"/>
            <a:ext cx="5113020" cy="3432175"/>
            <a:chOff x="2804744" y="2956566"/>
            <a:chExt cx="5113020" cy="3432175"/>
          </a:xfrm>
        </p:grpSpPr>
        <p:sp>
          <p:nvSpPr>
            <p:cNvPr id="13" name="object 13" descr=""/>
            <p:cNvSpPr/>
            <p:nvPr/>
          </p:nvSpPr>
          <p:spPr>
            <a:xfrm>
              <a:off x="2807218" y="5593541"/>
              <a:ext cx="1225550" cy="795020"/>
            </a:xfrm>
            <a:custGeom>
              <a:avLst/>
              <a:gdLst/>
              <a:ahLst/>
              <a:cxnLst/>
              <a:rect l="l" t="t" r="r" b="b"/>
              <a:pathLst>
                <a:path w="1225550" h="795020">
                  <a:moveTo>
                    <a:pt x="1162676" y="0"/>
                  </a:moveTo>
                  <a:lnTo>
                    <a:pt x="62560" y="0"/>
                  </a:lnTo>
                  <a:lnTo>
                    <a:pt x="38207" y="3188"/>
                  </a:lnTo>
                  <a:lnTo>
                    <a:pt x="18322" y="11885"/>
                  </a:lnTo>
                  <a:lnTo>
                    <a:pt x="4915" y="24784"/>
                  </a:lnTo>
                  <a:lnTo>
                    <a:pt x="0" y="40581"/>
                  </a:lnTo>
                  <a:lnTo>
                    <a:pt x="0" y="754302"/>
                  </a:lnTo>
                  <a:lnTo>
                    <a:pt x="4915" y="770099"/>
                  </a:lnTo>
                  <a:lnTo>
                    <a:pt x="18322" y="782998"/>
                  </a:lnTo>
                  <a:lnTo>
                    <a:pt x="38207" y="791695"/>
                  </a:lnTo>
                  <a:lnTo>
                    <a:pt x="62560" y="794884"/>
                  </a:lnTo>
                  <a:lnTo>
                    <a:pt x="1162676" y="794884"/>
                  </a:lnTo>
                  <a:lnTo>
                    <a:pt x="1187028" y="791695"/>
                  </a:lnTo>
                  <a:lnTo>
                    <a:pt x="1206914" y="782998"/>
                  </a:lnTo>
                  <a:lnTo>
                    <a:pt x="1220320" y="770099"/>
                  </a:lnTo>
                  <a:lnTo>
                    <a:pt x="1225236" y="754302"/>
                  </a:lnTo>
                  <a:lnTo>
                    <a:pt x="1225236" y="40581"/>
                  </a:lnTo>
                  <a:lnTo>
                    <a:pt x="1220320" y="24784"/>
                  </a:lnTo>
                  <a:lnTo>
                    <a:pt x="1206914" y="11885"/>
                  </a:lnTo>
                  <a:lnTo>
                    <a:pt x="1187028" y="3188"/>
                  </a:lnTo>
                  <a:lnTo>
                    <a:pt x="1162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102247" y="5593541"/>
              <a:ext cx="1225550" cy="795020"/>
            </a:xfrm>
            <a:custGeom>
              <a:avLst/>
              <a:gdLst/>
              <a:ahLst/>
              <a:cxnLst/>
              <a:rect l="l" t="t" r="r" b="b"/>
              <a:pathLst>
                <a:path w="1225550" h="795020">
                  <a:moveTo>
                    <a:pt x="1162676" y="0"/>
                  </a:moveTo>
                  <a:lnTo>
                    <a:pt x="62561" y="0"/>
                  </a:lnTo>
                  <a:lnTo>
                    <a:pt x="38208" y="3188"/>
                  </a:lnTo>
                  <a:lnTo>
                    <a:pt x="18322" y="11885"/>
                  </a:lnTo>
                  <a:lnTo>
                    <a:pt x="4915" y="24784"/>
                  </a:lnTo>
                  <a:lnTo>
                    <a:pt x="0" y="40581"/>
                  </a:lnTo>
                  <a:lnTo>
                    <a:pt x="0" y="754302"/>
                  </a:lnTo>
                  <a:lnTo>
                    <a:pt x="4915" y="770099"/>
                  </a:lnTo>
                  <a:lnTo>
                    <a:pt x="18322" y="782998"/>
                  </a:lnTo>
                  <a:lnTo>
                    <a:pt x="38208" y="791695"/>
                  </a:lnTo>
                  <a:lnTo>
                    <a:pt x="62561" y="794884"/>
                  </a:lnTo>
                  <a:lnTo>
                    <a:pt x="1162676" y="794884"/>
                  </a:lnTo>
                  <a:lnTo>
                    <a:pt x="1187023" y="791695"/>
                  </a:lnTo>
                  <a:lnTo>
                    <a:pt x="1206909" y="782998"/>
                  </a:lnTo>
                  <a:lnTo>
                    <a:pt x="1220318" y="770099"/>
                  </a:lnTo>
                  <a:lnTo>
                    <a:pt x="1225236" y="754302"/>
                  </a:lnTo>
                  <a:lnTo>
                    <a:pt x="1225236" y="40581"/>
                  </a:lnTo>
                  <a:lnTo>
                    <a:pt x="1220318" y="24784"/>
                  </a:lnTo>
                  <a:lnTo>
                    <a:pt x="1206909" y="11885"/>
                  </a:lnTo>
                  <a:lnTo>
                    <a:pt x="1187023" y="3188"/>
                  </a:lnTo>
                  <a:lnTo>
                    <a:pt x="1162676" y="0"/>
                  </a:lnTo>
                  <a:close/>
                </a:path>
              </a:pathLst>
            </a:custGeom>
            <a:solidFill>
              <a:srgbClr val="D4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397276" y="5593541"/>
              <a:ext cx="1225550" cy="795020"/>
            </a:xfrm>
            <a:custGeom>
              <a:avLst/>
              <a:gdLst/>
              <a:ahLst/>
              <a:cxnLst/>
              <a:rect l="l" t="t" r="r" b="b"/>
              <a:pathLst>
                <a:path w="1225550" h="795020">
                  <a:moveTo>
                    <a:pt x="1162676" y="0"/>
                  </a:moveTo>
                  <a:lnTo>
                    <a:pt x="62561" y="0"/>
                  </a:lnTo>
                  <a:lnTo>
                    <a:pt x="38208" y="3188"/>
                  </a:lnTo>
                  <a:lnTo>
                    <a:pt x="18322" y="11885"/>
                  </a:lnTo>
                  <a:lnTo>
                    <a:pt x="4915" y="24784"/>
                  </a:lnTo>
                  <a:lnTo>
                    <a:pt x="0" y="40581"/>
                  </a:lnTo>
                  <a:lnTo>
                    <a:pt x="0" y="754302"/>
                  </a:lnTo>
                  <a:lnTo>
                    <a:pt x="4915" y="770099"/>
                  </a:lnTo>
                  <a:lnTo>
                    <a:pt x="18322" y="782998"/>
                  </a:lnTo>
                  <a:lnTo>
                    <a:pt x="38208" y="791695"/>
                  </a:lnTo>
                  <a:lnTo>
                    <a:pt x="62561" y="794884"/>
                  </a:lnTo>
                  <a:lnTo>
                    <a:pt x="1162676" y="794884"/>
                  </a:lnTo>
                  <a:lnTo>
                    <a:pt x="1187022" y="791695"/>
                  </a:lnTo>
                  <a:lnTo>
                    <a:pt x="1206904" y="782998"/>
                  </a:lnTo>
                  <a:lnTo>
                    <a:pt x="1220309" y="770099"/>
                  </a:lnTo>
                  <a:lnTo>
                    <a:pt x="1225224" y="754302"/>
                  </a:lnTo>
                  <a:lnTo>
                    <a:pt x="1225224" y="40581"/>
                  </a:lnTo>
                  <a:lnTo>
                    <a:pt x="1220309" y="24784"/>
                  </a:lnTo>
                  <a:lnTo>
                    <a:pt x="1206904" y="11885"/>
                  </a:lnTo>
                  <a:lnTo>
                    <a:pt x="1187022" y="3188"/>
                  </a:lnTo>
                  <a:lnTo>
                    <a:pt x="1162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807322" y="4717142"/>
              <a:ext cx="5110480" cy="1671320"/>
            </a:xfrm>
            <a:custGeom>
              <a:avLst/>
              <a:gdLst/>
              <a:ahLst/>
              <a:cxnLst/>
              <a:rect l="l" t="t" r="r" b="b"/>
              <a:pathLst>
                <a:path w="5110480" h="1671320">
                  <a:moveTo>
                    <a:pt x="1225245" y="40576"/>
                  </a:moveTo>
                  <a:lnTo>
                    <a:pt x="1220330" y="24790"/>
                  </a:lnTo>
                  <a:lnTo>
                    <a:pt x="1206919" y="11887"/>
                  </a:lnTo>
                  <a:lnTo>
                    <a:pt x="1187030" y="3187"/>
                  </a:lnTo>
                  <a:lnTo>
                    <a:pt x="1162685" y="0"/>
                  </a:lnTo>
                  <a:lnTo>
                    <a:pt x="62572" y="0"/>
                  </a:lnTo>
                  <a:lnTo>
                    <a:pt x="38214" y="3187"/>
                  </a:lnTo>
                  <a:lnTo>
                    <a:pt x="18326" y="11887"/>
                  </a:lnTo>
                  <a:lnTo>
                    <a:pt x="4914" y="24790"/>
                  </a:lnTo>
                  <a:lnTo>
                    <a:pt x="0" y="40576"/>
                  </a:lnTo>
                  <a:lnTo>
                    <a:pt x="0" y="754303"/>
                  </a:lnTo>
                  <a:lnTo>
                    <a:pt x="4914" y="770102"/>
                  </a:lnTo>
                  <a:lnTo>
                    <a:pt x="18326" y="782993"/>
                  </a:lnTo>
                  <a:lnTo>
                    <a:pt x="38214" y="791692"/>
                  </a:lnTo>
                  <a:lnTo>
                    <a:pt x="62572" y="794880"/>
                  </a:lnTo>
                  <a:lnTo>
                    <a:pt x="1162685" y="794880"/>
                  </a:lnTo>
                  <a:lnTo>
                    <a:pt x="1187030" y="791692"/>
                  </a:lnTo>
                  <a:lnTo>
                    <a:pt x="1206919" y="782993"/>
                  </a:lnTo>
                  <a:lnTo>
                    <a:pt x="1220330" y="770102"/>
                  </a:lnTo>
                  <a:lnTo>
                    <a:pt x="1225245" y="754303"/>
                  </a:lnTo>
                  <a:lnTo>
                    <a:pt x="1225245" y="40576"/>
                  </a:lnTo>
                  <a:close/>
                </a:path>
                <a:path w="5110480" h="1671320">
                  <a:moveTo>
                    <a:pt x="5110200" y="916990"/>
                  </a:moveTo>
                  <a:lnTo>
                    <a:pt x="5105285" y="901192"/>
                  </a:lnTo>
                  <a:lnTo>
                    <a:pt x="5091887" y="888288"/>
                  </a:lnTo>
                  <a:lnTo>
                    <a:pt x="5071999" y="879589"/>
                  </a:lnTo>
                  <a:lnTo>
                    <a:pt x="5047653" y="876401"/>
                  </a:lnTo>
                  <a:lnTo>
                    <a:pt x="3947541" y="876401"/>
                  </a:lnTo>
                  <a:lnTo>
                    <a:pt x="3923182" y="879589"/>
                  </a:lnTo>
                  <a:lnTo>
                    <a:pt x="3903307" y="888288"/>
                  </a:lnTo>
                  <a:lnTo>
                    <a:pt x="3889895" y="901192"/>
                  </a:lnTo>
                  <a:lnTo>
                    <a:pt x="3884980" y="916990"/>
                  </a:lnTo>
                  <a:lnTo>
                    <a:pt x="3884980" y="1630705"/>
                  </a:lnTo>
                  <a:lnTo>
                    <a:pt x="3889895" y="1646504"/>
                  </a:lnTo>
                  <a:lnTo>
                    <a:pt x="3903307" y="1659407"/>
                  </a:lnTo>
                  <a:lnTo>
                    <a:pt x="3923182" y="1668106"/>
                  </a:lnTo>
                  <a:lnTo>
                    <a:pt x="3947541" y="1671294"/>
                  </a:lnTo>
                  <a:lnTo>
                    <a:pt x="5047653" y="1671294"/>
                  </a:lnTo>
                  <a:lnTo>
                    <a:pt x="5071999" y="1668106"/>
                  </a:lnTo>
                  <a:lnTo>
                    <a:pt x="5091887" y="1659407"/>
                  </a:lnTo>
                  <a:lnTo>
                    <a:pt x="5105285" y="1646504"/>
                  </a:lnTo>
                  <a:lnTo>
                    <a:pt x="5110200" y="1630705"/>
                  </a:lnTo>
                  <a:lnTo>
                    <a:pt x="5110200" y="916990"/>
                  </a:lnTo>
                  <a:close/>
                </a:path>
              </a:pathLst>
            </a:custGeom>
            <a:solidFill>
              <a:srgbClr val="D4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02364" y="4717137"/>
              <a:ext cx="1225550" cy="795020"/>
            </a:xfrm>
            <a:custGeom>
              <a:avLst/>
              <a:gdLst/>
              <a:ahLst/>
              <a:cxnLst/>
              <a:rect l="l" t="t" r="r" b="b"/>
              <a:pathLst>
                <a:path w="1225550" h="795020">
                  <a:moveTo>
                    <a:pt x="1162674" y="0"/>
                  </a:moveTo>
                  <a:lnTo>
                    <a:pt x="62560" y="0"/>
                  </a:lnTo>
                  <a:lnTo>
                    <a:pt x="38207" y="3188"/>
                  </a:lnTo>
                  <a:lnTo>
                    <a:pt x="18322" y="11885"/>
                  </a:lnTo>
                  <a:lnTo>
                    <a:pt x="4915" y="24784"/>
                  </a:lnTo>
                  <a:lnTo>
                    <a:pt x="0" y="40581"/>
                  </a:lnTo>
                  <a:lnTo>
                    <a:pt x="0" y="754302"/>
                  </a:lnTo>
                  <a:lnTo>
                    <a:pt x="4915" y="770098"/>
                  </a:lnTo>
                  <a:lnTo>
                    <a:pt x="18322" y="782998"/>
                  </a:lnTo>
                  <a:lnTo>
                    <a:pt x="38207" y="791695"/>
                  </a:lnTo>
                  <a:lnTo>
                    <a:pt x="62560" y="794884"/>
                  </a:lnTo>
                  <a:lnTo>
                    <a:pt x="1162674" y="794884"/>
                  </a:lnTo>
                  <a:lnTo>
                    <a:pt x="1187023" y="791695"/>
                  </a:lnTo>
                  <a:lnTo>
                    <a:pt x="1206909" y="782998"/>
                  </a:lnTo>
                  <a:lnTo>
                    <a:pt x="1220318" y="770098"/>
                  </a:lnTo>
                  <a:lnTo>
                    <a:pt x="1225236" y="754302"/>
                  </a:lnTo>
                  <a:lnTo>
                    <a:pt x="1225236" y="40581"/>
                  </a:lnTo>
                  <a:lnTo>
                    <a:pt x="1220318" y="24784"/>
                  </a:lnTo>
                  <a:lnTo>
                    <a:pt x="1206909" y="11885"/>
                  </a:lnTo>
                  <a:lnTo>
                    <a:pt x="1187023" y="3188"/>
                  </a:lnTo>
                  <a:lnTo>
                    <a:pt x="1162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97393" y="4717137"/>
              <a:ext cx="1225550" cy="795020"/>
            </a:xfrm>
            <a:custGeom>
              <a:avLst/>
              <a:gdLst/>
              <a:ahLst/>
              <a:cxnLst/>
              <a:rect l="l" t="t" r="r" b="b"/>
              <a:pathLst>
                <a:path w="1225550" h="795020">
                  <a:moveTo>
                    <a:pt x="1162674" y="0"/>
                  </a:moveTo>
                  <a:lnTo>
                    <a:pt x="62560" y="0"/>
                  </a:lnTo>
                  <a:lnTo>
                    <a:pt x="38207" y="3188"/>
                  </a:lnTo>
                  <a:lnTo>
                    <a:pt x="18322" y="11885"/>
                  </a:lnTo>
                  <a:lnTo>
                    <a:pt x="4915" y="24784"/>
                  </a:lnTo>
                  <a:lnTo>
                    <a:pt x="0" y="40581"/>
                  </a:lnTo>
                  <a:lnTo>
                    <a:pt x="0" y="754302"/>
                  </a:lnTo>
                  <a:lnTo>
                    <a:pt x="4915" y="770098"/>
                  </a:lnTo>
                  <a:lnTo>
                    <a:pt x="18322" y="782998"/>
                  </a:lnTo>
                  <a:lnTo>
                    <a:pt x="38207" y="791695"/>
                  </a:lnTo>
                  <a:lnTo>
                    <a:pt x="62560" y="794884"/>
                  </a:lnTo>
                  <a:lnTo>
                    <a:pt x="1162674" y="794884"/>
                  </a:lnTo>
                  <a:lnTo>
                    <a:pt x="1187021" y="791695"/>
                  </a:lnTo>
                  <a:lnTo>
                    <a:pt x="1206903" y="782998"/>
                  </a:lnTo>
                  <a:lnTo>
                    <a:pt x="1220309" y="770098"/>
                  </a:lnTo>
                  <a:lnTo>
                    <a:pt x="1225224" y="754302"/>
                  </a:lnTo>
                  <a:lnTo>
                    <a:pt x="1225224" y="40581"/>
                  </a:lnTo>
                  <a:lnTo>
                    <a:pt x="1220309" y="24784"/>
                  </a:lnTo>
                  <a:lnTo>
                    <a:pt x="1206903" y="11885"/>
                  </a:lnTo>
                  <a:lnTo>
                    <a:pt x="1187021" y="3188"/>
                  </a:lnTo>
                  <a:lnTo>
                    <a:pt x="1162674" y="0"/>
                  </a:lnTo>
                  <a:close/>
                </a:path>
              </a:pathLst>
            </a:custGeom>
            <a:solidFill>
              <a:srgbClr val="D4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04744" y="3832968"/>
              <a:ext cx="5113020" cy="1679575"/>
            </a:xfrm>
            <a:custGeom>
              <a:avLst/>
              <a:gdLst/>
              <a:ahLst/>
              <a:cxnLst/>
              <a:rect l="l" t="t" r="r" b="b"/>
              <a:pathLst>
                <a:path w="5113020" h="1679575">
                  <a:moveTo>
                    <a:pt x="1225232" y="40589"/>
                  </a:moveTo>
                  <a:lnTo>
                    <a:pt x="1220317" y="24790"/>
                  </a:lnTo>
                  <a:lnTo>
                    <a:pt x="1206906" y="11887"/>
                  </a:lnTo>
                  <a:lnTo>
                    <a:pt x="1187018" y="3200"/>
                  </a:lnTo>
                  <a:lnTo>
                    <a:pt x="1162672" y="0"/>
                  </a:lnTo>
                  <a:lnTo>
                    <a:pt x="62560" y="0"/>
                  </a:lnTo>
                  <a:lnTo>
                    <a:pt x="38201" y="3200"/>
                  </a:lnTo>
                  <a:lnTo>
                    <a:pt x="18313" y="11887"/>
                  </a:lnTo>
                  <a:lnTo>
                    <a:pt x="4914" y="24790"/>
                  </a:lnTo>
                  <a:lnTo>
                    <a:pt x="0" y="40589"/>
                  </a:lnTo>
                  <a:lnTo>
                    <a:pt x="0" y="754303"/>
                  </a:lnTo>
                  <a:lnTo>
                    <a:pt x="4914" y="770102"/>
                  </a:lnTo>
                  <a:lnTo>
                    <a:pt x="18313" y="783005"/>
                  </a:lnTo>
                  <a:lnTo>
                    <a:pt x="38201" y="791705"/>
                  </a:lnTo>
                  <a:lnTo>
                    <a:pt x="62560" y="794893"/>
                  </a:lnTo>
                  <a:lnTo>
                    <a:pt x="1162672" y="794893"/>
                  </a:lnTo>
                  <a:lnTo>
                    <a:pt x="1187018" y="791705"/>
                  </a:lnTo>
                  <a:lnTo>
                    <a:pt x="1206906" y="783005"/>
                  </a:lnTo>
                  <a:lnTo>
                    <a:pt x="1220317" y="770102"/>
                  </a:lnTo>
                  <a:lnTo>
                    <a:pt x="1225232" y="754303"/>
                  </a:lnTo>
                  <a:lnTo>
                    <a:pt x="1225232" y="40589"/>
                  </a:lnTo>
                  <a:close/>
                </a:path>
                <a:path w="5113020" h="1679575">
                  <a:moveTo>
                    <a:pt x="5112893" y="924750"/>
                  </a:moveTo>
                  <a:lnTo>
                    <a:pt x="5107978" y="908964"/>
                  </a:lnTo>
                  <a:lnTo>
                    <a:pt x="5094579" y="896061"/>
                  </a:lnTo>
                  <a:lnTo>
                    <a:pt x="5074691" y="887361"/>
                  </a:lnTo>
                  <a:lnTo>
                    <a:pt x="5050345" y="884174"/>
                  </a:lnTo>
                  <a:lnTo>
                    <a:pt x="3950233" y="884174"/>
                  </a:lnTo>
                  <a:lnTo>
                    <a:pt x="3925874" y="887361"/>
                  </a:lnTo>
                  <a:lnTo>
                    <a:pt x="3905999" y="896061"/>
                  </a:lnTo>
                  <a:lnTo>
                    <a:pt x="3892588" y="908964"/>
                  </a:lnTo>
                  <a:lnTo>
                    <a:pt x="3887673" y="924750"/>
                  </a:lnTo>
                  <a:lnTo>
                    <a:pt x="3887673" y="1638477"/>
                  </a:lnTo>
                  <a:lnTo>
                    <a:pt x="3892588" y="1654276"/>
                  </a:lnTo>
                  <a:lnTo>
                    <a:pt x="3905999" y="1667167"/>
                  </a:lnTo>
                  <a:lnTo>
                    <a:pt x="3925874" y="1675866"/>
                  </a:lnTo>
                  <a:lnTo>
                    <a:pt x="3950233" y="1679054"/>
                  </a:lnTo>
                  <a:lnTo>
                    <a:pt x="5050345" y="1679054"/>
                  </a:lnTo>
                  <a:lnTo>
                    <a:pt x="5074691" y="1675866"/>
                  </a:lnTo>
                  <a:lnTo>
                    <a:pt x="5094579" y="1667167"/>
                  </a:lnTo>
                  <a:lnTo>
                    <a:pt x="5107978" y="1654276"/>
                  </a:lnTo>
                  <a:lnTo>
                    <a:pt x="5112893" y="1638477"/>
                  </a:lnTo>
                  <a:lnTo>
                    <a:pt x="5112893" y="924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99773" y="3832968"/>
              <a:ext cx="1225550" cy="795020"/>
            </a:xfrm>
            <a:custGeom>
              <a:avLst/>
              <a:gdLst/>
              <a:ahLst/>
              <a:cxnLst/>
              <a:rect l="l" t="t" r="r" b="b"/>
              <a:pathLst>
                <a:path w="1225550" h="795020">
                  <a:moveTo>
                    <a:pt x="1162676" y="0"/>
                  </a:moveTo>
                  <a:lnTo>
                    <a:pt x="62561" y="0"/>
                  </a:lnTo>
                  <a:lnTo>
                    <a:pt x="38208" y="3189"/>
                  </a:lnTo>
                  <a:lnTo>
                    <a:pt x="18322" y="11885"/>
                  </a:lnTo>
                  <a:lnTo>
                    <a:pt x="4915" y="24785"/>
                  </a:lnTo>
                  <a:lnTo>
                    <a:pt x="0" y="40581"/>
                  </a:lnTo>
                  <a:lnTo>
                    <a:pt x="0" y="754303"/>
                  </a:lnTo>
                  <a:lnTo>
                    <a:pt x="4915" y="770099"/>
                  </a:lnTo>
                  <a:lnTo>
                    <a:pt x="18322" y="782998"/>
                  </a:lnTo>
                  <a:lnTo>
                    <a:pt x="38208" y="791695"/>
                  </a:lnTo>
                  <a:lnTo>
                    <a:pt x="62561" y="794884"/>
                  </a:lnTo>
                  <a:lnTo>
                    <a:pt x="1162676" y="794884"/>
                  </a:lnTo>
                  <a:lnTo>
                    <a:pt x="1187024" y="791695"/>
                  </a:lnTo>
                  <a:lnTo>
                    <a:pt x="1206910" y="782998"/>
                  </a:lnTo>
                  <a:lnTo>
                    <a:pt x="1220319" y="770099"/>
                  </a:lnTo>
                  <a:lnTo>
                    <a:pt x="1225236" y="754303"/>
                  </a:lnTo>
                  <a:lnTo>
                    <a:pt x="1225236" y="40581"/>
                  </a:lnTo>
                  <a:lnTo>
                    <a:pt x="1220319" y="24785"/>
                  </a:lnTo>
                  <a:lnTo>
                    <a:pt x="1206910" y="11885"/>
                  </a:lnTo>
                  <a:lnTo>
                    <a:pt x="1187024" y="3189"/>
                  </a:lnTo>
                  <a:lnTo>
                    <a:pt x="1162676" y="0"/>
                  </a:lnTo>
                  <a:close/>
                </a:path>
              </a:pathLst>
            </a:custGeom>
            <a:solidFill>
              <a:srgbClr val="D4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394802" y="3832968"/>
              <a:ext cx="1225550" cy="795020"/>
            </a:xfrm>
            <a:custGeom>
              <a:avLst/>
              <a:gdLst/>
              <a:ahLst/>
              <a:cxnLst/>
              <a:rect l="l" t="t" r="r" b="b"/>
              <a:pathLst>
                <a:path w="1225550" h="795020">
                  <a:moveTo>
                    <a:pt x="1162676" y="0"/>
                  </a:moveTo>
                  <a:lnTo>
                    <a:pt x="62561" y="0"/>
                  </a:lnTo>
                  <a:lnTo>
                    <a:pt x="38208" y="3189"/>
                  </a:lnTo>
                  <a:lnTo>
                    <a:pt x="18322" y="11885"/>
                  </a:lnTo>
                  <a:lnTo>
                    <a:pt x="4915" y="24785"/>
                  </a:lnTo>
                  <a:lnTo>
                    <a:pt x="0" y="40581"/>
                  </a:lnTo>
                  <a:lnTo>
                    <a:pt x="0" y="754303"/>
                  </a:lnTo>
                  <a:lnTo>
                    <a:pt x="4915" y="770099"/>
                  </a:lnTo>
                  <a:lnTo>
                    <a:pt x="18322" y="782998"/>
                  </a:lnTo>
                  <a:lnTo>
                    <a:pt x="38208" y="791695"/>
                  </a:lnTo>
                  <a:lnTo>
                    <a:pt x="62561" y="794884"/>
                  </a:lnTo>
                  <a:lnTo>
                    <a:pt x="1162676" y="794884"/>
                  </a:lnTo>
                  <a:lnTo>
                    <a:pt x="1187022" y="791695"/>
                  </a:lnTo>
                  <a:lnTo>
                    <a:pt x="1206905" y="782998"/>
                  </a:lnTo>
                  <a:lnTo>
                    <a:pt x="1220310" y="770099"/>
                  </a:lnTo>
                  <a:lnTo>
                    <a:pt x="1225226" y="754303"/>
                  </a:lnTo>
                  <a:lnTo>
                    <a:pt x="1225226" y="40581"/>
                  </a:lnTo>
                  <a:lnTo>
                    <a:pt x="1220310" y="24785"/>
                  </a:lnTo>
                  <a:lnTo>
                    <a:pt x="1206905" y="11885"/>
                  </a:lnTo>
                  <a:lnTo>
                    <a:pt x="1187022" y="3189"/>
                  </a:lnTo>
                  <a:lnTo>
                    <a:pt x="1162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804858" y="2956567"/>
              <a:ext cx="5110480" cy="1671320"/>
            </a:xfrm>
            <a:custGeom>
              <a:avLst/>
              <a:gdLst/>
              <a:ahLst/>
              <a:cxnLst/>
              <a:rect l="l" t="t" r="r" b="b"/>
              <a:pathLst>
                <a:path w="5110480" h="1671320">
                  <a:moveTo>
                    <a:pt x="1225232" y="40589"/>
                  </a:moveTo>
                  <a:lnTo>
                    <a:pt x="1220317" y="24790"/>
                  </a:lnTo>
                  <a:lnTo>
                    <a:pt x="1206906" y="11887"/>
                  </a:lnTo>
                  <a:lnTo>
                    <a:pt x="1187018" y="3187"/>
                  </a:lnTo>
                  <a:lnTo>
                    <a:pt x="1162672" y="0"/>
                  </a:lnTo>
                  <a:lnTo>
                    <a:pt x="62560" y="0"/>
                  </a:lnTo>
                  <a:lnTo>
                    <a:pt x="38201" y="3187"/>
                  </a:lnTo>
                  <a:lnTo>
                    <a:pt x="18313" y="11887"/>
                  </a:lnTo>
                  <a:lnTo>
                    <a:pt x="4914" y="24790"/>
                  </a:lnTo>
                  <a:lnTo>
                    <a:pt x="0" y="40589"/>
                  </a:lnTo>
                  <a:lnTo>
                    <a:pt x="0" y="754303"/>
                  </a:lnTo>
                  <a:lnTo>
                    <a:pt x="4914" y="770102"/>
                  </a:lnTo>
                  <a:lnTo>
                    <a:pt x="18313" y="783005"/>
                  </a:lnTo>
                  <a:lnTo>
                    <a:pt x="38201" y="791705"/>
                  </a:lnTo>
                  <a:lnTo>
                    <a:pt x="62560" y="794893"/>
                  </a:lnTo>
                  <a:lnTo>
                    <a:pt x="1162672" y="794893"/>
                  </a:lnTo>
                  <a:lnTo>
                    <a:pt x="1187018" y="791705"/>
                  </a:lnTo>
                  <a:lnTo>
                    <a:pt x="1206906" y="783005"/>
                  </a:lnTo>
                  <a:lnTo>
                    <a:pt x="1220317" y="770102"/>
                  </a:lnTo>
                  <a:lnTo>
                    <a:pt x="1225232" y="754303"/>
                  </a:lnTo>
                  <a:lnTo>
                    <a:pt x="1225232" y="40589"/>
                  </a:lnTo>
                  <a:close/>
                </a:path>
                <a:path w="5110480" h="1671320">
                  <a:moveTo>
                    <a:pt x="5110188" y="916990"/>
                  </a:moveTo>
                  <a:lnTo>
                    <a:pt x="5105273" y="901192"/>
                  </a:lnTo>
                  <a:lnTo>
                    <a:pt x="5091874" y="888288"/>
                  </a:lnTo>
                  <a:lnTo>
                    <a:pt x="5071986" y="879602"/>
                  </a:lnTo>
                  <a:lnTo>
                    <a:pt x="5047640" y="876401"/>
                  </a:lnTo>
                  <a:lnTo>
                    <a:pt x="3947528" y="876401"/>
                  </a:lnTo>
                  <a:lnTo>
                    <a:pt x="3923169" y="879602"/>
                  </a:lnTo>
                  <a:lnTo>
                    <a:pt x="3903294" y="888288"/>
                  </a:lnTo>
                  <a:lnTo>
                    <a:pt x="3889883" y="901192"/>
                  </a:lnTo>
                  <a:lnTo>
                    <a:pt x="3884968" y="916990"/>
                  </a:lnTo>
                  <a:lnTo>
                    <a:pt x="3884968" y="1630705"/>
                  </a:lnTo>
                  <a:lnTo>
                    <a:pt x="3889883" y="1646504"/>
                  </a:lnTo>
                  <a:lnTo>
                    <a:pt x="3903294" y="1659407"/>
                  </a:lnTo>
                  <a:lnTo>
                    <a:pt x="3923169" y="1668106"/>
                  </a:lnTo>
                  <a:lnTo>
                    <a:pt x="3947528" y="1671294"/>
                  </a:lnTo>
                  <a:lnTo>
                    <a:pt x="5047640" y="1671294"/>
                  </a:lnTo>
                  <a:lnTo>
                    <a:pt x="5071986" y="1668106"/>
                  </a:lnTo>
                  <a:lnTo>
                    <a:pt x="5091874" y="1659407"/>
                  </a:lnTo>
                  <a:lnTo>
                    <a:pt x="5105273" y="1646504"/>
                  </a:lnTo>
                  <a:lnTo>
                    <a:pt x="5110188" y="1630705"/>
                  </a:lnTo>
                  <a:lnTo>
                    <a:pt x="5110188" y="916990"/>
                  </a:lnTo>
                  <a:close/>
                </a:path>
              </a:pathLst>
            </a:custGeom>
            <a:solidFill>
              <a:srgbClr val="D4E3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920979" y="3143059"/>
            <a:ext cx="1005840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 indent="-635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total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spend </a:t>
            </a:r>
            <a:r>
              <a:rPr dirty="0" sz="800" spc="-20">
                <a:latin typeface="Arial MT"/>
                <a:cs typeface="Arial MT"/>
              </a:rPr>
              <a:t>with </a:t>
            </a:r>
            <a:r>
              <a:rPr dirty="0" sz="800" spc="-10">
                <a:latin typeface="Arial MT"/>
                <a:cs typeface="Arial MT"/>
              </a:rPr>
              <a:t>certified</a:t>
            </a:r>
            <a:r>
              <a:rPr dirty="0" sz="800">
                <a:latin typeface="Arial MT"/>
                <a:cs typeface="Arial MT"/>
              </a:rPr>
              <a:t> or </a:t>
            </a:r>
            <a:r>
              <a:rPr dirty="0" sz="800" spc="-25">
                <a:latin typeface="Arial MT"/>
                <a:cs typeface="Arial MT"/>
              </a:rPr>
              <a:t>sustainable</a:t>
            </a:r>
            <a:r>
              <a:rPr dirty="0" sz="800" spc="-10">
                <a:latin typeface="Arial MT"/>
                <a:cs typeface="Arial MT"/>
              </a:rPr>
              <a:t> suppliers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4099888" y="2956566"/>
            <a:ext cx="1225550" cy="795020"/>
          </a:xfrm>
          <a:custGeom>
            <a:avLst/>
            <a:gdLst/>
            <a:ahLst/>
            <a:cxnLst/>
            <a:rect l="l" t="t" r="r" b="b"/>
            <a:pathLst>
              <a:path w="1225550" h="795020">
                <a:moveTo>
                  <a:pt x="1162676" y="0"/>
                </a:moveTo>
                <a:lnTo>
                  <a:pt x="62560" y="0"/>
                </a:lnTo>
                <a:lnTo>
                  <a:pt x="38207" y="3188"/>
                </a:lnTo>
                <a:lnTo>
                  <a:pt x="18322" y="11885"/>
                </a:lnTo>
                <a:lnTo>
                  <a:pt x="4915" y="24784"/>
                </a:lnTo>
                <a:lnTo>
                  <a:pt x="0" y="40581"/>
                </a:lnTo>
                <a:lnTo>
                  <a:pt x="0" y="754302"/>
                </a:lnTo>
                <a:lnTo>
                  <a:pt x="4915" y="770099"/>
                </a:lnTo>
                <a:lnTo>
                  <a:pt x="18322" y="782998"/>
                </a:lnTo>
                <a:lnTo>
                  <a:pt x="38207" y="791695"/>
                </a:lnTo>
                <a:lnTo>
                  <a:pt x="62560" y="794884"/>
                </a:lnTo>
                <a:lnTo>
                  <a:pt x="1162676" y="794884"/>
                </a:lnTo>
                <a:lnTo>
                  <a:pt x="1187023" y="791695"/>
                </a:lnTo>
                <a:lnTo>
                  <a:pt x="1206909" y="782998"/>
                </a:lnTo>
                <a:lnTo>
                  <a:pt x="1220318" y="770099"/>
                </a:lnTo>
                <a:lnTo>
                  <a:pt x="1225236" y="754302"/>
                </a:lnTo>
                <a:lnTo>
                  <a:pt x="1225236" y="40581"/>
                </a:lnTo>
                <a:lnTo>
                  <a:pt x="1220318" y="24784"/>
                </a:lnTo>
                <a:lnTo>
                  <a:pt x="1206909" y="11885"/>
                </a:lnTo>
                <a:lnTo>
                  <a:pt x="1187023" y="3188"/>
                </a:lnTo>
                <a:lnTo>
                  <a:pt x="1162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4240088" y="3143059"/>
            <a:ext cx="957580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R="5080" indent="15621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suppliers disclosing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scope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5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  <a:p>
            <a:pPr marL="110489">
              <a:lnSpc>
                <a:spcPts val="869"/>
              </a:lnSpc>
            </a:pP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3 </a:t>
            </a:r>
            <a:r>
              <a:rPr dirty="0" sz="800" spc="-10">
                <a:latin typeface="Arial MT"/>
                <a:cs typeface="Arial MT"/>
              </a:rPr>
              <a:t>emissions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5394917" y="2956566"/>
            <a:ext cx="1225550" cy="795020"/>
          </a:xfrm>
          <a:custGeom>
            <a:avLst/>
            <a:gdLst/>
            <a:ahLst/>
            <a:cxnLst/>
            <a:rect l="l" t="t" r="r" b="b"/>
            <a:pathLst>
              <a:path w="1225550" h="795020">
                <a:moveTo>
                  <a:pt x="1162676" y="0"/>
                </a:moveTo>
                <a:lnTo>
                  <a:pt x="62561" y="0"/>
                </a:lnTo>
                <a:lnTo>
                  <a:pt x="38208" y="3188"/>
                </a:lnTo>
                <a:lnTo>
                  <a:pt x="18322" y="11885"/>
                </a:lnTo>
                <a:lnTo>
                  <a:pt x="4915" y="24784"/>
                </a:lnTo>
                <a:lnTo>
                  <a:pt x="0" y="40581"/>
                </a:lnTo>
                <a:lnTo>
                  <a:pt x="0" y="754302"/>
                </a:lnTo>
                <a:lnTo>
                  <a:pt x="4915" y="770099"/>
                </a:lnTo>
                <a:lnTo>
                  <a:pt x="18322" y="782998"/>
                </a:lnTo>
                <a:lnTo>
                  <a:pt x="38208" y="791695"/>
                </a:lnTo>
                <a:lnTo>
                  <a:pt x="62561" y="794884"/>
                </a:lnTo>
                <a:lnTo>
                  <a:pt x="1162676" y="794884"/>
                </a:lnTo>
                <a:lnTo>
                  <a:pt x="1187022" y="791695"/>
                </a:lnTo>
                <a:lnTo>
                  <a:pt x="1206904" y="782998"/>
                </a:lnTo>
                <a:lnTo>
                  <a:pt x="1220309" y="770099"/>
                </a:lnTo>
                <a:lnTo>
                  <a:pt x="1225224" y="754302"/>
                </a:lnTo>
                <a:lnTo>
                  <a:pt x="1225224" y="40581"/>
                </a:lnTo>
                <a:lnTo>
                  <a:pt x="1220309" y="24784"/>
                </a:lnTo>
                <a:lnTo>
                  <a:pt x="1206904" y="11885"/>
                </a:lnTo>
                <a:lnTo>
                  <a:pt x="1187022" y="3188"/>
                </a:lnTo>
                <a:lnTo>
                  <a:pt x="1162676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624899" y="3143059"/>
            <a:ext cx="778510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R="5080" indent="6604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suppliers aligned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with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CDP</a:t>
            </a:r>
            <a:r>
              <a:rPr dirty="0" sz="800">
                <a:latin typeface="Arial MT"/>
                <a:cs typeface="Arial MT"/>
              </a:rPr>
              <a:t> or</a:t>
            </a:r>
            <a:r>
              <a:rPr dirty="0" sz="800" spc="-10">
                <a:latin typeface="Arial MT"/>
                <a:cs typeface="Arial MT"/>
              </a:rPr>
              <a:t> SBTi reporting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6689947" y="2956566"/>
            <a:ext cx="1225550" cy="795020"/>
          </a:xfrm>
          <a:custGeom>
            <a:avLst/>
            <a:gdLst/>
            <a:ahLst/>
            <a:cxnLst/>
            <a:rect l="l" t="t" r="r" b="b"/>
            <a:pathLst>
              <a:path w="1225550" h="795020">
                <a:moveTo>
                  <a:pt x="1162676" y="0"/>
                </a:moveTo>
                <a:lnTo>
                  <a:pt x="62561" y="0"/>
                </a:lnTo>
                <a:lnTo>
                  <a:pt x="38208" y="3188"/>
                </a:lnTo>
                <a:lnTo>
                  <a:pt x="18322" y="11885"/>
                </a:lnTo>
                <a:lnTo>
                  <a:pt x="4915" y="24784"/>
                </a:lnTo>
                <a:lnTo>
                  <a:pt x="0" y="40581"/>
                </a:lnTo>
                <a:lnTo>
                  <a:pt x="0" y="754302"/>
                </a:lnTo>
                <a:lnTo>
                  <a:pt x="4915" y="770099"/>
                </a:lnTo>
                <a:lnTo>
                  <a:pt x="18322" y="782998"/>
                </a:lnTo>
                <a:lnTo>
                  <a:pt x="38208" y="791695"/>
                </a:lnTo>
                <a:lnTo>
                  <a:pt x="62561" y="794884"/>
                </a:lnTo>
                <a:lnTo>
                  <a:pt x="1162676" y="794884"/>
                </a:lnTo>
                <a:lnTo>
                  <a:pt x="1187022" y="791695"/>
                </a:lnTo>
                <a:lnTo>
                  <a:pt x="1206904" y="782998"/>
                </a:lnTo>
                <a:lnTo>
                  <a:pt x="1220309" y="770099"/>
                </a:lnTo>
                <a:lnTo>
                  <a:pt x="1225224" y="754302"/>
                </a:lnTo>
                <a:lnTo>
                  <a:pt x="1225224" y="40581"/>
                </a:lnTo>
                <a:lnTo>
                  <a:pt x="1220309" y="24784"/>
                </a:lnTo>
                <a:lnTo>
                  <a:pt x="1206904" y="11885"/>
                </a:lnTo>
                <a:lnTo>
                  <a:pt x="1187022" y="3188"/>
                </a:lnTo>
                <a:lnTo>
                  <a:pt x="1162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6846434" y="3077528"/>
            <a:ext cx="925194" cy="490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suppliers completing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training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capability-building programmes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884196" y="4911172"/>
            <a:ext cx="1079500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awarded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contracts </a:t>
            </a:r>
            <a:r>
              <a:rPr dirty="0" sz="800">
                <a:latin typeface="Arial MT"/>
                <a:cs typeface="Arial MT"/>
              </a:rPr>
              <a:t>with</a:t>
            </a:r>
            <a:r>
              <a:rPr dirty="0" sz="800" spc="11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sustainability-linked </a:t>
            </a:r>
            <a:r>
              <a:rPr dirty="0" sz="800" spc="-10">
                <a:latin typeface="Arial MT"/>
                <a:cs typeface="Arial MT"/>
              </a:rPr>
              <a:t>clauses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296784" y="4911172"/>
            <a:ext cx="844550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R="5080" indent="762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key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suppliers </a:t>
            </a:r>
            <a:r>
              <a:rPr dirty="0" sz="800">
                <a:latin typeface="Arial MT"/>
                <a:cs typeface="Arial MT"/>
              </a:rPr>
              <a:t>in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decarbonization programmes/plans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515028" y="4911172"/>
            <a:ext cx="998219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procurement</a:t>
            </a:r>
            <a:r>
              <a:rPr dirty="0" sz="800" spc="50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staff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with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sustainability</a:t>
            </a:r>
            <a:r>
              <a:rPr dirty="0" sz="800" spc="-10">
                <a:latin typeface="Arial MT"/>
                <a:cs typeface="Arial MT"/>
              </a:rPr>
              <a:t> training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00411" y="4845605"/>
            <a:ext cx="1017269" cy="490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 indent="-635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 of </a:t>
            </a:r>
            <a:r>
              <a:rPr dirty="0" sz="800" spc="-10">
                <a:latin typeface="Arial MT"/>
                <a:cs typeface="Arial MT"/>
              </a:rPr>
              <a:t>supplier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data </a:t>
            </a:r>
            <a:r>
              <a:rPr dirty="0" sz="800" spc="-10">
                <a:latin typeface="Arial MT"/>
                <a:cs typeface="Arial MT"/>
              </a:rPr>
              <a:t>entries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verified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through </a:t>
            </a:r>
            <a:r>
              <a:rPr dirty="0" sz="800">
                <a:latin typeface="Arial MT"/>
                <a:cs typeface="Arial MT"/>
              </a:rPr>
              <a:t>audits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third-party platforms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879686" y="4027339"/>
            <a:ext cx="1089025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 of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buyer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performance reviews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including </a:t>
            </a:r>
            <a:r>
              <a:rPr dirty="0" sz="800" spc="-20">
                <a:latin typeface="Arial MT"/>
                <a:cs typeface="Arial MT"/>
              </a:rPr>
              <a:t>sustainability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KPIs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224110" y="4027339"/>
            <a:ext cx="990600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 indent="-635">
              <a:lnSpc>
                <a:spcPts val="900"/>
              </a:lnSpc>
              <a:spcBef>
                <a:spcPts val="185"/>
              </a:spcBef>
            </a:pPr>
            <a:r>
              <a:rPr dirty="0" sz="800" spc="-30">
                <a:latin typeface="Arial MT"/>
                <a:cs typeface="Arial MT"/>
              </a:rPr>
              <a:t>Total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scope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50">
                <a:latin typeface="Arial MT"/>
                <a:cs typeface="Arial MT"/>
              </a:rPr>
              <a:t>3</a:t>
            </a:r>
            <a:r>
              <a:rPr dirty="0" sz="800" spc="-10">
                <a:latin typeface="Arial MT"/>
                <a:cs typeface="Arial MT"/>
              </a:rPr>
              <a:t> emissions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by</a:t>
            </a:r>
            <a:r>
              <a:rPr dirty="0" sz="800" spc="-10">
                <a:latin typeface="Arial MT"/>
                <a:cs typeface="Arial MT"/>
              </a:rPr>
              <a:t> procurement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category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533581" y="4027339"/>
            <a:ext cx="961390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78435" marR="5080" indent="-179070">
              <a:lnSpc>
                <a:spcPts val="900"/>
              </a:lnSpc>
              <a:spcBef>
                <a:spcPts val="185"/>
              </a:spcBef>
            </a:pPr>
            <a:r>
              <a:rPr dirty="0" sz="800" spc="-25">
                <a:latin typeface="Arial MT"/>
                <a:cs typeface="Arial MT"/>
              </a:rPr>
              <a:t>Average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sustainability</a:t>
            </a:r>
            <a:r>
              <a:rPr dirty="0" sz="800">
                <a:latin typeface="Arial MT"/>
                <a:cs typeface="Arial MT"/>
              </a:rPr>
              <a:t> score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across supplier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base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861912" y="4069958"/>
            <a:ext cx="894715" cy="2622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R="5080" indent="129539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 of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RFx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with sustainability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criteria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859902" y="5795416"/>
            <a:ext cx="2383155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71120" marR="85725" indent="-71755">
              <a:lnSpc>
                <a:spcPts val="900"/>
              </a:lnSpc>
              <a:spcBef>
                <a:spcPts val="185"/>
              </a:spcBef>
              <a:tabLst>
                <a:tab pos="1416050" algn="l"/>
                <a:tab pos="1536700" algn="l"/>
              </a:tabLst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sustainably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sourced</a:t>
            </a:r>
            <a:r>
              <a:rPr dirty="0" sz="800">
                <a:latin typeface="Arial MT"/>
                <a:cs typeface="Arial MT"/>
              </a:rPr>
              <a:t>		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suppliers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deforestation-free</a:t>
            </a:r>
            <a:r>
              <a:rPr dirty="0" sz="800">
                <a:latin typeface="Arial MT"/>
                <a:cs typeface="Arial MT"/>
              </a:rPr>
              <a:t>	</a:t>
            </a:r>
            <a:r>
              <a:rPr dirty="0" sz="800" spc="-10">
                <a:latin typeface="Arial MT"/>
                <a:cs typeface="Arial MT"/>
              </a:rPr>
              <a:t>disclosing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waste</a:t>
            </a:r>
            <a:endParaRPr sz="800">
              <a:latin typeface="Arial MT"/>
              <a:cs typeface="Arial MT"/>
            </a:endParaRPr>
          </a:p>
          <a:p>
            <a:pPr marL="273685">
              <a:lnSpc>
                <a:spcPts val="869"/>
              </a:lnSpc>
              <a:tabLst>
                <a:tab pos="1334770" algn="l"/>
              </a:tabLst>
            </a:pPr>
            <a:r>
              <a:rPr dirty="0" sz="800" spc="-10">
                <a:latin typeface="Arial MT"/>
                <a:cs typeface="Arial MT"/>
              </a:rPr>
              <a:t>commodities</a:t>
            </a:r>
            <a:r>
              <a:rPr dirty="0" sz="800">
                <a:latin typeface="Arial MT"/>
                <a:cs typeface="Arial MT"/>
              </a:rPr>
              <a:t>	and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water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performance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513695" y="5795416"/>
            <a:ext cx="1001394" cy="3765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5080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 of </a:t>
            </a:r>
            <a:r>
              <a:rPr dirty="0" sz="800" spc="-10">
                <a:latin typeface="Arial MT"/>
                <a:cs typeface="Arial MT"/>
              </a:rPr>
              <a:t>suppliers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offering</a:t>
            </a:r>
            <a:r>
              <a:rPr dirty="0" sz="800" spc="-20">
                <a:latin typeface="Arial MT"/>
                <a:cs typeface="Arial MT"/>
              </a:rPr>
              <a:t> greener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alternatives</a:t>
            </a:r>
            <a:endParaRPr sz="800">
              <a:latin typeface="Arial MT"/>
              <a:cs typeface="Arial MT"/>
            </a:endParaRPr>
          </a:p>
          <a:p>
            <a:pPr algn="ctr" marR="5715">
              <a:lnSpc>
                <a:spcPts val="869"/>
              </a:lnSpc>
            </a:pP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materials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836081" y="5734458"/>
            <a:ext cx="946785" cy="49022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07314" marR="112395" indent="-635">
              <a:lnSpc>
                <a:spcPts val="900"/>
              </a:lnSpc>
              <a:spcBef>
                <a:spcPts val="185"/>
              </a:spcBef>
            </a:pPr>
            <a:r>
              <a:rPr dirty="0" sz="800">
                <a:latin typeface="Arial MT"/>
                <a:cs typeface="Arial MT"/>
              </a:rPr>
              <a:t>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suppliers using </a:t>
            </a:r>
            <a:r>
              <a:rPr dirty="0" sz="800" spc="-30">
                <a:latin typeface="Arial MT"/>
                <a:cs typeface="Arial MT"/>
              </a:rPr>
              <a:t>renewable</a:t>
            </a:r>
            <a:endParaRPr sz="800">
              <a:latin typeface="Arial MT"/>
              <a:cs typeface="Arial MT"/>
            </a:endParaRPr>
          </a:p>
          <a:p>
            <a:pPr algn="ctr" marR="5080">
              <a:lnSpc>
                <a:spcPts val="840"/>
              </a:lnSpc>
            </a:pPr>
            <a:r>
              <a:rPr dirty="0" sz="800" spc="-10">
                <a:latin typeface="Arial MT"/>
                <a:cs typeface="Arial MT"/>
              </a:rPr>
              <a:t>energy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green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fuels</a:t>
            </a:r>
            <a:endParaRPr sz="800">
              <a:latin typeface="Arial MT"/>
              <a:cs typeface="Arial MT"/>
            </a:endParaRPr>
          </a:p>
          <a:p>
            <a:pPr algn="ctr" marR="5715">
              <a:lnSpc>
                <a:spcPts val="930"/>
              </a:lnSpc>
            </a:pP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10">
                <a:latin typeface="Arial MT"/>
                <a:cs typeface="Arial MT"/>
              </a:rPr>
              <a:t> production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829" y="607832"/>
            <a:ext cx="53244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Benefits</a:t>
            </a:r>
            <a:r>
              <a:rPr dirty="0" sz="4400" spc="-210"/>
              <a:t> </a:t>
            </a:r>
            <a:r>
              <a:rPr dirty="0" sz="4400"/>
              <a:t>Across</a:t>
            </a:r>
            <a:r>
              <a:rPr dirty="0" sz="4400" spc="-195"/>
              <a:t> </a:t>
            </a:r>
            <a:r>
              <a:rPr dirty="0" sz="4400" spc="-10"/>
              <a:t>Sectors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898143" y="1478279"/>
            <a:ext cx="1974214" cy="1321435"/>
            <a:chOff x="898143" y="1478279"/>
            <a:chExt cx="1974214" cy="13214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143" y="1478279"/>
              <a:ext cx="1834896" cy="121310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63421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7" y="0"/>
                  </a:moveTo>
                  <a:lnTo>
                    <a:pt x="108315" y="0"/>
                  </a:lnTo>
                  <a:lnTo>
                    <a:pt x="66154" y="8515"/>
                  </a:lnTo>
                  <a:lnTo>
                    <a:pt x="31724" y="31738"/>
                  </a:lnTo>
                  <a:lnTo>
                    <a:pt x="8512" y="66182"/>
                  </a:lnTo>
                  <a:lnTo>
                    <a:pt x="0" y="108362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4" y="1051901"/>
                  </a:lnTo>
                  <a:lnTo>
                    <a:pt x="66154" y="1075124"/>
                  </a:lnTo>
                  <a:lnTo>
                    <a:pt x="108315" y="1083640"/>
                  </a:lnTo>
                  <a:lnTo>
                    <a:pt x="1597457" y="1083640"/>
                  </a:lnTo>
                  <a:lnTo>
                    <a:pt x="1639619" y="1075124"/>
                  </a:lnTo>
                  <a:lnTo>
                    <a:pt x="1674049" y="1051901"/>
                  </a:lnTo>
                  <a:lnTo>
                    <a:pt x="1697262" y="1017457"/>
                  </a:lnTo>
                  <a:lnTo>
                    <a:pt x="1705774" y="975277"/>
                  </a:lnTo>
                  <a:lnTo>
                    <a:pt x="1705774" y="108362"/>
                  </a:lnTo>
                  <a:lnTo>
                    <a:pt x="1697262" y="66182"/>
                  </a:lnTo>
                  <a:lnTo>
                    <a:pt x="1674049" y="31738"/>
                  </a:lnTo>
                  <a:lnTo>
                    <a:pt x="1639619" y="8515"/>
                  </a:lnTo>
                  <a:lnTo>
                    <a:pt x="159745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63421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402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52951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8" y="0"/>
                  </a:moveTo>
                  <a:lnTo>
                    <a:pt x="108315" y="0"/>
                  </a:lnTo>
                  <a:lnTo>
                    <a:pt x="66154" y="8515"/>
                  </a:lnTo>
                  <a:lnTo>
                    <a:pt x="31724" y="31739"/>
                  </a:lnTo>
                  <a:lnTo>
                    <a:pt x="8512" y="66183"/>
                  </a:lnTo>
                  <a:lnTo>
                    <a:pt x="0" y="108364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4" y="1051902"/>
                  </a:lnTo>
                  <a:lnTo>
                    <a:pt x="66154" y="1075125"/>
                  </a:lnTo>
                  <a:lnTo>
                    <a:pt x="108315" y="1083641"/>
                  </a:lnTo>
                  <a:lnTo>
                    <a:pt x="1597458" y="1083641"/>
                  </a:lnTo>
                  <a:lnTo>
                    <a:pt x="1639619" y="1075125"/>
                  </a:lnTo>
                  <a:lnTo>
                    <a:pt x="1674049" y="1051902"/>
                  </a:lnTo>
                  <a:lnTo>
                    <a:pt x="1697262" y="1017457"/>
                  </a:lnTo>
                  <a:lnTo>
                    <a:pt x="1705774" y="975277"/>
                  </a:lnTo>
                  <a:lnTo>
                    <a:pt x="1705774" y="108364"/>
                  </a:lnTo>
                  <a:lnTo>
                    <a:pt x="1697262" y="66183"/>
                  </a:lnTo>
                  <a:lnTo>
                    <a:pt x="1674049" y="31739"/>
                  </a:lnTo>
                  <a:lnTo>
                    <a:pt x="1639619" y="8515"/>
                  </a:lnTo>
                  <a:lnTo>
                    <a:pt x="15974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52951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2685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234392" y="1780965"/>
            <a:ext cx="1544320" cy="8763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00025" marR="93345" indent="-100965">
              <a:lnSpc>
                <a:spcPts val="1700"/>
              </a:lnSpc>
              <a:spcBef>
                <a:spcPts val="240"/>
              </a:spcBef>
              <a:buChar char="•"/>
              <a:tabLst>
                <a:tab pos="200025" algn="l"/>
                <a:tab pos="234315" algn="l"/>
              </a:tabLst>
            </a:pPr>
            <a:r>
              <a:rPr dirty="0" sz="1500" b="1">
                <a:latin typeface="Calibri"/>
                <a:cs typeface="Calibri"/>
              </a:rPr>
              <a:t>	</a:t>
            </a:r>
            <a:r>
              <a:rPr dirty="0" sz="1500" spc="-20" b="1">
                <a:latin typeface="Calibri"/>
                <a:cs typeface="Calibri"/>
              </a:rPr>
              <a:t>Manufacturing: efficiency,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cost</a:t>
            </a:r>
            <a:endParaRPr sz="1500">
              <a:latin typeface="Calibri"/>
              <a:cs typeface="Calibri"/>
            </a:endParaRPr>
          </a:p>
          <a:p>
            <a:pPr marL="488315" marR="5080" indent="-476250">
              <a:lnSpc>
                <a:spcPts val="1580"/>
              </a:lnSpc>
              <a:spcBef>
                <a:spcPts val="5"/>
              </a:spcBef>
            </a:pPr>
            <a:r>
              <a:rPr dirty="0" sz="1500" spc="-10" b="1">
                <a:latin typeface="Calibri"/>
                <a:cs typeface="Calibri"/>
              </a:rPr>
              <a:t>reduction,</a:t>
            </a:r>
            <a:r>
              <a:rPr dirty="0" sz="1500" spc="-5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resource savings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982976" y="1478279"/>
            <a:ext cx="1974214" cy="1321435"/>
            <a:chOff x="2982976" y="1478279"/>
            <a:chExt cx="1974214" cy="132143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2976" y="1478279"/>
              <a:ext cx="1834896" cy="121310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48256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8" y="0"/>
                  </a:moveTo>
                  <a:lnTo>
                    <a:pt x="108315" y="0"/>
                  </a:lnTo>
                  <a:lnTo>
                    <a:pt x="66154" y="8515"/>
                  </a:lnTo>
                  <a:lnTo>
                    <a:pt x="31725" y="31738"/>
                  </a:lnTo>
                  <a:lnTo>
                    <a:pt x="8512" y="66182"/>
                  </a:lnTo>
                  <a:lnTo>
                    <a:pt x="0" y="108362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5" y="1051901"/>
                  </a:lnTo>
                  <a:lnTo>
                    <a:pt x="66154" y="1075124"/>
                  </a:lnTo>
                  <a:lnTo>
                    <a:pt x="108315" y="1083640"/>
                  </a:lnTo>
                  <a:lnTo>
                    <a:pt x="1597458" y="1083640"/>
                  </a:lnTo>
                  <a:lnTo>
                    <a:pt x="1639619" y="1075124"/>
                  </a:lnTo>
                  <a:lnTo>
                    <a:pt x="1674048" y="1051901"/>
                  </a:lnTo>
                  <a:lnTo>
                    <a:pt x="1697261" y="1017457"/>
                  </a:lnTo>
                  <a:lnTo>
                    <a:pt x="1705773" y="975277"/>
                  </a:lnTo>
                  <a:lnTo>
                    <a:pt x="1705773" y="108362"/>
                  </a:lnTo>
                  <a:lnTo>
                    <a:pt x="1697261" y="66182"/>
                  </a:lnTo>
                  <a:lnTo>
                    <a:pt x="1674048" y="31738"/>
                  </a:lnTo>
                  <a:lnTo>
                    <a:pt x="1639619" y="8515"/>
                  </a:lnTo>
                  <a:lnTo>
                    <a:pt x="159745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48256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402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37786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9" y="0"/>
                  </a:moveTo>
                  <a:lnTo>
                    <a:pt x="108317" y="0"/>
                  </a:lnTo>
                  <a:lnTo>
                    <a:pt x="66155" y="8515"/>
                  </a:lnTo>
                  <a:lnTo>
                    <a:pt x="31725" y="31739"/>
                  </a:lnTo>
                  <a:lnTo>
                    <a:pt x="8512" y="66183"/>
                  </a:lnTo>
                  <a:lnTo>
                    <a:pt x="0" y="108364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5" y="1051902"/>
                  </a:lnTo>
                  <a:lnTo>
                    <a:pt x="66155" y="1075125"/>
                  </a:lnTo>
                  <a:lnTo>
                    <a:pt x="108317" y="1083641"/>
                  </a:lnTo>
                  <a:lnTo>
                    <a:pt x="1597459" y="1083641"/>
                  </a:lnTo>
                  <a:lnTo>
                    <a:pt x="1639620" y="1075125"/>
                  </a:lnTo>
                  <a:lnTo>
                    <a:pt x="1674050" y="1051902"/>
                  </a:lnTo>
                  <a:lnTo>
                    <a:pt x="1697263" y="1017457"/>
                  </a:lnTo>
                  <a:lnTo>
                    <a:pt x="1705775" y="975277"/>
                  </a:lnTo>
                  <a:lnTo>
                    <a:pt x="1705775" y="108364"/>
                  </a:lnTo>
                  <a:lnTo>
                    <a:pt x="1697263" y="66183"/>
                  </a:lnTo>
                  <a:lnTo>
                    <a:pt x="1674050" y="31739"/>
                  </a:lnTo>
                  <a:lnTo>
                    <a:pt x="1639620" y="8515"/>
                  </a:lnTo>
                  <a:lnTo>
                    <a:pt x="159745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237786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2685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426748" y="1780965"/>
            <a:ext cx="1330325" cy="8763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05104" marR="63500" indent="-135255">
              <a:lnSpc>
                <a:spcPts val="1700"/>
              </a:lnSpc>
              <a:spcBef>
                <a:spcPts val="240"/>
              </a:spcBef>
              <a:buChar char="•"/>
              <a:tabLst>
                <a:tab pos="259715" algn="l"/>
              </a:tabLst>
            </a:pPr>
            <a:r>
              <a:rPr dirty="0" sz="1500" spc="-20" b="1">
                <a:latin typeface="Calibri"/>
                <a:cs typeface="Calibri"/>
              </a:rPr>
              <a:t>Construction: </a:t>
            </a:r>
            <a:r>
              <a:rPr dirty="0" sz="1500" spc="-20" b="1">
                <a:latin typeface="Calibri"/>
                <a:cs typeface="Calibri"/>
              </a:rPr>
              <a:t>	</a:t>
            </a:r>
            <a:r>
              <a:rPr dirty="0" sz="1500" spc="-10" b="1">
                <a:latin typeface="Calibri"/>
                <a:cs typeface="Calibri"/>
              </a:rPr>
              <a:t>regulatory</a:t>
            </a:r>
            <a:endParaRPr sz="1500">
              <a:latin typeface="Calibri"/>
              <a:cs typeface="Calibri"/>
            </a:endParaRPr>
          </a:p>
          <a:p>
            <a:pPr marL="269875" marR="5080" indent="-257810">
              <a:lnSpc>
                <a:spcPts val="1580"/>
              </a:lnSpc>
              <a:spcBef>
                <a:spcPts val="5"/>
              </a:spcBef>
            </a:pPr>
            <a:r>
              <a:rPr dirty="0" sz="1500" spc="-10" b="1">
                <a:latin typeface="Calibri"/>
                <a:cs typeface="Calibri"/>
              </a:rPr>
              <a:t>compliance,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GPP </a:t>
            </a:r>
            <a:r>
              <a:rPr dirty="0" sz="1500" spc="-10" b="1">
                <a:latin typeface="Calibri"/>
                <a:cs typeface="Calibri"/>
              </a:rPr>
              <a:t>alignment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067808" y="1478279"/>
            <a:ext cx="1974214" cy="1321435"/>
            <a:chOff x="5067808" y="1478279"/>
            <a:chExt cx="1974214" cy="1321435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7808" y="1478279"/>
              <a:ext cx="1834895" cy="121310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133092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8" y="0"/>
                  </a:moveTo>
                  <a:lnTo>
                    <a:pt x="108315" y="0"/>
                  </a:lnTo>
                  <a:lnTo>
                    <a:pt x="66154" y="8515"/>
                  </a:lnTo>
                  <a:lnTo>
                    <a:pt x="31725" y="31738"/>
                  </a:lnTo>
                  <a:lnTo>
                    <a:pt x="8512" y="66182"/>
                  </a:lnTo>
                  <a:lnTo>
                    <a:pt x="0" y="108362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5" y="1051901"/>
                  </a:lnTo>
                  <a:lnTo>
                    <a:pt x="66154" y="1075124"/>
                  </a:lnTo>
                  <a:lnTo>
                    <a:pt x="108315" y="1083640"/>
                  </a:lnTo>
                  <a:lnTo>
                    <a:pt x="1597458" y="1083640"/>
                  </a:lnTo>
                  <a:lnTo>
                    <a:pt x="1639619" y="1075124"/>
                  </a:lnTo>
                  <a:lnTo>
                    <a:pt x="1674048" y="1051901"/>
                  </a:lnTo>
                  <a:lnTo>
                    <a:pt x="1697261" y="1017457"/>
                  </a:lnTo>
                  <a:lnTo>
                    <a:pt x="1705773" y="975277"/>
                  </a:lnTo>
                  <a:lnTo>
                    <a:pt x="1705773" y="108362"/>
                  </a:lnTo>
                  <a:lnTo>
                    <a:pt x="1697261" y="66182"/>
                  </a:lnTo>
                  <a:lnTo>
                    <a:pt x="1674048" y="31738"/>
                  </a:lnTo>
                  <a:lnTo>
                    <a:pt x="1639619" y="8515"/>
                  </a:lnTo>
                  <a:lnTo>
                    <a:pt x="159745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33092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402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322622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8" y="0"/>
                  </a:moveTo>
                  <a:lnTo>
                    <a:pt x="108315" y="0"/>
                  </a:lnTo>
                  <a:lnTo>
                    <a:pt x="66154" y="8515"/>
                  </a:lnTo>
                  <a:lnTo>
                    <a:pt x="31725" y="31739"/>
                  </a:lnTo>
                  <a:lnTo>
                    <a:pt x="8512" y="66183"/>
                  </a:lnTo>
                  <a:lnTo>
                    <a:pt x="0" y="108364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5" y="1051902"/>
                  </a:lnTo>
                  <a:lnTo>
                    <a:pt x="66154" y="1075125"/>
                  </a:lnTo>
                  <a:lnTo>
                    <a:pt x="108315" y="1083641"/>
                  </a:lnTo>
                  <a:lnTo>
                    <a:pt x="1597458" y="1083641"/>
                  </a:lnTo>
                  <a:lnTo>
                    <a:pt x="1639620" y="1075125"/>
                  </a:lnTo>
                  <a:lnTo>
                    <a:pt x="1674049" y="1051902"/>
                  </a:lnTo>
                  <a:lnTo>
                    <a:pt x="1697263" y="1017457"/>
                  </a:lnTo>
                  <a:lnTo>
                    <a:pt x="1705775" y="975277"/>
                  </a:lnTo>
                  <a:lnTo>
                    <a:pt x="1705775" y="108364"/>
                  </a:lnTo>
                  <a:lnTo>
                    <a:pt x="1697263" y="66183"/>
                  </a:lnTo>
                  <a:lnTo>
                    <a:pt x="1674049" y="31739"/>
                  </a:lnTo>
                  <a:lnTo>
                    <a:pt x="1639620" y="8515"/>
                  </a:lnTo>
                  <a:lnTo>
                    <a:pt x="15974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22622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2685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535309" y="1780965"/>
            <a:ext cx="1281430" cy="87630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 indent="351155">
              <a:lnSpc>
                <a:spcPct val="92000"/>
              </a:lnSpc>
              <a:spcBef>
                <a:spcPts val="244"/>
              </a:spcBef>
              <a:buChar char="•"/>
              <a:tabLst>
                <a:tab pos="363855" algn="l"/>
              </a:tabLst>
            </a:pPr>
            <a:r>
              <a:rPr dirty="0" sz="1500" spc="-10" b="1">
                <a:latin typeface="Calibri"/>
                <a:cs typeface="Calibri"/>
              </a:rPr>
              <a:t>Services: </a:t>
            </a:r>
            <a:r>
              <a:rPr dirty="0" sz="1500" spc="-20" b="1">
                <a:latin typeface="Calibri"/>
                <a:cs typeface="Calibri"/>
              </a:rPr>
              <a:t>reputation,</a:t>
            </a:r>
            <a:r>
              <a:rPr dirty="0" sz="1500" spc="25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low </a:t>
            </a:r>
            <a:r>
              <a:rPr dirty="0" sz="1500" spc="-20" b="1">
                <a:latin typeface="Calibri"/>
                <a:cs typeface="Calibri"/>
              </a:rPr>
              <a:t>implementation</a:t>
            </a:r>
            <a:endParaRPr sz="1500">
              <a:latin typeface="Calibri"/>
              <a:cs typeface="Calibri"/>
            </a:endParaRPr>
          </a:p>
          <a:p>
            <a:pPr marL="481330">
              <a:lnSpc>
                <a:spcPts val="1585"/>
              </a:lnSpc>
            </a:pPr>
            <a:r>
              <a:rPr dirty="0" sz="1500" spc="-20" b="1">
                <a:latin typeface="Calibri"/>
                <a:cs typeface="Calibri"/>
              </a:rPr>
              <a:t>cost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152640" y="1478279"/>
            <a:ext cx="1974214" cy="1321435"/>
            <a:chOff x="7152640" y="1478279"/>
            <a:chExt cx="1974214" cy="1321435"/>
          </a:xfrm>
        </p:grpSpPr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2640" y="1478279"/>
              <a:ext cx="1834896" cy="1213103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217928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8" y="0"/>
                  </a:moveTo>
                  <a:lnTo>
                    <a:pt x="108315" y="0"/>
                  </a:lnTo>
                  <a:lnTo>
                    <a:pt x="66154" y="8515"/>
                  </a:lnTo>
                  <a:lnTo>
                    <a:pt x="31725" y="31738"/>
                  </a:lnTo>
                  <a:lnTo>
                    <a:pt x="8512" y="66182"/>
                  </a:lnTo>
                  <a:lnTo>
                    <a:pt x="0" y="108362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5" y="1051901"/>
                  </a:lnTo>
                  <a:lnTo>
                    <a:pt x="66154" y="1075124"/>
                  </a:lnTo>
                  <a:lnTo>
                    <a:pt x="108315" y="1083640"/>
                  </a:lnTo>
                  <a:lnTo>
                    <a:pt x="1597458" y="1083640"/>
                  </a:lnTo>
                  <a:lnTo>
                    <a:pt x="1639619" y="1075124"/>
                  </a:lnTo>
                  <a:lnTo>
                    <a:pt x="1674048" y="1051901"/>
                  </a:lnTo>
                  <a:lnTo>
                    <a:pt x="1697261" y="1017457"/>
                  </a:lnTo>
                  <a:lnTo>
                    <a:pt x="1705773" y="975277"/>
                  </a:lnTo>
                  <a:lnTo>
                    <a:pt x="1705773" y="108362"/>
                  </a:lnTo>
                  <a:lnTo>
                    <a:pt x="1697261" y="66182"/>
                  </a:lnTo>
                  <a:lnTo>
                    <a:pt x="1674048" y="31738"/>
                  </a:lnTo>
                  <a:lnTo>
                    <a:pt x="1639619" y="8515"/>
                  </a:lnTo>
                  <a:lnTo>
                    <a:pt x="159745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217928" y="1522126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402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407459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1597458" y="0"/>
                  </a:moveTo>
                  <a:lnTo>
                    <a:pt x="108315" y="0"/>
                  </a:lnTo>
                  <a:lnTo>
                    <a:pt x="66154" y="8515"/>
                  </a:lnTo>
                  <a:lnTo>
                    <a:pt x="31725" y="31739"/>
                  </a:lnTo>
                  <a:lnTo>
                    <a:pt x="8512" y="66183"/>
                  </a:lnTo>
                  <a:lnTo>
                    <a:pt x="0" y="108364"/>
                  </a:lnTo>
                  <a:lnTo>
                    <a:pt x="0" y="975277"/>
                  </a:lnTo>
                  <a:lnTo>
                    <a:pt x="8512" y="1017457"/>
                  </a:lnTo>
                  <a:lnTo>
                    <a:pt x="31725" y="1051902"/>
                  </a:lnTo>
                  <a:lnTo>
                    <a:pt x="66154" y="1075125"/>
                  </a:lnTo>
                  <a:lnTo>
                    <a:pt x="108315" y="1083641"/>
                  </a:lnTo>
                  <a:lnTo>
                    <a:pt x="1597458" y="1083641"/>
                  </a:lnTo>
                  <a:lnTo>
                    <a:pt x="1639619" y="1075125"/>
                  </a:lnTo>
                  <a:lnTo>
                    <a:pt x="1674049" y="1051902"/>
                  </a:lnTo>
                  <a:lnTo>
                    <a:pt x="1697261" y="1017457"/>
                  </a:lnTo>
                  <a:lnTo>
                    <a:pt x="1705773" y="975277"/>
                  </a:lnTo>
                  <a:lnTo>
                    <a:pt x="1705773" y="108364"/>
                  </a:lnTo>
                  <a:lnTo>
                    <a:pt x="1697261" y="66183"/>
                  </a:lnTo>
                  <a:lnTo>
                    <a:pt x="1674049" y="31739"/>
                  </a:lnTo>
                  <a:lnTo>
                    <a:pt x="1639619" y="8515"/>
                  </a:lnTo>
                  <a:lnTo>
                    <a:pt x="15974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407459" y="1702258"/>
              <a:ext cx="1706245" cy="1083945"/>
            </a:xfrm>
            <a:custGeom>
              <a:avLst/>
              <a:gdLst/>
              <a:ahLst/>
              <a:cxnLst/>
              <a:rect l="l" t="t" r="r" b="b"/>
              <a:pathLst>
                <a:path w="1706245" h="1083945">
                  <a:moveTo>
                    <a:pt x="0" y="108363"/>
                  </a:moveTo>
                  <a:lnTo>
                    <a:pt x="8511" y="66183"/>
                  </a:lnTo>
                  <a:lnTo>
                    <a:pt x="31724" y="31738"/>
                  </a:lnTo>
                  <a:lnTo>
                    <a:pt x="66154" y="8515"/>
                  </a:lnTo>
                  <a:lnTo>
                    <a:pt x="108315" y="0"/>
                  </a:lnTo>
                  <a:lnTo>
                    <a:pt x="1597458" y="0"/>
                  </a:lnTo>
                  <a:lnTo>
                    <a:pt x="1639619" y="8515"/>
                  </a:lnTo>
                  <a:lnTo>
                    <a:pt x="1674049" y="31738"/>
                  </a:lnTo>
                  <a:lnTo>
                    <a:pt x="1697262" y="66183"/>
                  </a:lnTo>
                  <a:lnTo>
                    <a:pt x="1705774" y="108363"/>
                  </a:lnTo>
                  <a:lnTo>
                    <a:pt x="1705774" y="975277"/>
                  </a:lnTo>
                  <a:lnTo>
                    <a:pt x="1697262" y="1017457"/>
                  </a:lnTo>
                  <a:lnTo>
                    <a:pt x="1674049" y="1051901"/>
                  </a:lnTo>
                  <a:lnTo>
                    <a:pt x="1639619" y="1075124"/>
                  </a:lnTo>
                  <a:lnTo>
                    <a:pt x="1597458" y="1083640"/>
                  </a:lnTo>
                  <a:lnTo>
                    <a:pt x="108315" y="1083640"/>
                  </a:lnTo>
                  <a:lnTo>
                    <a:pt x="66154" y="1075124"/>
                  </a:lnTo>
                  <a:lnTo>
                    <a:pt x="31724" y="1051901"/>
                  </a:lnTo>
                  <a:lnTo>
                    <a:pt x="8511" y="1017457"/>
                  </a:lnTo>
                  <a:lnTo>
                    <a:pt x="0" y="975277"/>
                  </a:lnTo>
                  <a:lnTo>
                    <a:pt x="0" y="108363"/>
                  </a:lnTo>
                  <a:close/>
                </a:path>
              </a:pathLst>
            </a:custGeom>
            <a:ln w="2685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7570210" y="1884597"/>
            <a:ext cx="1381760" cy="67500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just" marL="12700" marR="5080" indent="179070">
              <a:lnSpc>
                <a:spcPct val="92000"/>
              </a:lnSpc>
              <a:spcBef>
                <a:spcPts val="244"/>
              </a:spcBef>
              <a:buChar char="•"/>
              <a:tabLst>
                <a:tab pos="191770" algn="l"/>
              </a:tabLst>
            </a:pPr>
            <a:r>
              <a:rPr dirty="0" sz="1500" spc="-10" b="1">
                <a:latin typeface="Calibri"/>
                <a:cs typeface="Calibri"/>
              </a:rPr>
              <a:t>Retail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&amp;</a:t>
            </a:r>
            <a:r>
              <a:rPr dirty="0" sz="1500" spc="-5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trade: </a:t>
            </a:r>
            <a:r>
              <a:rPr dirty="0" sz="1500" spc="-20" b="1">
                <a:latin typeface="Calibri"/>
                <a:cs typeface="Calibri"/>
              </a:rPr>
              <a:t>transparency</a:t>
            </a:r>
            <a:r>
              <a:rPr dirty="0" sz="1500" spc="30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and </a:t>
            </a:r>
            <a:r>
              <a:rPr dirty="0" sz="1500" spc="-20" b="1">
                <a:latin typeface="Calibri"/>
                <a:cs typeface="Calibri"/>
              </a:rPr>
              <a:t>customer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trust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9726" y="3058116"/>
            <a:ext cx="5557202" cy="3706423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187" rIns="0" bIns="0" rtlCol="0" vert="horz">
            <a:spAutoFit/>
          </a:bodyPr>
          <a:lstStyle/>
          <a:p>
            <a:pPr marL="1659255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50"/>
              <a:t> </a:t>
            </a:r>
            <a:r>
              <a:rPr dirty="0"/>
              <a:t>Success</a:t>
            </a:r>
            <a:r>
              <a:rPr dirty="0" spc="-55"/>
              <a:t> </a:t>
            </a:r>
            <a:r>
              <a:rPr dirty="0" spc="-10"/>
              <a:t>Factors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048" y="4017263"/>
            <a:ext cx="649224" cy="6461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91546" y="4886843"/>
            <a:ext cx="1374140" cy="93091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80975" marR="5080" indent="-168910">
              <a:lnSpc>
                <a:spcPts val="2300"/>
              </a:lnSpc>
              <a:spcBef>
                <a:spcPts val="360"/>
              </a:spcBef>
              <a:buChar char="•"/>
              <a:tabLst>
                <a:tab pos="180975" algn="l"/>
                <a:tab pos="205740" algn="l"/>
              </a:tabLst>
            </a:pPr>
            <a:r>
              <a:rPr dirty="0" sz="2100">
                <a:latin typeface="Calibri"/>
                <a:cs typeface="Calibri"/>
              </a:rPr>
              <a:t>	Start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small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scale gradually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6544" y="4017263"/>
            <a:ext cx="646176" cy="6461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67493" y="4886843"/>
            <a:ext cx="1183640" cy="93091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38430" marR="5080" indent="-126364">
              <a:lnSpc>
                <a:spcPts val="2300"/>
              </a:lnSpc>
              <a:spcBef>
                <a:spcPts val="360"/>
              </a:spcBef>
              <a:buChar char="•"/>
              <a:tabLst>
                <a:tab pos="138430" algn="l"/>
                <a:tab pos="205740" algn="l"/>
              </a:tabLst>
            </a:pPr>
            <a:r>
              <a:rPr dirty="0" sz="2100">
                <a:latin typeface="Calibri"/>
                <a:cs typeface="Calibri"/>
              </a:rPr>
              <a:t>	</a:t>
            </a:r>
            <a:r>
              <a:rPr dirty="0" sz="2100">
                <a:latin typeface="Calibri"/>
                <a:cs typeface="Calibri"/>
              </a:rPr>
              <a:t>Focus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on </a:t>
            </a:r>
            <a:r>
              <a:rPr dirty="0" sz="2100" spc="-10">
                <a:latin typeface="Calibri"/>
                <a:cs typeface="Calibri"/>
              </a:rPr>
              <a:t>material impacts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5991" y="4017263"/>
            <a:ext cx="649224" cy="6461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838138" y="4886843"/>
            <a:ext cx="1003300" cy="93091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 indent="195580">
              <a:lnSpc>
                <a:spcPts val="2300"/>
              </a:lnSpc>
              <a:spcBef>
                <a:spcPts val="360"/>
              </a:spcBef>
              <a:buChar char="•"/>
              <a:tabLst>
                <a:tab pos="208279" algn="l"/>
              </a:tabLst>
            </a:pPr>
            <a:r>
              <a:rPr dirty="0" sz="2100" spc="-10">
                <a:latin typeface="Calibri"/>
                <a:cs typeface="Calibri"/>
              </a:rPr>
              <a:t>Engage suppliers</a:t>
            </a:r>
            <a:endParaRPr sz="2100">
              <a:latin typeface="Calibri"/>
              <a:cs typeface="Calibri"/>
            </a:endParaRPr>
          </a:p>
          <a:p>
            <a:pPr marL="232410">
              <a:lnSpc>
                <a:spcPts val="2270"/>
              </a:lnSpc>
            </a:pPr>
            <a:r>
              <a:rPr dirty="0" sz="2100" spc="-10">
                <a:latin typeface="Calibri"/>
                <a:cs typeface="Calibri"/>
              </a:rPr>
              <a:t>early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8488" y="4017263"/>
            <a:ext cx="646176" cy="64617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295251" y="4886843"/>
            <a:ext cx="1452245" cy="151320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 indent="536575">
              <a:lnSpc>
                <a:spcPts val="2300"/>
              </a:lnSpc>
              <a:spcBef>
                <a:spcPts val="360"/>
              </a:spcBef>
              <a:buChar char="•"/>
              <a:tabLst>
                <a:tab pos="549275" algn="l"/>
              </a:tabLst>
            </a:pPr>
            <a:r>
              <a:rPr dirty="0" sz="2100" spc="-10">
                <a:latin typeface="Calibri"/>
                <a:cs typeface="Calibri"/>
              </a:rPr>
              <a:t>Align procurement</a:t>
            </a:r>
            <a:endParaRPr sz="2100">
              <a:latin typeface="Calibri"/>
              <a:cs typeface="Calibri"/>
            </a:endParaRPr>
          </a:p>
          <a:p>
            <a:pPr marL="259079" indent="224154">
              <a:lnSpc>
                <a:spcPts val="2160"/>
              </a:lnSpc>
            </a:pPr>
            <a:r>
              <a:rPr dirty="0" sz="2100" spc="-20">
                <a:latin typeface="Calibri"/>
                <a:cs typeface="Calibri"/>
              </a:rPr>
              <a:t>with</a:t>
            </a:r>
            <a:endParaRPr sz="2100">
              <a:latin typeface="Calibri"/>
              <a:cs typeface="Calibri"/>
            </a:endParaRPr>
          </a:p>
          <a:p>
            <a:pPr marL="288290" marR="251460" indent="-29845">
              <a:lnSpc>
                <a:spcPts val="2280"/>
              </a:lnSpc>
              <a:spcBef>
                <a:spcPts val="165"/>
              </a:spcBef>
            </a:pPr>
            <a:r>
              <a:rPr dirty="0" sz="2100" spc="-10">
                <a:latin typeface="Calibri"/>
                <a:cs typeface="Calibri"/>
              </a:rPr>
              <a:t>business strategy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7935" y="4017263"/>
            <a:ext cx="649224" cy="64617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086197" y="4886843"/>
            <a:ext cx="1231265" cy="93091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 indent="219075">
              <a:lnSpc>
                <a:spcPts val="2300"/>
              </a:lnSpc>
              <a:spcBef>
                <a:spcPts val="360"/>
              </a:spcBef>
              <a:buChar char="•"/>
              <a:tabLst>
                <a:tab pos="231775" algn="l"/>
              </a:tabLst>
            </a:pPr>
            <a:r>
              <a:rPr dirty="0" sz="2100" spc="-10">
                <a:latin typeface="Calibri"/>
                <a:cs typeface="Calibri"/>
              </a:rPr>
              <a:t>Measure </a:t>
            </a:r>
            <a:r>
              <a:rPr dirty="0" sz="2100">
                <a:latin typeface="Calibri"/>
                <a:cs typeface="Calibri"/>
              </a:rPr>
              <a:t>what </a:t>
            </a:r>
            <a:r>
              <a:rPr dirty="0" sz="2100" spc="-10">
                <a:latin typeface="Calibri"/>
                <a:cs typeface="Calibri"/>
              </a:rPr>
              <a:t>really</a:t>
            </a:r>
            <a:endParaRPr sz="2100">
              <a:latin typeface="Calibri"/>
              <a:cs typeface="Calibri"/>
            </a:endParaRPr>
          </a:p>
          <a:p>
            <a:pPr marL="194945">
              <a:lnSpc>
                <a:spcPts val="2270"/>
              </a:lnSpc>
            </a:pPr>
            <a:r>
              <a:rPr dirty="0" sz="2100" spc="-10">
                <a:latin typeface="Calibri"/>
                <a:cs typeface="Calibri"/>
              </a:rPr>
              <a:t>matters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4175" y="1199867"/>
            <a:ext cx="3865878" cy="257838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115" rIns="0" bIns="0" rtlCol="0" vert="horz">
            <a:spAutoFit/>
          </a:bodyPr>
          <a:lstStyle/>
          <a:p>
            <a:pPr marL="117983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125"/>
              <a:t> </a:t>
            </a:r>
            <a:r>
              <a:rPr dirty="0" spc="-40"/>
              <a:t>Takeaways</a:t>
            </a:r>
            <a:r>
              <a:rPr dirty="0" spc="-125"/>
              <a:t> </a:t>
            </a:r>
            <a:r>
              <a:rPr dirty="0"/>
              <a:t>for</a:t>
            </a:r>
            <a:r>
              <a:rPr dirty="0" spc="-125"/>
              <a:t> </a:t>
            </a:r>
            <a:r>
              <a:rPr dirty="0" spc="-20"/>
              <a:t>SMEs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61032" y="1725826"/>
            <a:ext cx="8154670" cy="27305"/>
            <a:chOff x="961032" y="1725826"/>
            <a:chExt cx="8154670" cy="27305"/>
          </a:xfrm>
        </p:grpSpPr>
        <p:sp>
          <p:nvSpPr>
            <p:cNvPr id="4" name="object 4" descr=""/>
            <p:cNvSpPr/>
            <p:nvPr/>
          </p:nvSpPr>
          <p:spPr>
            <a:xfrm>
              <a:off x="961032" y="1739255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61032" y="1739255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961032" y="2622943"/>
            <a:ext cx="8154670" cy="27305"/>
            <a:chOff x="961032" y="2622943"/>
            <a:chExt cx="8154670" cy="27305"/>
          </a:xfrm>
        </p:grpSpPr>
        <p:sp>
          <p:nvSpPr>
            <p:cNvPr id="7" name="object 7" descr=""/>
            <p:cNvSpPr/>
            <p:nvPr/>
          </p:nvSpPr>
          <p:spPr>
            <a:xfrm>
              <a:off x="961032" y="2636372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61032" y="2636372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61032" y="3520059"/>
            <a:ext cx="8154670" cy="27305"/>
            <a:chOff x="961032" y="3520059"/>
            <a:chExt cx="8154670" cy="27305"/>
          </a:xfrm>
        </p:grpSpPr>
        <p:sp>
          <p:nvSpPr>
            <p:cNvPr id="10" name="object 10" descr=""/>
            <p:cNvSpPr/>
            <p:nvPr/>
          </p:nvSpPr>
          <p:spPr>
            <a:xfrm>
              <a:off x="961032" y="3533489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1032" y="3533489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61032" y="4417174"/>
            <a:ext cx="8154670" cy="27305"/>
            <a:chOff x="961032" y="4417174"/>
            <a:chExt cx="8154670" cy="27305"/>
          </a:xfrm>
        </p:grpSpPr>
        <p:sp>
          <p:nvSpPr>
            <p:cNvPr id="13" name="object 13" descr=""/>
            <p:cNvSpPr/>
            <p:nvPr/>
          </p:nvSpPr>
          <p:spPr>
            <a:xfrm>
              <a:off x="961032" y="4430604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61032" y="4430604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961032" y="5314291"/>
            <a:ext cx="8154670" cy="27305"/>
            <a:chOff x="961032" y="5314291"/>
            <a:chExt cx="8154670" cy="27305"/>
          </a:xfrm>
        </p:grpSpPr>
        <p:sp>
          <p:nvSpPr>
            <p:cNvPr id="16" name="object 16" descr=""/>
            <p:cNvSpPr/>
            <p:nvPr/>
          </p:nvSpPr>
          <p:spPr>
            <a:xfrm>
              <a:off x="961032" y="5327720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61032" y="5327720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073168" y="1777816"/>
            <a:ext cx="7709534" cy="4116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latin typeface="Calibri"/>
                <a:cs typeface="Calibri"/>
              </a:rPr>
              <a:t>Sustainable</a:t>
            </a:r>
            <a:r>
              <a:rPr dirty="0" sz="3300" spc="-140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procurement</a:t>
            </a:r>
            <a:r>
              <a:rPr dirty="0" sz="3300" spc="-135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is:</a:t>
            </a:r>
            <a:endParaRPr sz="3300">
              <a:latin typeface="Calibri"/>
              <a:cs typeface="Calibri"/>
            </a:endParaRPr>
          </a:p>
          <a:p>
            <a:pPr marL="313690" indent="-300990">
              <a:lnSpc>
                <a:spcPct val="100000"/>
              </a:lnSpc>
              <a:spcBef>
                <a:spcPts val="3095"/>
              </a:spcBef>
              <a:buChar char="•"/>
              <a:tabLst>
                <a:tab pos="313690" algn="l"/>
              </a:tabLst>
            </a:pPr>
            <a:r>
              <a:rPr dirty="0" sz="3300">
                <a:latin typeface="Calibri"/>
                <a:cs typeface="Calibri"/>
              </a:rPr>
              <a:t>A</a:t>
            </a:r>
            <a:r>
              <a:rPr dirty="0" sz="3300" spc="-10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business</a:t>
            </a:r>
            <a:r>
              <a:rPr dirty="0" sz="3300" spc="-90">
                <a:latin typeface="Calibri"/>
                <a:cs typeface="Calibri"/>
              </a:rPr>
              <a:t> </a:t>
            </a:r>
            <a:r>
              <a:rPr dirty="0" sz="3300" spc="-35">
                <a:latin typeface="Calibri"/>
                <a:cs typeface="Calibri"/>
              </a:rPr>
              <a:t>opportunity,</a:t>
            </a:r>
            <a:r>
              <a:rPr dirty="0" sz="3300" spc="-9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not</a:t>
            </a:r>
            <a:r>
              <a:rPr dirty="0" sz="3300" spc="-9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just</a:t>
            </a:r>
            <a:r>
              <a:rPr dirty="0" sz="3300" spc="-9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compliance</a:t>
            </a:r>
            <a:endParaRPr sz="3300">
              <a:latin typeface="Calibri"/>
              <a:cs typeface="Calibri"/>
            </a:endParaRPr>
          </a:p>
          <a:p>
            <a:pPr marL="313690" indent="-300990">
              <a:lnSpc>
                <a:spcPct val="100000"/>
              </a:lnSpc>
              <a:spcBef>
                <a:spcPts val="3120"/>
              </a:spcBef>
              <a:buChar char="•"/>
              <a:tabLst>
                <a:tab pos="313690" algn="l"/>
              </a:tabLst>
            </a:pPr>
            <a:r>
              <a:rPr dirty="0" sz="3300" spc="-10">
                <a:latin typeface="Calibri"/>
                <a:cs typeface="Calibri"/>
              </a:rPr>
              <a:t>Feasible</a:t>
            </a:r>
            <a:r>
              <a:rPr dirty="0" sz="3300" spc="-114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with</a:t>
            </a:r>
            <a:r>
              <a:rPr dirty="0" sz="3300" spc="-114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limited</a:t>
            </a:r>
            <a:r>
              <a:rPr dirty="0" sz="3300" spc="-114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resources</a:t>
            </a:r>
            <a:endParaRPr sz="3300">
              <a:latin typeface="Calibri"/>
              <a:cs typeface="Calibri"/>
            </a:endParaRPr>
          </a:p>
          <a:p>
            <a:pPr marL="12700" marR="1401445" indent="300990">
              <a:lnSpc>
                <a:spcPct val="178200"/>
              </a:lnSpc>
              <a:buChar char="•"/>
              <a:tabLst>
                <a:tab pos="313690" algn="l"/>
              </a:tabLst>
            </a:pPr>
            <a:r>
              <a:rPr dirty="0" sz="3300">
                <a:latin typeface="Calibri"/>
                <a:cs typeface="Calibri"/>
              </a:rPr>
              <a:t>A</a:t>
            </a:r>
            <a:r>
              <a:rPr dirty="0" sz="3300" spc="-105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continuous</a:t>
            </a:r>
            <a:r>
              <a:rPr dirty="0" sz="3300" spc="-95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improvement</a:t>
            </a:r>
            <a:r>
              <a:rPr dirty="0" sz="3300" spc="-9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journey </a:t>
            </a:r>
            <a:r>
              <a:rPr dirty="0" sz="3300">
                <a:latin typeface="Calibri"/>
                <a:cs typeface="Calibri"/>
              </a:rPr>
              <a:t>Start</a:t>
            </a:r>
            <a:r>
              <a:rPr dirty="0" sz="3300" spc="-114">
                <a:latin typeface="Calibri"/>
                <a:cs typeface="Calibri"/>
              </a:rPr>
              <a:t> </a:t>
            </a:r>
            <a:r>
              <a:rPr dirty="0" sz="3300" spc="-55">
                <a:latin typeface="Calibri"/>
                <a:cs typeface="Calibri"/>
              </a:rPr>
              <a:t>now.</a:t>
            </a:r>
            <a:r>
              <a:rPr dirty="0" sz="3300" spc="-105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Improve</a:t>
            </a:r>
            <a:r>
              <a:rPr dirty="0" sz="3300" spc="-11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step</a:t>
            </a:r>
            <a:r>
              <a:rPr dirty="0" sz="3300" spc="-114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by</a:t>
            </a:r>
            <a:r>
              <a:rPr dirty="0" sz="3300" spc="-11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step.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9617" y="367681"/>
            <a:ext cx="9181465" cy="1983739"/>
            <a:chOff x="749617" y="367681"/>
            <a:chExt cx="9181465" cy="198373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17" y="367681"/>
              <a:ext cx="9181465" cy="198371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7698" y="528615"/>
              <a:ext cx="3652520" cy="1662430"/>
            </a:xfrm>
            <a:custGeom>
              <a:avLst/>
              <a:gdLst/>
              <a:ahLst/>
              <a:cxnLst/>
              <a:rect l="l" t="t" r="r" b="b"/>
              <a:pathLst>
                <a:path w="3652520" h="1662430">
                  <a:moveTo>
                    <a:pt x="3652450" y="0"/>
                  </a:moveTo>
                  <a:lnTo>
                    <a:pt x="0" y="0"/>
                  </a:lnTo>
                  <a:lnTo>
                    <a:pt x="0" y="1661848"/>
                  </a:lnTo>
                  <a:lnTo>
                    <a:pt x="3652450" y="1661848"/>
                  </a:lnTo>
                  <a:lnTo>
                    <a:pt x="36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49" y="723400"/>
              <a:ext cx="3310350" cy="14626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9494" y="3221762"/>
            <a:ext cx="5245735" cy="866775"/>
          </a:xfrm>
          <a:prstGeom prst="rect"/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2300" spc="100" i="1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dirty="0" sz="23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-20" i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dirty="0" sz="23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000000"/>
                </a:solidFill>
                <a:latin typeface="Arial"/>
                <a:cs typeface="Arial"/>
              </a:rPr>
              <a:t>plan</a:t>
            </a:r>
            <a:r>
              <a:rPr dirty="0" sz="2300" spc="1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23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85" i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2300" spc="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000000"/>
                </a:solidFill>
                <a:latin typeface="Arial"/>
                <a:cs typeface="Arial"/>
              </a:rPr>
              <a:t>year,</a:t>
            </a:r>
            <a:r>
              <a:rPr dirty="0" sz="23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60" i="1">
                <a:solidFill>
                  <a:srgbClr val="000000"/>
                </a:solidFill>
                <a:latin typeface="Arial"/>
                <a:cs typeface="Arial"/>
              </a:rPr>
              <a:t>plant</a:t>
            </a:r>
            <a:r>
              <a:rPr dirty="0" sz="2300" spc="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85" i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2300" spc="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-10" i="1">
                <a:solidFill>
                  <a:srgbClr val="000000"/>
                </a:solidFill>
                <a:latin typeface="Arial"/>
                <a:cs typeface="Arial"/>
              </a:rPr>
              <a:t>seed.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300" spc="100" i="1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dirty="0" sz="2300" spc="-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-20" i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dirty="0" sz="2300" spc="-1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000000"/>
                </a:solidFill>
                <a:latin typeface="Arial"/>
                <a:cs typeface="Arial"/>
              </a:rPr>
              <a:t>plan</a:t>
            </a:r>
            <a:r>
              <a:rPr dirty="0" sz="2300" spc="-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2300" spc="-1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60" i="1">
                <a:solidFill>
                  <a:srgbClr val="000000"/>
                </a:solidFill>
                <a:latin typeface="Arial"/>
                <a:cs typeface="Arial"/>
              </a:rPr>
              <a:t>ten</a:t>
            </a:r>
            <a:r>
              <a:rPr dirty="0" sz="2300" spc="-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000000"/>
                </a:solidFill>
                <a:latin typeface="Arial"/>
                <a:cs typeface="Arial"/>
              </a:rPr>
              <a:t>years,</a:t>
            </a:r>
            <a:r>
              <a:rPr dirty="0" sz="2300" spc="-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60" i="1">
                <a:solidFill>
                  <a:srgbClr val="000000"/>
                </a:solidFill>
                <a:latin typeface="Arial"/>
                <a:cs typeface="Arial"/>
              </a:rPr>
              <a:t>plant</a:t>
            </a:r>
            <a:r>
              <a:rPr dirty="0" sz="2300" spc="-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85" i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2300" spc="-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300" spc="-10" i="1">
                <a:solidFill>
                  <a:srgbClr val="000000"/>
                </a:solidFill>
                <a:latin typeface="Arial"/>
                <a:cs typeface="Arial"/>
              </a:rPr>
              <a:t>tree.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19494" y="4142104"/>
            <a:ext cx="6908800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00" b="1" i="1">
                <a:latin typeface="Arial"/>
                <a:cs typeface="Arial"/>
              </a:rPr>
              <a:t>If</a:t>
            </a:r>
            <a:r>
              <a:rPr dirty="0" sz="2300" spc="-15" b="1" i="1">
                <a:latin typeface="Arial"/>
                <a:cs typeface="Arial"/>
              </a:rPr>
              <a:t> </a:t>
            </a:r>
            <a:r>
              <a:rPr dirty="0" sz="2300" spc="-20" b="1" i="1">
                <a:latin typeface="Arial"/>
                <a:cs typeface="Arial"/>
              </a:rPr>
              <a:t>you</a:t>
            </a:r>
            <a:r>
              <a:rPr dirty="0" sz="2300" spc="-10" b="1" i="1">
                <a:latin typeface="Arial"/>
                <a:cs typeface="Arial"/>
              </a:rPr>
              <a:t> </a:t>
            </a:r>
            <a:r>
              <a:rPr dirty="0" sz="2300" b="1" i="1">
                <a:latin typeface="Arial"/>
                <a:cs typeface="Arial"/>
              </a:rPr>
              <a:t>plan</a:t>
            </a:r>
            <a:r>
              <a:rPr dirty="0" sz="2300" spc="-5" b="1" i="1">
                <a:latin typeface="Arial"/>
                <a:cs typeface="Arial"/>
              </a:rPr>
              <a:t> </a:t>
            </a:r>
            <a:r>
              <a:rPr dirty="0" sz="2300" b="1" i="1">
                <a:latin typeface="Arial"/>
                <a:cs typeface="Arial"/>
              </a:rPr>
              <a:t>for</a:t>
            </a:r>
            <a:r>
              <a:rPr dirty="0" sz="2300" spc="-10" b="1" i="1">
                <a:latin typeface="Arial"/>
                <a:cs typeface="Arial"/>
              </a:rPr>
              <a:t> </a:t>
            </a:r>
            <a:r>
              <a:rPr dirty="0" sz="2300" spc="85" b="1" i="1">
                <a:latin typeface="Arial"/>
                <a:cs typeface="Arial"/>
              </a:rPr>
              <a:t>a</a:t>
            </a:r>
            <a:r>
              <a:rPr dirty="0" sz="2300" spc="5" b="1" i="1">
                <a:latin typeface="Arial"/>
                <a:cs typeface="Arial"/>
              </a:rPr>
              <a:t> </a:t>
            </a:r>
            <a:r>
              <a:rPr dirty="0" sz="2300" b="1" i="1">
                <a:latin typeface="Arial"/>
                <a:cs typeface="Arial"/>
              </a:rPr>
              <a:t>hundred</a:t>
            </a:r>
            <a:r>
              <a:rPr dirty="0" sz="2300" spc="5" b="1" i="1">
                <a:latin typeface="Arial"/>
                <a:cs typeface="Arial"/>
              </a:rPr>
              <a:t> </a:t>
            </a:r>
            <a:r>
              <a:rPr dirty="0" sz="2300" b="1" i="1">
                <a:latin typeface="Arial"/>
                <a:cs typeface="Arial"/>
              </a:rPr>
              <a:t>years,</a:t>
            </a:r>
            <a:r>
              <a:rPr dirty="0" sz="2300" spc="-10" b="1" i="1">
                <a:latin typeface="Arial"/>
                <a:cs typeface="Arial"/>
              </a:rPr>
              <a:t> </a:t>
            </a:r>
            <a:r>
              <a:rPr dirty="0" sz="2300" b="1" i="1">
                <a:latin typeface="Arial"/>
                <a:cs typeface="Arial"/>
              </a:rPr>
              <a:t>teach</a:t>
            </a:r>
            <a:r>
              <a:rPr dirty="0" sz="2300" spc="-10" b="1" i="1">
                <a:latin typeface="Arial"/>
                <a:cs typeface="Arial"/>
              </a:rPr>
              <a:t> </a:t>
            </a:r>
            <a:r>
              <a:rPr dirty="0" sz="2300" spc="55" b="1" i="1">
                <a:latin typeface="Arial"/>
                <a:cs typeface="Arial"/>
              </a:rPr>
              <a:t>the</a:t>
            </a:r>
            <a:r>
              <a:rPr dirty="0" sz="2300" b="1" i="1">
                <a:latin typeface="Arial"/>
                <a:cs typeface="Arial"/>
              </a:rPr>
              <a:t> </a:t>
            </a:r>
            <a:r>
              <a:rPr dirty="0" sz="2300" spc="-10" b="1" i="1">
                <a:latin typeface="Arial"/>
                <a:cs typeface="Arial"/>
              </a:rPr>
              <a:t>people.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>
                <a:latin typeface="Trebuchet MS"/>
                <a:cs typeface="Trebuchet MS"/>
              </a:rPr>
              <a:t>(Kuan-</a:t>
            </a:r>
            <a:r>
              <a:rPr dirty="0" sz="2300" spc="-20">
                <a:latin typeface="Trebuchet MS"/>
                <a:cs typeface="Trebuchet MS"/>
              </a:rPr>
              <a:t>Tzu)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7698" y="528615"/>
            <a:ext cx="3652520" cy="166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18BAA8"/>
                </a:solidFill>
                <a:latin typeface="Verdana"/>
                <a:cs typeface="Verdana"/>
              </a:rPr>
              <a:t>IN4BLUE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99" y="6397121"/>
            <a:ext cx="9664700" cy="6317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7999" y="367681"/>
            <a:ext cx="9664700" cy="7036434"/>
            <a:chOff x="507999" y="367681"/>
            <a:chExt cx="9664700" cy="70364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17" y="367681"/>
              <a:ext cx="9181465" cy="198371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7698" y="528615"/>
              <a:ext cx="3652520" cy="1662430"/>
            </a:xfrm>
            <a:custGeom>
              <a:avLst/>
              <a:gdLst/>
              <a:ahLst/>
              <a:cxnLst/>
              <a:rect l="l" t="t" r="r" b="b"/>
              <a:pathLst>
                <a:path w="3652520" h="1662430">
                  <a:moveTo>
                    <a:pt x="3652450" y="0"/>
                  </a:moveTo>
                  <a:lnTo>
                    <a:pt x="0" y="0"/>
                  </a:lnTo>
                  <a:lnTo>
                    <a:pt x="0" y="1661848"/>
                  </a:lnTo>
                  <a:lnTo>
                    <a:pt x="3652450" y="1661848"/>
                  </a:lnTo>
                  <a:lnTo>
                    <a:pt x="36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9" y="2351400"/>
              <a:ext cx="9664700" cy="505269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173072" y="5495483"/>
            <a:ext cx="22282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www.italy-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croatia.eu/web/in4blue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8749" y="723400"/>
            <a:ext cx="3310350" cy="146260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07698" y="528615"/>
            <a:ext cx="3652520" cy="166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18BAA8"/>
                </a:solidFill>
                <a:latin typeface="Verdana"/>
                <a:cs typeface="Verdana"/>
              </a:rPr>
              <a:t>IN4BLUE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69604" y="3311027"/>
            <a:ext cx="1976755" cy="346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65" b="0">
                <a:solidFill>
                  <a:srgbClr val="FFFFFF"/>
                </a:solidFill>
                <a:latin typeface="Arial Black"/>
                <a:cs typeface="Arial Black"/>
              </a:rPr>
              <a:t>Tecnopolis</a:t>
            </a:r>
            <a:r>
              <a:rPr dirty="0" sz="2100" spc="-75" b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100" spc="-315" b="0">
                <a:solidFill>
                  <a:srgbClr val="FFFFFF"/>
                </a:solidFill>
                <a:latin typeface="Arial Black"/>
                <a:cs typeface="Arial Black"/>
              </a:rPr>
              <a:t>PST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69604" y="3856653"/>
            <a:ext cx="512635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solidFill>
                  <a:srgbClr val="FFFFFF"/>
                </a:solidFill>
                <a:latin typeface="Arial Black"/>
                <a:cs typeface="Arial Black"/>
              </a:rPr>
              <a:t>Prof.</a:t>
            </a:r>
            <a:r>
              <a:rPr dirty="0" sz="1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500" spc="-95">
                <a:solidFill>
                  <a:srgbClr val="FFFFFF"/>
                </a:solidFill>
                <a:latin typeface="Arial Black"/>
                <a:cs typeface="Arial Black"/>
              </a:rPr>
              <a:t>Fabrizio</a:t>
            </a:r>
            <a:r>
              <a:rPr dirty="0" sz="1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500" spc="-105">
                <a:solidFill>
                  <a:srgbClr val="FFFFFF"/>
                </a:solidFill>
                <a:latin typeface="Arial Black"/>
                <a:cs typeface="Arial Black"/>
              </a:rPr>
              <a:t>Baldassarre-</a:t>
            </a:r>
            <a:r>
              <a:rPr dirty="0" sz="1500" spc="-80">
                <a:solidFill>
                  <a:srgbClr val="FFFFFF"/>
                </a:solidFill>
                <a:latin typeface="Arial Black"/>
                <a:cs typeface="Arial Black"/>
              </a:rPr>
              <a:t>University</a:t>
            </a:r>
            <a:r>
              <a:rPr dirty="0" sz="1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500" spc="-65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5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500" spc="-90">
                <a:solidFill>
                  <a:srgbClr val="FFFFFF"/>
                </a:solidFill>
                <a:latin typeface="Arial Black"/>
                <a:cs typeface="Arial Black"/>
              </a:rPr>
              <a:t>Bari</a:t>
            </a:r>
            <a:r>
              <a:rPr dirty="0" sz="1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500" spc="-100">
                <a:solidFill>
                  <a:srgbClr val="FFFFFF"/>
                </a:solidFill>
                <a:latin typeface="Arial Black"/>
                <a:cs typeface="Arial Black"/>
              </a:rPr>
              <a:t>Aldo</a:t>
            </a:r>
            <a:r>
              <a:rPr dirty="0" sz="1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 Black"/>
                <a:cs typeface="Arial Black"/>
              </a:rPr>
              <a:t>Moro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22637" y="4756806"/>
            <a:ext cx="331470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fabrizio.baldassarre@uniba.it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141983" y="4361687"/>
            <a:ext cx="302260" cy="1430020"/>
            <a:chOff x="1141983" y="4361687"/>
            <a:chExt cx="302260" cy="143002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5031" y="4773167"/>
              <a:ext cx="298703" cy="2987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983" y="5129783"/>
              <a:ext cx="298703" cy="30175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1983" y="5492495"/>
              <a:ext cx="298703" cy="29870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5031" y="4361687"/>
              <a:ext cx="298703" cy="298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7085" y="2295202"/>
            <a:ext cx="1907539" cy="1908175"/>
            <a:chOff x="847085" y="2295202"/>
            <a:chExt cx="1907539" cy="19081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519" y="2307335"/>
              <a:ext cx="1883664" cy="188366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60511" y="2308628"/>
              <a:ext cx="1880235" cy="1881505"/>
            </a:xfrm>
            <a:custGeom>
              <a:avLst/>
              <a:gdLst/>
              <a:ahLst/>
              <a:cxnLst/>
              <a:rect l="l" t="t" r="r" b="b"/>
              <a:pathLst>
                <a:path w="1880235" h="1881504">
                  <a:moveTo>
                    <a:pt x="0" y="0"/>
                  </a:moveTo>
                  <a:lnTo>
                    <a:pt x="1880063" y="0"/>
                  </a:lnTo>
                  <a:lnTo>
                    <a:pt x="1880063" y="1880887"/>
                  </a:lnTo>
                  <a:lnTo>
                    <a:pt x="0" y="1880887"/>
                  </a:lnTo>
                  <a:lnTo>
                    <a:pt x="0" y="0"/>
                  </a:lnTo>
                  <a:close/>
                </a:path>
              </a:pathLst>
            </a:custGeom>
            <a:ln w="268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9529" y="2245634"/>
            <a:ext cx="6082665" cy="194945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</a:rPr>
              <a:t>What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comes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your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mind </a:t>
            </a:r>
            <a:r>
              <a:rPr dirty="0">
                <a:solidFill>
                  <a:srgbClr val="000000"/>
                </a:solidFill>
              </a:rPr>
              <a:t>when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hear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“green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or </a:t>
            </a:r>
            <a:r>
              <a:rPr dirty="0">
                <a:solidFill>
                  <a:srgbClr val="000000"/>
                </a:solidFill>
              </a:rPr>
              <a:t>sustainable</a:t>
            </a:r>
            <a:r>
              <a:rPr dirty="0" spc="-10">
                <a:solidFill>
                  <a:srgbClr val="000000"/>
                </a:solidFill>
              </a:rPr>
              <a:t> procurement”?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07999" y="6306544"/>
            <a:ext cx="9664700" cy="1097915"/>
            <a:chOff x="507999" y="6306544"/>
            <a:chExt cx="9664700" cy="1097915"/>
          </a:xfrm>
        </p:grpSpPr>
        <p:sp>
          <p:nvSpPr>
            <p:cNvPr id="7" name="object 7" descr=""/>
            <p:cNvSpPr/>
            <p:nvPr/>
          </p:nvSpPr>
          <p:spPr>
            <a:xfrm>
              <a:off x="507999" y="6306544"/>
              <a:ext cx="9664700" cy="1097915"/>
            </a:xfrm>
            <a:custGeom>
              <a:avLst/>
              <a:gdLst/>
              <a:ahLst/>
              <a:cxnLst/>
              <a:rect l="l" t="t" r="r" b="b"/>
              <a:pathLst>
                <a:path w="9664700" h="1097915">
                  <a:moveTo>
                    <a:pt x="9664700" y="0"/>
                  </a:moveTo>
                  <a:lnTo>
                    <a:pt x="0" y="0"/>
                  </a:lnTo>
                  <a:lnTo>
                    <a:pt x="0" y="1097555"/>
                  </a:lnTo>
                  <a:lnTo>
                    <a:pt x="9664700" y="1097555"/>
                  </a:lnTo>
                  <a:lnTo>
                    <a:pt x="9664700" y="0"/>
                  </a:lnTo>
                  <a:close/>
                </a:path>
              </a:pathLst>
            </a:custGeom>
            <a:solidFill>
              <a:srgbClr val="1980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695" y="6736079"/>
              <a:ext cx="237744" cy="23774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4112" y="6705599"/>
              <a:ext cx="886968" cy="298703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8303223" y="152399"/>
            <a:ext cx="1870075" cy="1870710"/>
            <a:chOff x="8303223" y="152399"/>
            <a:chExt cx="1870075" cy="1870710"/>
          </a:xfrm>
        </p:grpSpPr>
        <p:sp>
          <p:nvSpPr>
            <p:cNvPr id="11" name="object 11" descr=""/>
            <p:cNvSpPr/>
            <p:nvPr/>
          </p:nvSpPr>
          <p:spPr>
            <a:xfrm>
              <a:off x="8303223" y="152399"/>
              <a:ext cx="1870075" cy="1870710"/>
            </a:xfrm>
            <a:custGeom>
              <a:avLst/>
              <a:gdLst/>
              <a:ahLst/>
              <a:cxnLst/>
              <a:rect l="l" t="t" r="r" b="b"/>
              <a:pathLst>
                <a:path w="1870075" h="1870710">
                  <a:moveTo>
                    <a:pt x="872422" y="0"/>
                  </a:moveTo>
                  <a:lnTo>
                    <a:pt x="0" y="0"/>
                  </a:lnTo>
                  <a:lnTo>
                    <a:pt x="1869476" y="1870295"/>
                  </a:lnTo>
                  <a:lnTo>
                    <a:pt x="1869476" y="997491"/>
                  </a:lnTo>
                  <a:lnTo>
                    <a:pt x="872422" y="0"/>
                  </a:lnTo>
                  <a:close/>
                </a:path>
              </a:pathLst>
            </a:custGeom>
            <a:solidFill>
              <a:srgbClr val="EDFA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941207" y="493809"/>
              <a:ext cx="889635" cy="890269"/>
            </a:xfrm>
            <a:custGeom>
              <a:avLst/>
              <a:gdLst/>
              <a:ahLst/>
              <a:cxnLst/>
              <a:rect l="l" t="t" r="r" b="b"/>
              <a:pathLst>
                <a:path w="889634" h="890269">
                  <a:moveTo>
                    <a:pt x="8976" y="0"/>
                  </a:moveTo>
                  <a:lnTo>
                    <a:pt x="0" y="8983"/>
                  </a:lnTo>
                  <a:lnTo>
                    <a:pt x="880064" y="889820"/>
                  </a:lnTo>
                  <a:lnTo>
                    <a:pt x="889040" y="880836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1980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 rot="2700000">
            <a:off x="9096955" y="685488"/>
            <a:ext cx="8986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0"/>
              </a:lnSpc>
            </a:pPr>
            <a:r>
              <a:rPr dirty="0" sz="1500" b="1">
                <a:solidFill>
                  <a:srgbClr val="198038"/>
                </a:solidFill>
                <a:latin typeface="Calibri"/>
                <a:cs typeface="Calibri"/>
              </a:rPr>
              <a:t>Do</a:t>
            </a:r>
            <a:r>
              <a:rPr dirty="0" sz="1500" spc="-80" b="1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98038"/>
                </a:solidFill>
                <a:latin typeface="Calibri"/>
                <a:cs typeface="Calibri"/>
              </a:rPr>
              <a:t>not</a:t>
            </a:r>
            <a:r>
              <a:rPr dirty="0" sz="1500" spc="-50" b="1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500" spc="-20" b="1">
                <a:solidFill>
                  <a:srgbClr val="198038"/>
                </a:solidFill>
                <a:latin typeface="Calibri"/>
                <a:cs typeface="Calibri"/>
              </a:rPr>
              <a:t>edit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 rot="2700000">
            <a:off x="8808711" y="809999"/>
            <a:ext cx="124983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5"/>
              </a:lnSpc>
            </a:pPr>
            <a:r>
              <a:rPr dirty="0" sz="1300" spc="-10">
                <a:solidFill>
                  <a:srgbClr val="198038"/>
                </a:solidFill>
                <a:latin typeface="Calibri"/>
                <a:cs typeface="Calibri"/>
              </a:rPr>
              <a:t>How</a:t>
            </a:r>
            <a:r>
              <a:rPr dirty="0" sz="1300" spc="-55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198038"/>
                </a:solidFill>
                <a:latin typeface="Calibri"/>
                <a:cs typeface="Calibri"/>
              </a:rPr>
              <a:t>to</a:t>
            </a:r>
            <a:r>
              <a:rPr dirty="0" sz="1300" spc="-45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198038"/>
                </a:solidFill>
                <a:latin typeface="Calibri"/>
                <a:cs typeface="Calibri"/>
              </a:rPr>
              <a:t>change</a:t>
            </a:r>
            <a:r>
              <a:rPr dirty="0" sz="1300" spc="-50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198038"/>
                </a:solidFill>
                <a:latin typeface="Calibri"/>
                <a:cs typeface="Calibri"/>
              </a:rPr>
              <a:t>the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 rot="2700000">
            <a:off x="9097071" y="919355"/>
            <a:ext cx="45873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5"/>
              </a:lnSpc>
            </a:pPr>
            <a:r>
              <a:rPr dirty="0" sz="1300" spc="-30">
                <a:solidFill>
                  <a:srgbClr val="198038"/>
                </a:solidFill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120859" y="889240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59">
                <a:moveTo>
                  <a:pt x="8976" y="0"/>
                </a:moveTo>
                <a:lnTo>
                  <a:pt x="0" y="8983"/>
                </a:lnTo>
                <a:lnTo>
                  <a:pt x="305328" y="314580"/>
                </a:lnTo>
                <a:lnTo>
                  <a:pt x="314304" y="305596"/>
                </a:lnTo>
                <a:lnTo>
                  <a:pt x="8976" y="0"/>
                </a:lnTo>
                <a:close/>
              </a:path>
            </a:pathLst>
          </a:custGeom>
          <a:solidFill>
            <a:srgbClr val="1980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082819" y="6524383"/>
            <a:ext cx="6911975" cy="6629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40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heavy" sz="2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Slido</a:t>
            </a:r>
            <a:r>
              <a:rPr dirty="0" u="heavy" sz="23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app</a:t>
            </a:r>
            <a:r>
              <a:rPr dirty="0" sz="2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2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00" spc="-36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46296" sz="1800" spc="-7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dirty="0" baseline="46296" sz="1800" spc="-1139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baseline="46296" sz="1800" spc="-914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r>
              <a:rPr dirty="0" sz="2300" spc="-5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aseline="46296" sz="1800" spc="-209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2300" spc="-409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baseline="46296" sz="1800" spc="-165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dirty="0" sz="2300" spc="-434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baseline="46296" sz="1800" spc="-532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2300" spc="-8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46296" sz="1800" spc="-7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baseline="46296" sz="1800" spc="-37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baseline="46296" sz="1800" spc="-525">
                <a:solidFill>
                  <a:srgbClr val="898989"/>
                </a:solidFill>
                <a:latin typeface="Calibri"/>
                <a:cs typeface="Calibri"/>
              </a:rPr>
              <a:t>-</a:t>
            </a:r>
            <a:r>
              <a:rPr dirty="0" sz="2300" spc="-59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F</a:t>
            </a:r>
            <a:r>
              <a:rPr dirty="0" baseline="46296" sz="1800" spc="-67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2300" spc="-120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br</a:t>
            </a:r>
            <a:r>
              <a:rPr dirty="0" baseline="46296" sz="1800" spc="-165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dirty="0" sz="2300" spc="-114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baseline="46296" sz="1800" spc="-15">
                <a:solidFill>
                  <a:srgbClr val="898989"/>
                </a:solidFill>
                <a:latin typeface="Calibri"/>
                <a:cs typeface="Calibri"/>
              </a:rPr>
              <a:t>zio </a:t>
            </a:r>
            <a:r>
              <a:rPr dirty="0" baseline="46296" sz="1800" spc="-982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2300" spc="-5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46296" sz="1800" spc="-12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2300" spc="-994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baseline="46296" sz="1800" spc="-15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d</a:t>
            </a:r>
            <a:r>
              <a:rPr dirty="0" baseline="46296" sz="1800" spc="-794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2300" spc="-66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46296" sz="1800" spc="-37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dirty="0" baseline="46296" sz="1800" spc="-434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dirty="0" sz="2300" spc="-5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46296" sz="1800" spc="-6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baseline="46296" sz="1800" spc="-622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2300" spc="-64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baseline="46296" sz="1800" spc="-15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baseline="46296" sz="1800" spc="-172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you’re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presenting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7085" y="2295202"/>
            <a:ext cx="1907539" cy="1908175"/>
            <a:chOff x="847085" y="2295202"/>
            <a:chExt cx="1907539" cy="19081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519" y="2307335"/>
              <a:ext cx="1883664" cy="188366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60511" y="2308628"/>
              <a:ext cx="1880235" cy="1881505"/>
            </a:xfrm>
            <a:custGeom>
              <a:avLst/>
              <a:gdLst/>
              <a:ahLst/>
              <a:cxnLst/>
              <a:rect l="l" t="t" r="r" b="b"/>
              <a:pathLst>
                <a:path w="1880235" h="1881504">
                  <a:moveTo>
                    <a:pt x="0" y="0"/>
                  </a:moveTo>
                  <a:lnTo>
                    <a:pt x="1880063" y="0"/>
                  </a:lnTo>
                  <a:lnTo>
                    <a:pt x="1880063" y="1880887"/>
                  </a:lnTo>
                  <a:lnTo>
                    <a:pt x="0" y="1880887"/>
                  </a:lnTo>
                  <a:lnTo>
                    <a:pt x="0" y="0"/>
                  </a:lnTo>
                  <a:close/>
                </a:path>
              </a:pathLst>
            </a:custGeom>
            <a:ln w="268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9529" y="2245634"/>
            <a:ext cx="6318250" cy="194945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</a:rPr>
              <a:t>How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much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does </a:t>
            </a:r>
            <a:r>
              <a:rPr dirty="0">
                <a:solidFill>
                  <a:srgbClr val="000000"/>
                </a:solidFill>
              </a:rPr>
              <a:t>sustainability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influence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your </a:t>
            </a:r>
            <a:r>
              <a:rPr dirty="0">
                <a:solidFill>
                  <a:srgbClr val="000000"/>
                </a:solidFill>
              </a:rPr>
              <a:t>purchasing</a:t>
            </a:r>
            <a:r>
              <a:rPr dirty="0" spc="3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decisions</a:t>
            </a:r>
            <a:r>
              <a:rPr dirty="0" spc="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today?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07999" y="6306544"/>
            <a:ext cx="9664700" cy="1097915"/>
            <a:chOff x="507999" y="6306544"/>
            <a:chExt cx="9664700" cy="1097915"/>
          </a:xfrm>
        </p:grpSpPr>
        <p:sp>
          <p:nvSpPr>
            <p:cNvPr id="7" name="object 7" descr=""/>
            <p:cNvSpPr/>
            <p:nvPr/>
          </p:nvSpPr>
          <p:spPr>
            <a:xfrm>
              <a:off x="507999" y="6306544"/>
              <a:ext cx="9664700" cy="1097915"/>
            </a:xfrm>
            <a:custGeom>
              <a:avLst/>
              <a:gdLst/>
              <a:ahLst/>
              <a:cxnLst/>
              <a:rect l="l" t="t" r="r" b="b"/>
              <a:pathLst>
                <a:path w="9664700" h="1097915">
                  <a:moveTo>
                    <a:pt x="9664700" y="0"/>
                  </a:moveTo>
                  <a:lnTo>
                    <a:pt x="0" y="0"/>
                  </a:lnTo>
                  <a:lnTo>
                    <a:pt x="0" y="1097555"/>
                  </a:lnTo>
                  <a:lnTo>
                    <a:pt x="9664700" y="1097555"/>
                  </a:lnTo>
                  <a:lnTo>
                    <a:pt x="9664700" y="0"/>
                  </a:lnTo>
                  <a:close/>
                </a:path>
              </a:pathLst>
            </a:custGeom>
            <a:solidFill>
              <a:srgbClr val="1980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695" y="6736079"/>
              <a:ext cx="237744" cy="23774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4112" y="6705599"/>
              <a:ext cx="886968" cy="298703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8303223" y="152399"/>
            <a:ext cx="1870075" cy="1870710"/>
            <a:chOff x="8303223" y="152399"/>
            <a:chExt cx="1870075" cy="1870710"/>
          </a:xfrm>
        </p:grpSpPr>
        <p:sp>
          <p:nvSpPr>
            <p:cNvPr id="11" name="object 11" descr=""/>
            <p:cNvSpPr/>
            <p:nvPr/>
          </p:nvSpPr>
          <p:spPr>
            <a:xfrm>
              <a:off x="8303223" y="152399"/>
              <a:ext cx="1870075" cy="1870710"/>
            </a:xfrm>
            <a:custGeom>
              <a:avLst/>
              <a:gdLst/>
              <a:ahLst/>
              <a:cxnLst/>
              <a:rect l="l" t="t" r="r" b="b"/>
              <a:pathLst>
                <a:path w="1870075" h="1870710">
                  <a:moveTo>
                    <a:pt x="872422" y="0"/>
                  </a:moveTo>
                  <a:lnTo>
                    <a:pt x="0" y="0"/>
                  </a:lnTo>
                  <a:lnTo>
                    <a:pt x="1869476" y="1870295"/>
                  </a:lnTo>
                  <a:lnTo>
                    <a:pt x="1869476" y="997491"/>
                  </a:lnTo>
                  <a:lnTo>
                    <a:pt x="872422" y="0"/>
                  </a:lnTo>
                  <a:close/>
                </a:path>
              </a:pathLst>
            </a:custGeom>
            <a:solidFill>
              <a:srgbClr val="EDFA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941207" y="493809"/>
              <a:ext cx="889635" cy="890269"/>
            </a:xfrm>
            <a:custGeom>
              <a:avLst/>
              <a:gdLst/>
              <a:ahLst/>
              <a:cxnLst/>
              <a:rect l="l" t="t" r="r" b="b"/>
              <a:pathLst>
                <a:path w="889634" h="890269">
                  <a:moveTo>
                    <a:pt x="8976" y="0"/>
                  </a:moveTo>
                  <a:lnTo>
                    <a:pt x="0" y="8983"/>
                  </a:lnTo>
                  <a:lnTo>
                    <a:pt x="880064" y="889820"/>
                  </a:lnTo>
                  <a:lnTo>
                    <a:pt x="889040" y="880836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1980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 rot="2700000">
            <a:off x="9096616" y="686068"/>
            <a:ext cx="89924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0"/>
              </a:lnSpc>
            </a:pPr>
            <a:r>
              <a:rPr dirty="0" sz="1500" b="1">
                <a:solidFill>
                  <a:srgbClr val="198038"/>
                </a:solidFill>
                <a:latin typeface="Calibri"/>
                <a:cs typeface="Calibri"/>
              </a:rPr>
              <a:t>Do</a:t>
            </a:r>
            <a:r>
              <a:rPr dirty="0" sz="1500" spc="-60" b="1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98038"/>
                </a:solidFill>
                <a:latin typeface="Calibri"/>
                <a:cs typeface="Calibri"/>
              </a:rPr>
              <a:t>not</a:t>
            </a:r>
            <a:r>
              <a:rPr dirty="0" sz="1500" spc="-55" b="1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500" spc="-20" b="1">
                <a:solidFill>
                  <a:srgbClr val="198038"/>
                </a:solidFill>
                <a:latin typeface="Calibri"/>
                <a:cs typeface="Calibri"/>
              </a:rPr>
              <a:t>edit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 rot="2700000">
            <a:off x="8808711" y="809999"/>
            <a:ext cx="124983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5"/>
              </a:lnSpc>
            </a:pPr>
            <a:r>
              <a:rPr dirty="0" sz="1300" spc="-10">
                <a:solidFill>
                  <a:srgbClr val="198038"/>
                </a:solidFill>
                <a:latin typeface="Calibri"/>
                <a:cs typeface="Calibri"/>
              </a:rPr>
              <a:t>How</a:t>
            </a:r>
            <a:r>
              <a:rPr dirty="0" sz="1300" spc="-55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198038"/>
                </a:solidFill>
                <a:latin typeface="Calibri"/>
                <a:cs typeface="Calibri"/>
              </a:rPr>
              <a:t>to</a:t>
            </a:r>
            <a:r>
              <a:rPr dirty="0" sz="1300" spc="-45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198038"/>
                </a:solidFill>
                <a:latin typeface="Calibri"/>
                <a:cs typeface="Calibri"/>
              </a:rPr>
              <a:t>change</a:t>
            </a:r>
            <a:r>
              <a:rPr dirty="0" sz="1300" spc="-50">
                <a:solidFill>
                  <a:srgbClr val="198038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198038"/>
                </a:solidFill>
                <a:latin typeface="Calibri"/>
                <a:cs typeface="Calibri"/>
              </a:rPr>
              <a:t>the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 rot="2700000">
            <a:off x="9097071" y="919355"/>
            <a:ext cx="45873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5"/>
              </a:lnSpc>
            </a:pPr>
            <a:r>
              <a:rPr dirty="0" sz="1300" spc="-30">
                <a:solidFill>
                  <a:srgbClr val="198038"/>
                </a:solidFill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120859" y="889240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59">
                <a:moveTo>
                  <a:pt x="8976" y="0"/>
                </a:moveTo>
                <a:lnTo>
                  <a:pt x="0" y="8983"/>
                </a:lnTo>
                <a:lnTo>
                  <a:pt x="305328" y="314580"/>
                </a:lnTo>
                <a:lnTo>
                  <a:pt x="314304" y="305596"/>
                </a:lnTo>
                <a:lnTo>
                  <a:pt x="8976" y="0"/>
                </a:lnTo>
                <a:close/>
              </a:path>
            </a:pathLst>
          </a:custGeom>
          <a:solidFill>
            <a:srgbClr val="1980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082819" y="6524383"/>
            <a:ext cx="6911975" cy="6629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40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heavy" sz="2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Slido</a:t>
            </a:r>
            <a:r>
              <a:rPr dirty="0" u="heavy" sz="23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app</a:t>
            </a:r>
            <a:r>
              <a:rPr dirty="0" sz="2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2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00" spc="-36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46296" sz="1800" spc="-7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dirty="0" baseline="46296" sz="1800" spc="-1139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baseline="46296" sz="1800" spc="-914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r>
              <a:rPr dirty="0" sz="2300" spc="-5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aseline="46296" sz="1800" spc="-209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2300" spc="-409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baseline="46296" sz="1800" spc="-165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dirty="0" sz="2300" spc="-434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baseline="46296" sz="1800" spc="-532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2300" spc="-8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46296" sz="1800" spc="-7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baseline="46296" sz="1800" spc="-37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baseline="46296" sz="1800" spc="-525">
                <a:solidFill>
                  <a:srgbClr val="898989"/>
                </a:solidFill>
                <a:latin typeface="Calibri"/>
                <a:cs typeface="Calibri"/>
              </a:rPr>
              <a:t>-</a:t>
            </a:r>
            <a:r>
              <a:rPr dirty="0" sz="2300" spc="-59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F</a:t>
            </a:r>
            <a:r>
              <a:rPr dirty="0" baseline="46296" sz="1800" spc="-67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2300" spc="-120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br</a:t>
            </a:r>
            <a:r>
              <a:rPr dirty="0" baseline="46296" sz="1800" spc="-165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dirty="0" sz="2300" spc="-114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baseline="46296" sz="1800" spc="-15">
                <a:solidFill>
                  <a:srgbClr val="898989"/>
                </a:solidFill>
                <a:latin typeface="Calibri"/>
                <a:cs typeface="Calibri"/>
              </a:rPr>
              <a:t>zio </a:t>
            </a:r>
            <a:r>
              <a:rPr dirty="0" baseline="46296" sz="1800" spc="-982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2300" spc="-5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46296" sz="1800" spc="-12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2300" spc="-994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baseline="46296" sz="1800" spc="-15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d</a:t>
            </a:r>
            <a:r>
              <a:rPr dirty="0" baseline="46296" sz="1800" spc="-794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2300" spc="-66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46296" sz="1800" spc="-37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dirty="0" baseline="46296" sz="1800" spc="-434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dirty="0" sz="2300" spc="-5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46296" sz="1800" spc="-6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baseline="46296" sz="1800" spc="-622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2300" spc="-64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baseline="46296" sz="1800" spc="-3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baseline="46296" sz="1800" spc="-15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baseline="46296" sz="1800" spc="-172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you’re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presenting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20"/>
              <a:t>Sustainable</a:t>
            </a:r>
            <a:r>
              <a:rPr dirty="0" sz="3400" spc="-105"/>
              <a:t> </a:t>
            </a:r>
            <a:r>
              <a:rPr dirty="0" sz="3400"/>
              <a:t>&amp;</a:t>
            </a:r>
            <a:r>
              <a:rPr dirty="0" sz="3400" spc="-110"/>
              <a:t> </a:t>
            </a:r>
            <a:r>
              <a:rPr dirty="0" sz="3400"/>
              <a:t>Green</a:t>
            </a:r>
            <a:r>
              <a:rPr dirty="0" sz="3400" spc="-105"/>
              <a:t> </a:t>
            </a:r>
            <a:r>
              <a:rPr dirty="0" sz="3400" spc="-25"/>
              <a:t>Procurement</a:t>
            </a:r>
            <a:r>
              <a:rPr dirty="0" sz="3400" spc="-95"/>
              <a:t> </a:t>
            </a:r>
            <a:r>
              <a:rPr dirty="0" sz="3400"/>
              <a:t>for</a:t>
            </a:r>
            <a:r>
              <a:rPr dirty="0" sz="3400" spc="-100"/>
              <a:t> </a:t>
            </a:r>
            <a:r>
              <a:rPr dirty="0" sz="3400" spc="-20"/>
              <a:t>SMEs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1044979" y="1668815"/>
            <a:ext cx="7908290" cy="116586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03530" indent="-290830">
              <a:lnSpc>
                <a:spcPct val="100000"/>
              </a:lnSpc>
              <a:spcBef>
                <a:spcPts val="745"/>
              </a:spcBef>
              <a:buChar char="•"/>
              <a:tabLst>
                <a:tab pos="303530" algn="l"/>
              </a:tabLst>
            </a:pPr>
            <a:r>
              <a:rPr dirty="0" sz="3200" spc="-10">
                <a:latin typeface="Calibri"/>
                <a:cs typeface="Calibri"/>
              </a:rPr>
              <a:t>Green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Procurement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Playbook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(WEF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+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Kearney)</a:t>
            </a:r>
            <a:endParaRPr sz="32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650"/>
              </a:spcBef>
              <a:buChar char="•"/>
              <a:tabLst>
                <a:tab pos="303530" algn="l"/>
              </a:tabLst>
            </a:pPr>
            <a:r>
              <a:rPr dirty="0" sz="3200">
                <a:latin typeface="Calibri"/>
                <a:cs typeface="Calibri"/>
              </a:rPr>
              <a:t>ISO</a:t>
            </a:r>
            <a:r>
              <a:rPr dirty="0" sz="3200" spc="-1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20400</a:t>
            </a:r>
            <a:r>
              <a:rPr dirty="0" sz="3200" spc="-12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Sustainable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Procurement</a:t>
            </a:r>
            <a:r>
              <a:rPr dirty="0" sz="3200" spc="-1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Guidance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44980" y="2340189"/>
            <a:ext cx="2720340" cy="138557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45"/>
              </a:spcBef>
            </a:pPr>
            <a:r>
              <a:rPr dirty="0" sz="3000" spc="-20" b="1">
                <a:solidFill>
                  <a:srgbClr val="0070C0"/>
                </a:solidFill>
                <a:latin typeface="Calibri"/>
                <a:cs typeface="Calibri"/>
              </a:rPr>
              <a:t>Why</a:t>
            </a:r>
            <a:r>
              <a:rPr dirty="0" sz="3000" spc="-14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0070C0"/>
                </a:solidFill>
                <a:latin typeface="Calibri"/>
                <a:cs typeface="Calibri"/>
              </a:rPr>
              <a:t>Sustainable Procurement </a:t>
            </a:r>
            <a:r>
              <a:rPr dirty="0" sz="3000" spc="-25" b="1">
                <a:solidFill>
                  <a:srgbClr val="0070C0"/>
                </a:solidFill>
                <a:latin typeface="Calibri"/>
                <a:cs typeface="Calibri"/>
              </a:rPr>
              <a:t>Matters</a:t>
            </a:r>
            <a:r>
              <a:rPr dirty="0" sz="3000" spc="-13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dirty="0" sz="3000" spc="-12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0070C0"/>
                </a:solidFill>
                <a:latin typeface="Calibri"/>
                <a:cs typeface="Calibri"/>
              </a:rPr>
              <a:t>SMEs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050464" y="427612"/>
            <a:ext cx="5065395" cy="965835"/>
            <a:chOff x="4050464" y="427612"/>
            <a:chExt cx="5065395" cy="965835"/>
          </a:xfrm>
        </p:grpSpPr>
        <p:sp>
          <p:nvSpPr>
            <p:cNvPr id="4" name="object 4" descr=""/>
            <p:cNvSpPr/>
            <p:nvPr/>
          </p:nvSpPr>
          <p:spPr>
            <a:xfrm>
              <a:off x="4050464" y="427612"/>
              <a:ext cx="5065395" cy="965835"/>
            </a:xfrm>
            <a:custGeom>
              <a:avLst/>
              <a:gdLst/>
              <a:ahLst/>
              <a:cxnLst/>
              <a:rect l="l" t="t" r="r" b="b"/>
              <a:pathLst>
                <a:path w="5065395" h="965835">
                  <a:moveTo>
                    <a:pt x="4968646" y="0"/>
                  </a:moveTo>
                  <a:lnTo>
                    <a:pt x="96511" y="0"/>
                  </a:lnTo>
                  <a:lnTo>
                    <a:pt x="58944" y="7587"/>
                  </a:lnTo>
                  <a:lnTo>
                    <a:pt x="28267" y="28279"/>
                  </a:lnTo>
                  <a:lnTo>
                    <a:pt x="7584" y="58970"/>
                  </a:lnTo>
                  <a:lnTo>
                    <a:pt x="0" y="96554"/>
                  </a:lnTo>
                  <a:lnTo>
                    <a:pt x="0" y="868983"/>
                  </a:lnTo>
                  <a:lnTo>
                    <a:pt x="7584" y="906567"/>
                  </a:lnTo>
                  <a:lnTo>
                    <a:pt x="28267" y="937258"/>
                  </a:lnTo>
                  <a:lnTo>
                    <a:pt x="58944" y="957951"/>
                  </a:lnTo>
                  <a:lnTo>
                    <a:pt x="96511" y="965539"/>
                  </a:lnTo>
                  <a:lnTo>
                    <a:pt x="4968646" y="965539"/>
                  </a:lnTo>
                  <a:lnTo>
                    <a:pt x="5006213" y="957951"/>
                  </a:lnTo>
                  <a:lnTo>
                    <a:pt x="5036890" y="937258"/>
                  </a:lnTo>
                  <a:lnTo>
                    <a:pt x="5057574" y="906567"/>
                  </a:lnTo>
                  <a:lnTo>
                    <a:pt x="5065158" y="868983"/>
                  </a:lnTo>
                  <a:lnTo>
                    <a:pt x="5065158" y="96554"/>
                  </a:lnTo>
                  <a:lnTo>
                    <a:pt x="5057574" y="58970"/>
                  </a:lnTo>
                  <a:lnTo>
                    <a:pt x="5036890" y="28279"/>
                  </a:lnTo>
                  <a:lnTo>
                    <a:pt x="5006213" y="7587"/>
                  </a:lnTo>
                  <a:lnTo>
                    <a:pt x="4968646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2384" y="643127"/>
              <a:ext cx="533400" cy="533400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4050464" y="1634536"/>
            <a:ext cx="5065395" cy="965835"/>
            <a:chOff x="4050464" y="1634536"/>
            <a:chExt cx="5065395" cy="965835"/>
          </a:xfrm>
        </p:grpSpPr>
        <p:sp>
          <p:nvSpPr>
            <p:cNvPr id="7" name="object 7" descr=""/>
            <p:cNvSpPr/>
            <p:nvPr/>
          </p:nvSpPr>
          <p:spPr>
            <a:xfrm>
              <a:off x="4050464" y="1634536"/>
              <a:ext cx="5065395" cy="965835"/>
            </a:xfrm>
            <a:custGeom>
              <a:avLst/>
              <a:gdLst/>
              <a:ahLst/>
              <a:cxnLst/>
              <a:rect l="l" t="t" r="r" b="b"/>
              <a:pathLst>
                <a:path w="5065395" h="965835">
                  <a:moveTo>
                    <a:pt x="4968646" y="0"/>
                  </a:moveTo>
                  <a:lnTo>
                    <a:pt x="96511" y="0"/>
                  </a:lnTo>
                  <a:lnTo>
                    <a:pt x="58944" y="7587"/>
                  </a:lnTo>
                  <a:lnTo>
                    <a:pt x="28267" y="28280"/>
                  </a:lnTo>
                  <a:lnTo>
                    <a:pt x="7584" y="58971"/>
                  </a:lnTo>
                  <a:lnTo>
                    <a:pt x="0" y="96554"/>
                  </a:lnTo>
                  <a:lnTo>
                    <a:pt x="0" y="868984"/>
                  </a:lnTo>
                  <a:lnTo>
                    <a:pt x="7584" y="906568"/>
                  </a:lnTo>
                  <a:lnTo>
                    <a:pt x="28267" y="937259"/>
                  </a:lnTo>
                  <a:lnTo>
                    <a:pt x="58944" y="957951"/>
                  </a:lnTo>
                  <a:lnTo>
                    <a:pt x="96511" y="965539"/>
                  </a:lnTo>
                  <a:lnTo>
                    <a:pt x="4968646" y="965539"/>
                  </a:lnTo>
                  <a:lnTo>
                    <a:pt x="5006213" y="957951"/>
                  </a:lnTo>
                  <a:lnTo>
                    <a:pt x="5036890" y="937259"/>
                  </a:lnTo>
                  <a:lnTo>
                    <a:pt x="5057574" y="906568"/>
                  </a:lnTo>
                  <a:lnTo>
                    <a:pt x="5065158" y="868984"/>
                  </a:lnTo>
                  <a:lnTo>
                    <a:pt x="5065158" y="96554"/>
                  </a:lnTo>
                  <a:lnTo>
                    <a:pt x="5057574" y="58971"/>
                  </a:lnTo>
                  <a:lnTo>
                    <a:pt x="5036890" y="28280"/>
                  </a:lnTo>
                  <a:lnTo>
                    <a:pt x="5006213" y="7587"/>
                  </a:lnTo>
                  <a:lnTo>
                    <a:pt x="4968646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2384" y="1850135"/>
              <a:ext cx="533400" cy="5334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254616" y="574437"/>
            <a:ext cx="3557270" cy="18548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725805" indent="184150">
              <a:lnSpc>
                <a:spcPct val="104000"/>
              </a:lnSpc>
              <a:spcBef>
                <a:spcPts val="5"/>
              </a:spcBef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Increasing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regulatory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customer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expectations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70"/>
              </a:spcBef>
              <a:buFont typeface="Calibri"/>
              <a:buChar char="•"/>
            </a:pPr>
            <a:endParaRPr sz="2000">
              <a:latin typeface="Calibri"/>
              <a:cs typeface="Calibri"/>
            </a:endParaRPr>
          </a:p>
          <a:p>
            <a:pPr marL="12700" marR="5080" indent="184150">
              <a:lnSpc>
                <a:spcPct val="104000"/>
              </a:lnSpc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Cost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efficiency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life-</a:t>
            </a:r>
            <a:r>
              <a:rPr dirty="0" sz="2000" spc="-10">
                <a:latin typeface="Calibri"/>
                <a:cs typeface="Calibri"/>
              </a:rPr>
              <a:t>cycle thinking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50464" y="2841462"/>
            <a:ext cx="5065395" cy="965835"/>
            <a:chOff x="4050464" y="2841462"/>
            <a:chExt cx="5065395" cy="965835"/>
          </a:xfrm>
        </p:grpSpPr>
        <p:sp>
          <p:nvSpPr>
            <p:cNvPr id="11" name="object 11" descr=""/>
            <p:cNvSpPr/>
            <p:nvPr/>
          </p:nvSpPr>
          <p:spPr>
            <a:xfrm>
              <a:off x="4050464" y="2841462"/>
              <a:ext cx="5065395" cy="965835"/>
            </a:xfrm>
            <a:custGeom>
              <a:avLst/>
              <a:gdLst/>
              <a:ahLst/>
              <a:cxnLst/>
              <a:rect l="l" t="t" r="r" b="b"/>
              <a:pathLst>
                <a:path w="5065395" h="965835">
                  <a:moveTo>
                    <a:pt x="4968646" y="0"/>
                  </a:moveTo>
                  <a:lnTo>
                    <a:pt x="96511" y="0"/>
                  </a:lnTo>
                  <a:lnTo>
                    <a:pt x="58944" y="7587"/>
                  </a:lnTo>
                  <a:lnTo>
                    <a:pt x="28267" y="28279"/>
                  </a:lnTo>
                  <a:lnTo>
                    <a:pt x="7584" y="58970"/>
                  </a:lnTo>
                  <a:lnTo>
                    <a:pt x="0" y="96554"/>
                  </a:lnTo>
                  <a:lnTo>
                    <a:pt x="0" y="868983"/>
                  </a:lnTo>
                  <a:lnTo>
                    <a:pt x="7584" y="906567"/>
                  </a:lnTo>
                  <a:lnTo>
                    <a:pt x="28267" y="937258"/>
                  </a:lnTo>
                  <a:lnTo>
                    <a:pt x="58944" y="957951"/>
                  </a:lnTo>
                  <a:lnTo>
                    <a:pt x="96511" y="965539"/>
                  </a:lnTo>
                  <a:lnTo>
                    <a:pt x="4968646" y="965539"/>
                  </a:lnTo>
                  <a:lnTo>
                    <a:pt x="5006213" y="957951"/>
                  </a:lnTo>
                  <a:lnTo>
                    <a:pt x="5036890" y="937258"/>
                  </a:lnTo>
                  <a:lnTo>
                    <a:pt x="5057574" y="906567"/>
                  </a:lnTo>
                  <a:lnTo>
                    <a:pt x="5065158" y="868983"/>
                  </a:lnTo>
                  <a:lnTo>
                    <a:pt x="5065158" y="96554"/>
                  </a:lnTo>
                  <a:lnTo>
                    <a:pt x="5057574" y="58970"/>
                  </a:lnTo>
                  <a:lnTo>
                    <a:pt x="5036890" y="28279"/>
                  </a:lnTo>
                  <a:lnTo>
                    <a:pt x="5006213" y="7587"/>
                  </a:lnTo>
                  <a:lnTo>
                    <a:pt x="4968646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2384" y="3057143"/>
              <a:ext cx="533400" cy="5334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254616" y="2988453"/>
            <a:ext cx="3045460" cy="64770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5080" indent="184150">
              <a:lnSpc>
                <a:spcPct val="104000"/>
              </a:lnSpc>
              <a:spcBef>
                <a:spcPts val="5"/>
              </a:spcBef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Stronger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resilient </a:t>
            </a:r>
            <a:r>
              <a:rPr dirty="0" sz="2000">
                <a:latin typeface="Calibri"/>
                <a:cs typeface="Calibri"/>
              </a:rPr>
              <a:t>supply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chains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050464" y="4048386"/>
            <a:ext cx="5065395" cy="965835"/>
            <a:chOff x="4050464" y="4048386"/>
            <a:chExt cx="5065395" cy="965835"/>
          </a:xfrm>
        </p:grpSpPr>
        <p:sp>
          <p:nvSpPr>
            <p:cNvPr id="15" name="object 15" descr=""/>
            <p:cNvSpPr/>
            <p:nvPr/>
          </p:nvSpPr>
          <p:spPr>
            <a:xfrm>
              <a:off x="4050464" y="4048386"/>
              <a:ext cx="5065395" cy="965835"/>
            </a:xfrm>
            <a:custGeom>
              <a:avLst/>
              <a:gdLst/>
              <a:ahLst/>
              <a:cxnLst/>
              <a:rect l="l" t="t" r="r" b="b"/>
              <a:pathLst>
                <a:path w="5065395" h="965835">
                  <a:moveTo>
                    <a:pt x="4968646" y="0"/>
                  </a:moveTo>
                  <a:lnTo>
                    <a:pt x="96511" y="0"/>
                  </a:lnTo>
                  <a:lnTo>
                    <a:pt x="58944" y="7587"/>
                  </a:lnTo>
                  <a:lnTo>
                    <a:pt x="28267" y="28280"/>
                  </a:lnTo>
                  <a:lnTo>
                    <a:pt x="7584" y="58971"/>
                  </a:lnTo>
                  <a:lnTo>
                    <a:pt x="0" y="96554"/>
                  </a:lnTo>
                  <a:lnTo>
                    <a:pt x="0" y="868984"/>
                  </a:lnTo>
                  <a:lnTo>
                    <a:pt x="7584" y="906568"/>
                  </a:lnTo>
                  <a:lnTo>
                    <a:pt x="28267" y="937259"/>
                  </a:lnTo>
                  <a:lnTo>
                    <a:pt x="58944" y="957951"/>
                  </a:lnTo>
                  <a:lnTo>
                    <a:pt x="96511" y="965539"/>
                  </a:lnTo>
                  <a:lnTo>
                    <a:pt x="4968646" y="965539"/>
                  </a:lnTo>
                  <a:lnTo>
                    <a:pt x="5006213" y="957951"/>
                  </a:lnTo>
                  <a:lnTo>
                    <a:pt x="5036890" y="937259"/>
                  </a:lnTo>
                  <a:lnTo>
                    <a:pt x="5057574" y="906568"/>
                  </a:lnTo>
                  <a:lnTo>
                    <a:pt x="5065158" y="868984"/>
                  </a:lnTo>
                  <a:lnTo>
                    <a:pt x="5065158" y="96554"/>
                  </a:lnTo>
                  <a:lnTo>
                    <a:pt x="5057574" y="58971"/>
                  </a:lnTo>
                  <a:lnTo>
                    <a:pt x="5036890" y="28280"/>
                  </a:lnTo>
                  <a:lnTo>
                    <a:pt x="5006213" y="7587"/>
                  </a:lnTo>
                  <a:lnTo>
                    <a:pt x="4968646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2384" y="4264151"/>
              <a:ext cx="533400" cy="533400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050464" y="5255311"/>
            <a:ext cx="5065395" cy="965835"/>
            <a:chOff x="4050464" y="5255311"/>
            <a:chExt cx="5065395" cy="965835"/>
          </a:xfrm>
        </p:grpSpPr>
        <p:sp>
          <p:nvSpPr>
            <p:cNvPr id="18" name="object 18" descr=""/>
            <p:cNvSpPr/>
            <p:nvPr/>
          </p:nvSpPr>
          <p:spPr>
            <a:xfrm>
              <a:off x="4050464" y="5255311"/>
              <a:ext cx="5065395" cy="965835"/>
            </a:xfrm>
            <a:custGeom>
              <a:avLst/>
              <a:gdLst/>
              <a:ahLst/>
              <a:cxnLst/>
              <a:rect l="l" t="t" r="r" b="b"/>
              <a:pathLst>
                <a:path w="5065395" h="965835">
                  <a:moveTo>
                    <a:pt x="4968646" y="0"/>
                  </a:moveTo>
                  <a:lnTo>
                    <a:pt x="96511" y="0"/>
                  </a:lnTo>
                  <a:lnTo>
                    <a:pt x="58944" y="7587"/>
                  </a:lnTo>
                  <a:lnTo>
                    <a:pt x="28267" y="28279"/>
                  </a:lnTo>
                  <a:lnTo>
                    <a:pt x="7584" y="58970"/>
                  </a:lnTo>
                  <a:lnTo>
                    <a:pt x="0" y="96554"/>
                  </a:lnTo>
                  <a:lnTo>
                    <a:pt x="0" y="868983"/>
                  </a:lnTo>
                  <a:lnTo>
                    <a:pt x="7584" y="906567"/>
                  </a:lnTo>
                  <a:lnTo>
                    <a:pt x="28267" y="937257"/>
                  </a:lnTo>
                  <a:lnTo>
                    <a:pt x="58944" y="957950"/>
                  </a:lnTo>
                  <a:lnTo>
                    <a:pt x="96511" y="965537"/>
                  </a:lnTo>
                  <a:lnTo>
                    <a:pt x="4968646" y="965537"/>
                  </a:lnTo>
                  <a:lnTo>
                    <a:pt x="5006213" y="957950"/>
                  </a:lnTo>
                  <a:lnTo>
                    <a:pt x="5036890" y="937257"/>
                  </a:lnTo>
                  <a:lnTo>
                    <a:pt x="5057574" y="906567"/>
                  </a:lnTo>
                  <a:lnTo>
                    <a:pt x="5065158" y="868983"/>
                  </a:lnTo>
                  <a:lnTo>
                    <a:pt x="5065158" y="96554"/>
                  </a:lnTo>
                  <a:lnTo>
                    <a:pt x="5057574" y="58970"/>
                  </a:lnTo>
                  <a:lnTo>
                    <a:pt x="5036890" y="28279"/>
                  </a:lnTo>
                  <a:lnTo>
                    <a:pt x="5006213" y="7587"/>
                  </a:lnTo>
                  <a:lnTo>
                    <a:pt x="4968646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2384" y="5471159"/>
              <a:ext cx="533400" cy="533399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5254616" y="4195461"/>
            <a:ext cx="3048000" cy="18580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84150">
              <a:lnSpc>
                <a:spcPts val="2520"/>
              </a:lnSpc>
              <a:spcBef>
                <a:spcPts val="85"/>
              </a:spcBef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Competitive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advantage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improved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reputation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14"/>
              </a:spcBef>
              <a:buFont typeface="Calibri"/>
              <a:buChar char="•"/>
            </a:pPr>
            <a:endParaRPr sz="2000">
              <a:latin typeface="Calibri"/>
              <a:cs typeface="Calibri"/>
            </a:endParaRPr>
          </a:p>
          <a:p>
            <a:pPr marL="12700" marR="291465" indent="184150">
              <a:lnSpc>
                <a:spcPct val="105000"/>
              </a:lnSpc>
              <a:buChar char="•"/>
              <a:tabLst>
                <a:tab pos="196850" algn="l"/>
              </a:tabLst>
            </a:pPr>
            <a:r>
              <a:rPr dirty="0" sz="2000">
                <a:latin typeface="Calibri"/>
                <a:cs typeface="Calibri"/>
              </a:rPr>
              <a:t>Better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tenders, partnerships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finance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2759075" marR="5080" indent="-2057400">
              <a:lnSpc>
                <a:spcPts val="4010"/>
              </a:lnSpc>
              <a:spcBef>
                <a:spcPts val="590"/>
              </a:spcBef>
            </a:pPr>
            <a:r>
              <a:rPr dirty="0" sz="3700" b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37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700" b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7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700" spc="-10" b="0">
                <a:solidFill>
                  <a:srgbClr val="000000"/>
                </a:solidFill>
                <a:latin typeface="Calibri"/>
                <a:cs typeface="Calibri"/>
              </a:rPr>
              <a:t>Sustainable</a:t>
            </a:r>
            <a:r>
              <a:rPr dirty="0" sz="3700" spc="-10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700" spc="-10" b="0">
                <a:solidFill>
                  <a:srgbClr val="000000"/>
                </a:solidFill>
                <a:latin typeface="Calibri"/>
                <a:cs typeface="Calibri"/>
              </a:rPr>
              <a:t>Procurement </a:t>
            </a:r>
            <a:r>
              <a:rPr dirty="0" sz="3700" b="0">
                <a:solidFill>
                  <a:srgbClr val="000000"/>
                </a:solidFill>
                <a:latin typeface="Calibri"/>
                <a:cs typeface="Calibri"/>
              </a:rPr>
              <a:t>(ISO</a:t>
            </a:r>
            <a:r>
              <a:rPr dirty="0" sz="37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700" spc="-10" b="0">
                <a:solidFill>
                  <a:srgbClr val="000000"/>
                </a:solidFill>
                <a:latin typeface="Calibri"/>
                <a:cs typeface="Calibri"/>
              </a:rPr>
              <a:t>20400)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61032" y="1727470"/>
            <a:ext cx="8154670" cy="27305"/>
            <a:chOff x="961032" y="1727470"/>
            <a:chExt cx="8154670" cy="27305"/>
          </a:xfrm>
        </p:grpSpPr>
        <p:sp>
          <p:nvSpPr>
            <p:cNvPr id="4" name="object 4" descr=""/>
            <p:cNvSpPr/>
            <p:nvPr/>
          </p:nvSpPr>
          <p:spPr>
            <a:xfrm>
              <a:off x="961032" y="1740899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61032" y="1740899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961032" y="3221567"/>
            <a:ext cx="8154670" cy="27305"/>
            <a:chOff x="961032" y="3221567"/>
            <a:chExt cx="8154670" cy="27305"/>
          </a:xfrm>
        </p:grpSpPr>
        <p:sp>
          <p:nvSpPr>
            <p:cNvPr id="7" name="object 7" descr=""/>
            <p:cNvSpPr/>
            <p:nvPr/>
          </p:nvSpPr>
          <p:spPr>
            <a:xfrm>
              <a:off x="961032" y="3234996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61032" y="3234996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61032" y="4715667"/>
            <a:ext cx="8154670" cy="27305"/>
            <a:chOff x="961032" y="4715667"/>
            <a:chExt cx="8154670" cy="27305"/>
          </a:xfrm>
        </p:grpSpPr>
        <p:sp>
          <p:nvSpPr>
            <p:cNvPr id="10" name="object 10" descr=""/>
            <p:cNvSpPr/>
            <p:nvPr/>
          </p:nvSpPr>
          <p:spPr>
            <a:xfrm>
              <a:off x="961032" y="4729096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1032" y="4729096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44450" marR="1269365" indent="377825">
              <a:lnSpc>
                <a:spcPts val="4510"/>
              </a:lnSpc>
              <a:spcBef>
                <a:spcPts val="590"/>
              </a:spcBef>
              <a:buChar char="•"/>
              <a:tabLst>
                <a:tab pos="422909" algn="l"/>
              </a:tabLst>
            </a:pPr>
            <a:r>
              <a:rPr dirty="0"/>
              <a:t>Integrating</a:t>
            </a:r>
            <a:r>
              <a:rPr dirty="0" spc="-110"/>
              <a:t> </a:t>
            </a:r>
            <a:r>
              <a:rPr dirty="0"/>
              <a:t>sustainability</a:t>
            </a:r>
            <a:r>
              <a:rPr dirty="0" spc="-110"/>
              <a:t> </a:t>
            </a:r>
            <a:r>
              <a:rPr dirty="0" spc="-20"/>
              <a:t>into </a:t>
            </a:r>
            <a:r>
              <a:rPr dirty="0"/>
              <a:t>purchasing</a:t>
            </a:r>
            <a:r>
              <a:rPr dirty="0" spc="-10"/>
              <a:t> decisions</a:t>
            </a:r>
          </a:p>
          <a:p>
            <a:pPr marL="44450" marR="273685" indent="377825">
              <a:lnSpc>
                <a:spcPts val="4510"/>
              </a:lnSpc>
              <a:spcBef>
                <a:spcPts val="2740"/>
              </a:spcBef>
              <a:buChar char="•"/>
              <a:tabLst>
                <a:tab pos="422909" algn="l"/>
              </a:tabLst>
            </a:pPr>
            <a:r>
              <a:rPr dirty="0"/>
              <a:t>Considering</a:t>
            </a:r>
            <a:r>
              <a:rPr dirty="0" spc="-35"/>
              <a:t> </a:t>
            </a:r>
            <a:r>
              <a:rPr dirty="0"/>
              <a:t>environmental,</a:t>
            </a:r>
            <a:r>
              <a:rPr dirty="0" spc="-35"/>
              <a:t> </a:t>
            </a:r>
            <a:r>
              <a:rPr dirty="0" spc="-10"/>
              <a:t>social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ethical</a:t>
            </a:r>
            <a:r>
              <a:rPr dirty="0" spc="-10"/>
              <a:t> aspects</a:t>
            </a:r>
          </a:p>
          <a:p>
            <a:pPr marL="44450" marR="5080" indent="377825">
              <a:lnSpc>
                <a:spcPts val="4490"/>
              </a:lnSpc>
              <a:spcBef>
                <a:spcPts val="2780"/>
              </a:spcBef>
              <a:buChar char="•"/>
              <a:tabLst>
                <a:tab pos="422909" algn="l"/>
              </a:tabLst>
            </a:pPr>
            <a:r>
              <a:rPr dirty="0"/>
              <a:t>Creating</a:t>
            </a:r>
            <a:r>
              <a:rPr dirty="0" spc="-20"/>
              <a:t> </a:t>
            </a:r>
            <a:r>
              <a:rPr dirty="0"/>
              <a:t>long-term</a:t>
            </a:r>
            <a:r>
              <a:rPr dirty="0" spc="-5"/>
              <a:t> </a:t>
            </a:r>
            <a:r>
              <a:rPr dirty="0"/>
              <a:t>economic</a:t>
            </a:r>
            <a:r>
              <a:rPr dirty="0" spc="-20"/>
              <a:t> </a:t>
            </a:r>
            <a:r>
              <a:rPr dirty="0" spc="-10"/>
              <a:t>value </a:t>
            </a:r>
            <a:r>
              <a:rPr dirty="0"/>
              <a:t>Across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full</a:t>
            </a:r>
            <a:r>
              <a:rPr dirty="0" spc="-45"/>
              <a:t> </a:t>
            </a:r>
            <a:r>
              <a:rPr dirty="0"/>
              <a:t>procurement</a:t>
            </a:r>
            <a:r>
              <a:rPr dirty="0" spc="-40"/>
              <a:t> </a:t>
            </a:r>
            <a:r>
              <a:rPr dirty="0" spc="-10"/>
              <a:t>lifecycle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704" rIns="0" bIns="0" rtlCol="0" vert="horz">
            <a:spAutoFit/>
          </a:bodyPr>
          <a:lstStyle/>
          <a:p>
            <a:pPr marL="827405">
              <a:lnSpc>
                <a:spcPct val="100000"/>
              </a:lnSpc>
              <a:spcBef>
                <a:spcPts val="100"/>
              </a:spcBef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dirty="0" sz="44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  <a:r>
              <a:rPr dirty="0" sz="4400" spc="-1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400" spc="-1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ISO</a:t>
            </a:r>
            <a:r>
              <a:rPr dirty="0" sz="4400" spc="-1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20400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100403" y="2135137"/>
            <a:ext cx="4029075" cy="576580"/>
            <a:chOff x="5100403" y="2135137"/>
            <a:chExt cx="4029075" cy="576580"/>
          </a:xfrm>
        </p:grpSpPr>
        <p:sp>
          <p:nvSpPr>
            <p:cNvPr id="4" name="object 4" descr=""/>
            <p:cNvSpPr/>
            <p:nvPr/>
          </p:nvSpPr>
          <p:spPr>
            <a:xfrm>
              <a:off x="5113832" y="2351461"/>
              <a:ext cx="4002404" cy="346710"/>
            </a:xfrm>
            <a:custGeom>
              <a:avLst/>
              <a:gdLst/>
              <a:ahLst/>
              <a:cxnLst/>
              <a:rect l="l" t="t" r="r" b="b"/>
              <a:pathLst>
                <a:path w="4002404" h="346710">
                  <a:moveTo>
                    <a:pt x="0" y="0"/>
                  </a:moveTo>
                  <a:lnTo>
                    <a:pt x="4001790" y="0"/>
                  </a:lnTo>
                  <a:lnTo>
                    <a:pt x="4001790" y="346406"/>
                  </a:lnTo>
                  <a:lnTo>
                    <a:pt x="0" y="346406"/>
                  </a:lnTo>
                  <a:lnTo>
                    <a:pt x="0" y="0"/>
                  </a:lnTo>
                  <a:close/>
                </a:path>
              </a:pathLst>
            </a:custGeom>
            <a:ln w="2685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313921" y="2148566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2733650" y="0"/>
                  </a:moveTo>
                  <a:lnTo>
                    <a:pt x="67602" y="0"/>
                  </a:lnTo>
                  <a:lnTo>
                    <a:pt x="41288" y="5314"/>
                  </a:lnTo>
                  <a:lnTo>
                    <a:pt x="19800" y="19808"/>
                  </a:lnTo>
                  <a:lnTo>
                    <a:pt x="5312" y="41306"/>
                  </a:lnTo>
                  <a:lnTo>
                    <a:pt x="0" y="67631"/>
                  </a:lnTo>
                  <a:lnTo>
                    <a:pt x="0" y="338157"/>
                  </a:lnTo>
                  <a:lnTo>
                    <a:pt x="5312" y="364483"/>
                  </a:lnTo>
                  <a:lnTo>
                    <a:pt x="19800" y="385981"/>
                  </a:lnTo>
                  <a:lnTo>
                    <a:pt x="41288" y="400475"/>
                  </a:lnTo>
                  <a:lnTo>
                    <a:pt x="67602" y="405790"/>
                  </a:lnTo>
                  <a:lnTo>
                    <a:pt x="2733650" y="405790"/>
                  </a:lnTo>
                  <a:lnTo>
                    <a:pt x="2759964" y="400475"/>
                  </a:lnTo>
                  <a:lnTo>
                    <a:pt x="2781452" y="385981"/>
                  </a:lnTo>
                  <a:lnTo>
                    <a:pt x="2795940" y="364483"/>
                  </a:lnTo>
                  <a:lnTo>
                    <a:pt x="2801252" y="338157"/>
                  </a:lnTo>
                  <a:lnTo>
                    <a:pt x="2801252" y="67631"/>
                  </a:lnTo>
                  <a:lnTo>
                    <a:pt x="2795940" y="41306"/>
                  </a:lnTo>
                  <a:lnTo>
                    <a:pt x="2781452" y="19808"/>
                  </a:lnTo>
                  <a:lnTo>
                    <a:pt x="2759964" y="5314"/>
                  </a:lnTo>
                  <a:lnTo>
                    <a:pt x="27336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13921" y="2148566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0" y="67631"/>
                  </a:moveTo>
                  <a:lnTo>
                    <a:pt x="5312" y="41306"/>
                  </a:lnTo>
                  <a:lnTo>
                    <a:pt x="19800" y="19808"/>
                  </a:lnTo>
                  <a:lnTo>
                    <a:pt x="41288" y="5314"/>
                  </a:lnTo>
                  <a:lnTo>
                    <a:pt x="67601" y="0"/>
                  </a:lnTo>
                  <a:lnTo>
                    <a:pt x="2733650" y="0"/>
                  </a:lnTo>
                  <a:lnTo>
                    <a:pt x="2759964" y="5314"/>
                  </a:lnTo>
                  <a:lnTo>
                    <a:pt x="2781452" y="19808"/>
                  </a:lnTo>
                  <a:lnTo>
                    <a:pt x="2795939" y="41306"/>
                  </a:lnTo>
                  <a:lnTo>
                    <a:pt x="2801252" y="67631"/>
                  </a:lnTo>
                  <a:lnTo>
                    <a:pt x="2801252" y="338158"/>
                  </a:lnTo>
                  <a:lnTo>
                    <a:pt x="2795939" y="364484"/>
                  </a:lnTo>
                  <a:lnTo>
                    <a:pt x="2781452" y="385981"/>
                  </a:lnTo>
                  <a:lnTo>
                    <a:pt x="2759964" y="400475"/>
                  </a:lnTo>
                  <a:lnTo>
                    <a:pt x="2733650" y="405790"/>
                  </a:lnTo>
                  <a:lnTo>
                    <a:pt x="67601" y="405790"/>
                  </a:lnTo>
                  <a:lnTo>
                    <a:pt x="41288" y="400475"/>
                  </a:lnTo>
                  <a:lnTo>
                    <a:pt x="19800" y="385981"/>
                  </a:lnTo>
                  <a:lnTo>
                    <a:pt x="5312" y="364484"/>
                  </a:lnTo>
                  <a:lnTo>
                    <a:pt x="0" y="338158"/>
                  </a:lnTo>
                  <a:lnTo>
                    <a:pt x="0" y="67631"/>
                  </a:lnTo>
                  <a:close/>
                </a:path>
              </a:pathLst>
            </a:custGeom>
            <a:ln w="2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100403" y="2758669"/>
            <a:ext cx="4029075" cy="576580"/>
            <a:chOff x="5100403" y="2758669"/>
            <a:chExt cx="4029075" cy="576580"/>
          </a:xfrm>
        </p:grpSpPr>
        <p:sp>
          <p:nvSpPr>
            <p:cNvPr id="8" name="object 8" descr=""/>
            <p:cNvSpPr/>
            <p:nvPr/>
          </p:nvSpPr>
          <p:spPr>
            <a:xfrm>
              <a:off x="5113832" y="2974993"/>
              <a:ext cx="4002404" cy="346710"/>
            </a:xfrm>
            <a:custGeom>
              <a:avLst/>
              <a:gdLst/>
              <a:ahLst/>
              <a:cxnLst/>
              <a:rect l="l" t="t" r="r" b="b"/>
              <a:pathLst>
                <a:path w="4002404" h="346710">
                  <a:moveTo>
                    <a:pt x="0" y="0"/>
                  </a:moveTo>
                  <a:lnTo>
                    <a:pt x="4001790" y="0"/>
                  </a:lnTo>
                  <a:lnTo>
                    <a:pt x="4001790" y="346406"/>
                  </a:lnTo>
                  <a:lnTo>
                    <a:pt x="0" y="346406"/>
                  </a:lnTo>
                  <a:lnTo>
                    <a:pt x="0" y="0"/>
                  </a:lnTo>
                  <a:close/>
                </a:path>
              </a:pathLst>
            </a:custGeom>
            <a:ln w="2685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13921" y="2772098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2733650" y="0"/>
                  </a:moveTo>
                  <a:lnTo>
                    <a:pt x="67602" y="0"/>
                  </a:lnTo>
                  <a:lnTo>
                    <a:pt x="41288" y="5314"/>
                  </a:lnTo>
                  <a:lnTo>
                    <a:pt x="19800" y="19808"/>
                  </a:lnTo>
                  <a:lnTo>
                    <a:pt x="5312" y="41306"/>
                  </a:lnTo>
                  <a:lnTo>
                    <a:pt x="0" y="67631"/>
                  </a:lnTo>
                  <a:lnTo>
                    <a:pt x="0" y="338157"/>
                  </a:lnTo>
                  <a:lnTo>
                    <a:pt x="5312" y="364483"/>
                  </a:lnTo>
                  <a:lnTo>
                    <a:pt x="19800" y="385981"/>
                  </a:lnTo>
                  <a:lnTo>
                    <a:pt x="41288" y="400475"/>
                  </a:lnTo>
                  <a:lnTo>
                    <a:pt x="67602" y="405790"/>
                  </a:lnTo>
                  <a:lnTo>
                    <a:pt x="2733650" y="405790"/>
                  </a:lnTo>
                  <a:lnTo>
                    <a:pt x="2759964" y="400475"/>
                  </a:lnTo>
                  <a:lnTo>
                    <a:pt x="2781452" y="385981"/>
                  </a:lnTo>
                  <a:lnTo>
                    <a:pt x="2795940" y="364483"/>
                  </a:lnTo>
                  <a:lnTo>
                    <a:pt x="2801252" y="338157"/>
                  </a:lnTo>
                  <a:lnTo>
                    <a:pt x="2801252" y="67631"/>
                  </a:lnTo>
                  <a:lnTo>
                    <a:pt x="2795940" y="41306"/>
                  </a:lnTo>
                  <a:lnTo>
                    <a:pt x="2781452" y="19808"/>
                  </a:lnTo>
                  <a:lnTo>
                    <a:pt x="2759964" y="5314"/>
                  </a:lnTo>
                  <a:lnTo>
                    <a:pt x="27336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13921" y="2772098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0" y="67631"/>
                  </a:moveTo>
                  <a:lnTo>
                    <a:pt x="5312" y="41306"/>
                  </a:lnTo>
                  <a:lnTo>
                    <a:pt x="19800" y="19808"/>
                  </a:lnTo>
                  <a:lnTo>
                    <a:pt x="41288" y="5314"/>
                  </a:lnTo>
                  <a:lnTo>
                    <a:pt x="67601" y="0"/>
                  </a:lnTo>
                  <a:lnTo>
                    <a:pt x="2733650" y="0"/>
                  </a:lnTo>
                  <a:lnTo>
                    <a:pt x="2759964" y="5314"/>
                  </a:lnTo>
                  <a:lnTo>
                    <a:pt x="2781452" y="19808"/>
                  </a:lnTo>
                  <a:lnTo>
                    <a:pt x="2795939" y="41306"/>
                  </a:lnTo>
                  <a:lnTo>
                    <a:pt x="2801252" y="67631"/>
                  </a:lnTo>
                  <a:lnTo>
                    <a:pt x="2801252" y="338158"/>
                  </a:lnTo>
                  <a:lnTo>
                    <a:pt x="2795939" y="364484"/>
                  </a:lnTo>
                  <a:lnTo>
                    <a:pt x="2781452" y="385981"/>
                  </a:lnTo>
                  <a:lnTo>
                    <a:pt x="2759964" y="400475"/>
                  </a:lnTo>
                  <a:lnTo>
                    <a:pt x="2733650" y="405790"/>
                  </a:lnTo>
                  <a:lnTo>
                    <a:pt x="67601" y="405790"/>
                  </a:lnTo>
                  <a:lnTo>
                    <a:pt x="41288" y="400475"/>
                  </a:lnTo>
                  <a:lnTo>
                    <a:pt x="19800" y="385981"/>
                  </a:lnTo>
                  <a:lnTo>
                    <a:pt x="5312" y="364484"/>
                  </a:lnTo>
                  <a:lnTo>
                    <a:pt x="0" y="338158"/>
                  </a:lnTo>
                  <a:lnTo>
                    <a:pt x="0" y="67631"/>
                  </a:lnTo>
                  <a:close/>
                </a:path>
              </a:pathLst>
            </a:custGeom>
            <a:ln w="2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5100403" y="3382201"/>
            <a:ext cx="4029075" cy="576580"/>
            <a:chOff x="5100403" y="3382201"/>
            <a:chExt cx="4029075" cy="576580"/>
          </a:xfrm>
        </p:grpSpPr>
        <p:sp>
          <p:nvSpPr>
            <p:cNvPr id="12" name="object 12" descr=""/>
            <p:cNvSpPr/>
            <p:nvPr/>
          </p:nvSpPr>
          <p:spPr>
            <a:xfrm>
              <a:off x="5113832" y="3598525"/>
              <a:ext cx="4002404" cy="346710"/>
            </a:xfrm>
            <a:custGeom>
              <a:avLst/>
              <a:gdLst/>
              <a:ahLst/>
              <a:cxnLst/>
              <a:rect l="l" t="t" r="r" b="b"/>
              <a:pathLst>
                <a:path w="4002404" h="346710">
                  <a:moveTo>
                    <a:pt x="0" y="0"/>
                  </a:moveTo>
                  <a:lnTo>
                    <a:pt x="4001790" y="0"/>
                  </a:lnTo>
                  <a:lnTo>
                    <a:pt x="4001790" y="346406"/>
                  </a:lnTo>
                  <a:lnTo>
                    <a:pt x="0" y="346406"/>
                  </a:lnTo>
                  <a:lnTo>
                    <a:pt x="0" y="0"/>
                  </a:lnTo>
                  <a:close/>
                </a:path>
              </a:pathLst>
            </a:custGeom>
            <a:ln w="2685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13921" y="3395630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2733650" y="0"/>
                  </a:moveTo>
                  <a:lnTo>
                    <a:pt x="67602" y="0"/>
                  </a:lnTo>
                  <a:lnTo>
                    <a:pt x="41288" y="5314"/>
                  </a:lnTo>
                  <a:lnTo>
                    <a:pt x="19800" y="19808"/>
                  </a:lnTo>
                  <a:lnTo>
                    <a:pt x="5312" y="41306"/>
                  </a:lnTo>
                  <a:lnTo>
                    <a:pt x="0" y="67631"/>
                  </a:lnTo>
                  <a:lnTo>
                    <a:pt x="0" y="338157"/>
                  </a:lnTo>
                  <a:lnTo>
                    <a:pt x="5312" y="364483"/>
                  </a:lnTo>
                  <a:lnTo>
                    <a:pt x="19800" y="385981"/>
                  </a:lnTo>
                  <a:lnTo>
                    <a:pt x="41288" y="400475"/>
                  </a:lnTo>
                  <a:lnTo>
                    <a:pt x="67602" y="405790"/>
                  </a:lnTo>
                  <a:lnTo>
                    <a:pt x="2733650" y="405790"/>
                  </a:lnTo>
                  <a:lnTo>
                    <a:pt x="2759964" y="400475"/>
                  </a:lnTo>
                  <a:lnTo>
                    <a:pt x="2781452" y="385981"/>
                  </a:lnTo>
                  <a:lnTo>
                    <a:pt x="2795940" y="364483"/>
                  </a:lnTo>
                  <a:lnTo>
                    <a:pt x="2801252" y="338157"/>
                  </a:lnTo>
                  <a:lnTo>
                    <a:pt x="2801252" y="67631"/>
                  </a:lnTo>
                  <a:lnTo>
                    <a:pt x="2795940" y="41306"/>
                  </a:lnTo>
                  <a:lnTo>
                    <a:pt x="2781452" y="19808"/>
                  </a:lnTo>
                  <a:lnTo>
                    <a:pt x="2759964" y="5314"/>
                  </a:lnTo>
                  <a:lnTo>
                    <a:pt x="27336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13921" y="3395630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0" y="67631"/>
                  </a:moveTo>
                  <a:lnTo>
                    <a:pt x="5312" y="41306"/>
                  </a:lnTo>
                  <a:lnTo>
                    <a:pt x="19800" y="19808"/>
                  </a:lnTo>
                  <a:lnTo>
                    <a:pt x="41288" y="5314"/>
                  </a:lnTo>
                  <a:lnTo>
                    <a:pt x="67601" y="0"/>
                  </a:lnTo>
                  <a:lnTo>
                    <a:pt x="2733650" y="0"/>
                  </a:lnTo>
                  <a:lnTo>
                    <a:pt x="2759964" y="5314"/>
                  </a:lnTo>
                  <a:lnTo>
                    <a:pt x="2781452" y="19808"/>
                  </a:lnTo>
                  <a:lnTo>
                    <a:pt x="2795939" y="41306"/>
                  </a:lnTo>
                  <a:lnTo>
                    <a:pt x="2801252" y="67631"/>
                  </a:lnTo>
                  <a:lnTo>
                    <a:pt x="2801252" y="338158"/>
                  </a:lnTo>
                  <a:lnTo>
                    <a:pt x="2795939" y="364484"/>
                  </a:lnTo>
                  <a:lnTo>
                    <a:pt x="2781452" y="385981"/>
                  </a:lnTo>
                  <a:lnTo>
                    <a:pt x="2759964" y="400475"/>
                  </a:lnTo>
                  <a:lnTo>
                    <a:pt x="2733650" y="405790"/>
                  </a:lnTo>
                  <a:lnTo>
                    <a:pt x="67601" y="405790"/>
                  </a:lnTo>
                  <a:lnTo>
                    <a:pt x="41288" y="400475"/>
                  </a:lnTo>
                  <a:lnTo>
                    <a:pt x="19800" y="385981"/>
                  </a:lnTo>
                  <a:lnTo>
                    <a:pt x="5312" y="364484"/>
                  </a:lnTo>
                  <a:lnTo>
                    <a:pt x="0" y="338158"/>
                  </a:lnTo>
                  <a:lnTo>
                    <a:pt x="0" y="67631"/>
                  </a:lnTo>
                  <a:close/>
                </a:path>
              </a:pathLst>
            </a:custGeom>
            <a:ln w="2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5100403" y="4005733"/>
            <a:ext cx="4029075" cy="576580"/>
            <a:chOff x="5100403" y="4005733"/>
            <a:chExt cx="4029075" cy="576580"/>
          </a:xfrm>
        </p:grpSpPr>
        <p:sp>
          <p:nvSpPr>
            <p:cNvPr id="16" name="object 16" descr=""/>
            <p:cNvSpPr/>
            <p:nvPr/>
          </p:nvSpPr>
          <p:spPr>
            <a:xfrm>
              <a:off x="5113832" y="4222057"/>
              <a:ext cx="4002404" cy="346710"/>
            </a:xfrm>
            <a:custGeom>
              <a:avLst/>
              <a:gdLst/>
              <a:ahLst/>
              <a:cxnLst/>
              <a:rect l="l" t="t" r="r" b="b"/>
              <a:pathLst>
                <a:path w="4002404" h="346710">
                  <a:moveTo>
                    <a:pt x="0" y="0"/>
                  </a:moveTo>
                  <a:lnTo>
                    <a:pt x="4001790" y="0"/>
                  </a:lnTo>
                  <a:lnTo>
                    <a:pt x="4001790" y="346406"/>
                  </a:lnTo>
                  <a:lnTo>
                    <a:pt x="0" y="346406"/>
                  </a:lnTo>
                  <a:lnTo>
                    <a:pt x="0" y="0"/>
                  </a:lnTo>
                  <a:close/>
                </a:path>
              </a:pathLst>
            </a:custGeom>
            <a:ln w="2685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13921" y="4019162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2733650" y="0"/>
                  </a:moveTo>
                  <a:lnTo>
                    <a:pt x="67602" y="0"/>
                  </a:lnTo>
                  <a:lnTo>
                    <a:pt x="41288" y="5314"/>
                  </a:lnTo>
                  <a:lnTo>
                    <a:pt x="19800" y="19808"/>
                  </a:lnTo>
                  <a:lnTo>
                    <a:pt x="5312" y="41306"/>
                  </a:lnTo>
                  <a:lnTo>
                    <a:pt x="0" y="67631"/>
                  </a:lnTo>
                  <a:lnTo>
                    <a:pt x="0" y="338159"/>
                  </a:lnTo>
                  <a:lnTo>
                    <a:pt x="5312" y="364484"/>
                  </a:lnTo>
                  <a:lnTo>
                    <a:pt x="19800" y="385981"/>
                  </a:lnTo>
                  <a:lnTo>
                    <a:pt x="41288" y="400475"/>
                  </a:lnTo>
                  <a:lnTo>
                    <a:pt x="67602" y="405790"/>
                  </a:lnTo>
                  <a:lnTo>
                    <a:pt x="2733650" y="405790"/>
                  </a:lnTo>
                  <a:lnTo>
                    <a:pt x="2759964" y="400475"/>
                  </a:lnTo>
                  <a:lnTo>
                    <a:pt x="2781452" y="385981"/>
                  </a:lnTo>
                  <a:lnTo>
                    <a:pt x="2795940" y="364484"/>
                  </a:lnTo>
                  <a:lnTo>
                    <a:pt x="2801252" y="338159"/>
                  </a:lnTo>
                  <a:lnTo>
                    <a:pt x="2801252" y="67631"/>
                  </a:lnTo>
                  <a:lnTo>
                    <a:pt x="2795940" y="41306"/>
                  </a:lnTo>
                  <a:lnTo>
                    <a:pt x="2781452" y="19808"/>
                  </a:lnTo>
                  <a:lnTo>
                    <a:pt x="2759964" y="5314"/>
                  </a:lnTo>
                  <a:lnTo>
                    <a:pt x="27336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13921" y="4019162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0" y="67631"/>
                  </a:moveTo>
                  <a:lnTo>
                    <a:pt x="5312" y="41306"/>
                  </a:lnTo>
                  <a:lnTo>
                    <a:pt x="19800" y="19808"/>
                  </a:lnTo>
                  <a:lnTo>
                    <a:pt x="41288" y="5314"/>
                  </a:lnTo>
                  <a:lnTo>
                    <a:pt x="67601" y="0"/>
                  </a:lnTo>
                  <a:lnTo>
                    <a:pt x="2733650" y="0"/>
                  </a:lnTo>
                  <a:lnTo>
                    <a:pt x="2759964" y="5314"/>
                  </a:lnTo>
                  <a:lnTo>
                    <a:pt x="2781452" y="19808"/>
                  </a:lnTo>
                  <a:lnTo>
                    <a:pt x="2795939" y="41306"/>
                  </a:lnTo>
                  <a:lnTo>
                    <a:pt x="2801252" y="67631"/>
                  </a:lnTo>
                  <a:lnTo>
                    <a:pt x="2801252" y="338158"/>
                  </a:lnTo>
                  <a:lnTo>
                    <a:pt x="2795939" y="364484"/>
                  </a:lnTo>
                  <a:lnTo>
                    <a:pt x="2781452" y="385981"/>
                  </a:lnTo>
                  <a:lnTo>
                    <a:pt x="2759964" y="400475"/>
                  </a:lnTo>
                  <a:lnTo>
                    <a:pt x="2733650" y="405790"/>
                  </a:lnTo>
                  <a:lnTo>
                    <a:pt x="67601" y="405790"/>
                  </a:lnTo>
                  <a:lnTo>
                    <a:pt x="41288" y="400475"/>
                  </a:lnTo>
                  <a:lnTo>
                    <a:pt x="19800" y="385981"/>
                  </a:lnTo>
                  <a:lnTo>
                    <a:pt x="5312" y="364484"/>
                  </a:lnTo>
                  <a:lnTo>
                    <a:pt x="0" y="338158"/>
                  </a:lnTo>
                  <a:lnTo>
                    <a:pt x="0" y="67631"/>
                  </a:lnTo>
                  <a:close/>
                </a:path>
              </a:pathLst>
            </a:custGeom>
            <a:ln w="2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5100403" y="4629265"/>
            <a:ext cx="4029075" cy="576580"/>
            <a:chOff x="5100403" y="4629265"/>
            <a:chExt cx="4029075" cy="576580"/>
          </a:xfrm>
        </p:grpSpPr>
        <p:sp>
          <p:nvSpPr>
            <p:cNvPr id="20" name="object 20" descr=""/>
            <p:cNvSpPr/>
            <p:nvPr/>
          </p:nvSpPr>
          <p:spPr>
            <a:xfrm>
              <a:off x="5113832" y="4845589"/>
              <a:ext cx="4002404" cy="346710"/>
            </a:xfrm>
            <a:custGeom>
              <a:avLst/>
              <a:gdLst/>
              <a:ahLst/>
              <a:cxnLst/>
              <a:rect l="l" t="t" r="r" b="b"/>
              <a:pathLst>
                <a:path w="4002404" h="346710">
                  <a:moveTo>
                    <a:pt x="0" y="0"/>
                  </a:moveTo>
                  <a:lnTo>
                    <a:pt x="4001790" y="0"/>
                  </a:lnTo>
                  <a:lnTo>
                    <a:pt x="4001790" y="346406"/>
                  </a:lnTo>
                  <a:lnTo>
                    <a:pt x="0" y="346406"/>
                  </a:lnTo>
                  <a:lnTo>
                    <a:pt x="0" y="0"/>
                  </a:lnTo>
                  <a:close/>
                </a:path>
              </a:pathLst>
            </a:custGeom>
            <a:ln w="2685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313921" y="4642694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2733650" y="0"/>
                  </a:moveTo>
                  <a:lnTo>
                    <a:pt x="67602" y="0"/>
                  </a:lnTo>
                  <a:lnTo>
                    <a:pt x="41288" y="5314"/>
                  </a:lnTo>
                  <a:lnTo>
                    <a:pt x="19800" y="19808"/>
                  </a:lnTo>
                  <a:lnTo>
                    <a:pt x="5312" y="41306"/>
                  </a:lnTo>
                  <a:lnTo>
                    <a:pt x="0" y="67631"/>
                  </a:lnTo>
                  <a:lnTo>
                    <a:pt x="0" y="338159"/>
                  </a:lnTo>
                  <a:lnTo>
                    <a:pt x="5312" y="364484"/>
                  </a:lnTo>
                  <a:lnTo>
                    <a:pt x="19800" y="385981"/>
                  </a:lnTo>
                  <a:lnTo>
                    <a:pt x="41288" y="400475"/>
                  </a:lnTo>
                  <a:lnTo>
                    <a:pt x="67602" y="405790"/>
                  </a:lnTo>
                  <a:lnTo>
                    <a:pt x="2733650" y="405790"/>
                  </a:lnTo>
                  <a:lnTo>
                    <a:pt x="2759964" y="400475"/>
                  </a:lnTo>
                  <a:lnTo>
                    <a:pt x="2781452" y="385981"/>
                  </a:lnTo>
                  <a:lnTo>
                    <a:pt x="2795940" y="364484"/>
                  </a:lnTo>
                  <a:lnTo>
                    <a:pt x="2801252" y="338159"/>
                  </a:lnTo>
                  <a:lnTo>
                    <a:pt x="2801252" y="67631"/>
                  </a:lnTo>
                  <a:lnTo>
                    <a:pt x="2795940" y="41306"/>
                  </a:lnTo>
                  <a:lnTo>
                    <a:pt x="2781452" y="19808"/>
                  </a:lnTo>
                  <a:lnTo>
                    <a:pt x="2759964" y="5314"/>
                  </a:lnTo>
                  <a:lnTo>
                    <a:pt x="27336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13921" y="4642694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0" y="67631"/>
                  </a:moveTo>
                  <a:lnTo>
                    <a:pt x="5312" y="41306"/>
                  </a:lnTo>
                  <a:lnTo>
                    <a:pt x="19800" y="19808"/>
                  </a:lnTo>
                  <a:lnTo>
                    <a:pt x="41288" y="5314"/>
                  </a:lnTo>
                  <a:lnTo>
                    <a:pt x="67601" y="0"/>
                  </a:lnTo>
                  <a:lnTo>
                    <a:pt x="2733650" y="0"/>
                  </a:lnTo>
                  <a:lnTo>
                    <a:pt x="2759964" y="5314"/>
                  </a:lnTo>
                  <a:lnTo>
                    <a:pt x="2781452" y="19808"/>
                  </a:lnTo>
                  <a:lnTo>
                    <a:pt x="2795939" y="41306"/>
                  </a:lnTo>
                  <a:lnTo>
                    <a:pt x="2801252" y="67631"/>
                  </a:lnTo>
                  <a:lnTo>
                    <a:pt x="2801252" y="338158"/>
                  </a:lnTo>
                  <a:lnTo>
                    <a:pt x="2795939" y="364484"/>
                  </a:lnTo>
                  <a:lnTo>
                    <a:pt x="2781452" y="385981"/>
                  </a:lnTo>
                  <a:lnTo>
                    <a:pt x="2759964" y="400475"/>
                  </a:lnTo>
                  <a:lnTo>
                    <a:pt x="2733650" y="405790"/>
                  </a:lnTo>
                  <a:lnTo>
                    <a:pt x="67601" y="405790"/>
                  </a:lnTo>
                  <a:lnTo>
                    <a:pt x="41288" y="400475"/>
                  </a:lnTo>
                  <a:lnTo>
                    <a:pt x="19800" y="385981"/>
                  </a:lnTo>
                  <a:lnTo>
                    <a:pt x="5312" y="364484"/>
                  </a:lnTo>
                  <a:lnTo>
                    <a:pt x="0" y="338158"/>
                  </a:lnTo>
                  <a:lnTo>
                    <a:pt x="0" y="67631"/>
                  </a:lnTo>
                  <a:close/>
                </a:path>
              </a:pathLst>
            </a:custGeom>
            <a:ln w="2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5100403" y="5252797"/>
            <a:ext cx="4029075" cy="576580"/>
            <a:chOff x="5100403" y="5252797"/>
            <a:chExt cx="4029075" cy="576580"/>
          </a:xfrm>
        </p:grpSpPr>
        <p:sp>
          <p:nvSpPr>
            <p:cNvPr id="24" name="object 24" descr=""/>
            <p:cNvSpPr/>
            <p:nvPr/>
          </p:nvSpPr>
          <p:spPr>
            <a:xfrm>
              <a:off x="5113832" y="5469121"/>
              <a:ext cx="4002404" cy="346710"/>
            </a:xfrm>
            <a:custGeom>
              <a:avLst/>
              <a:gdLst/>
              <a:ahLst/>
              <a:cxnLst/>
              <a:rect l="l" t="t" r="r" b="b"/>
              <a:pathLst>
                <a:path w="4002404" h="346710">
                  <a:moveTo>
                    <a:pt x="0" y="0"/>
                  </a:moveTo>
                  <a:lnTo>
                    <a:pt x="4001790" y="0"/>
                  </a:lnTo>
                  <a:lnTo>
                    <a:pt x="4001790" y="346406"/>
                  </a:lnTo>
                  <a:lnTo>
                    <a:pt x="0" y="346406"/>
                  </a:lnTo>
                  <a:lnTo>
                    <a:pt x="0" y="0"/>
                  </a:lnTo>
                  <a:close/>
                </a:path>
              </a:pathLst>
            </a:custGeom>
            <a:ln w="2685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313921" y="5266226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2733650" y="0"/>
                  </a:moveTo>
                  <a:lnTo>
                    <a:pt x="67602" y="0"/>
                  </a:lnTo>
                  <a:lnTo>
                    <a:pt x="41288" y="5314"/>
                  </a:lnTo>
                  <a:lnTo>
                    <a:pt x="19800" y="19808"/>
                  </a:lnTo>
                  <a:lnTo>
                    <a:pt x="5312" y="41306"/>
                  </a:lnTo>
                  <a:lnTo>
                    <a:pt x="0" y="67631"/>
                  </a:lnTo>
                  <a:lnTo>
                    <a:pt x="0" y="338159"/>
                  </a:lnTo>
                  <a:lnTo>
                    <a:pt x="5312" y="364484"/>
                  </a:lnTo>
                  <a:lnTo>
                    <a:pt x="19800" y="385981"/>
                  </a:lnTo>
                  <a:lnTo>
                    <a:pt x="41288" y="400475"/>
                  </a:lnTo>
                  <a:lnTo>
                    <a:pt x="67602" y="405790"/>
                  </a:lnTo>
                  <a:lnTo>
                    <a:pt x="2733650" y="405790"/>
                  </a:lnTo>
                  <a:lnTo>
                    <a:pt x="2759964" y="400475"/>
                  </a:lnTo>
                  <a:lnTo>
                    <a:pt x="2781452" y="385981"/>
                  </a:lnTo>
                  <a:lnTo>
                    <a:pt x="2795940" y="364484"/>
                  </a:lnTo>
                  <a:lnTo>
                    <a:pt x="2801252" y="338159"/>
                  </a:lnTo>
                  <a:lnTo>
                    <a:pt x="2801252" y="67631"/>
                  </a:lnTo>
                  <a:lnTo>
                    <a:pt x="2795940" y="41306"/>
                  </a:lnTo>
                  <a:lnTo>
                    <a:pt x="2781452" y="19808"/>
                  </a:lnTo>
                  <a:lnTo>
                    <a:pt x="2759964" y="5314"/>
                  </a:lnTo>
                  <a:lnTo>
                    <a:pt x="27336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313921" y="5266226"/>
              <a:ext cx="2801620" cy="406400"/>
            </a:xfrm>
            <a:custGeom>
              <a:avLst/>
              <a:gdLst/>
              <a:ahLst/>
              <a:cxnLst/>
              <a:rect l="l" t="t" r="r" b="b"/>
              <a:pathLst>
                <a:path w="2801620" h="406400">
                  <a:moveTo>
                    <a:pt x="0" y="67631"/>
                  </a:moveTo>
                  <a:lnTo>
                    <a:pt x="5312" y="41306"/>
                  </a:lnTo>
                  <a:lnTo>
                    <a:pt x="19800" y="19808"/>
                  </a:lnTo>
                  <a:lnTo>
                    <a:pt x="41288" y="5314"/>
                  </a:lnTo>
                  <a:lnTo>
                    <a:pt x="67601" y="0"/>
                  </a:lnTo>
                  <a:lnTo>
                    <a:pt x="2733650" y="0"/>
                  </a:lnTo>
                  <a:lnTo>
                    <a:pt x="2759964" y="5314"/>
                  </a:lnTo>
                  <a:lnTo>
                    <a:pt x="2781452" y="19808"/>
                  </a:lnTo>
                  <a:lnTo>
                    <a:pt x="2795939" y="41306"/>
                  </a:lnTo>
                  <a:lnTo>
                    <a:pt x="2801252" y="67631"/>
                  </a:lnTo>
                  <a:lnTo>
                    <a:pt x="2801252" y="338158"/>
                  </a:lnTo>
                  <a:lnTo>
                    <a:pt x="2795939" y="364484"/>
                  </a:lnTo>
                  <a:lnTo>
                    <a:pt x="2781452" y="385981"/>
                  </a:lnTo>
                  <a:lnTo>
                    <a:pt x="2759964" y="400475"/>
                  </a:lnTo>
                  <a:lnTo>
                    <a:pt x="2733650" y="405790"/>
                  </a:lnTo>
                  <a:lnTo>
                    <a:pt x="67601" y="405790"/>
                  </a:lnTo>
                  <a:lnTo>
                    <a:pt x="41288" y="400475"/>
                  </a:lnTo>
                  <a:lnTo>
                    <a:pt x="19800" y="385981"/>
                  </a:lnTo>
                  <a:lnTo>
                    <a:pt x="5312" y="364484"/>
                  </a:lnTo>
                  <a:lnTo>
                    <a:pt x="0" y="338158"/>
                  </a:lnTo>
                  <a:lnTo>
                    <a:pt x="0" y="67631"/>
                  </a:lnTo>
                  <a:close/>
                </a:path>
              </a:pathLst>
            </a:custGeom>
            <a:ln w="2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426902" y="2205150"/>
            <a:ext cx="2490470" cy="3360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795" indent="-125095">
              <a:lnSpc>
                <a:spcPct val="100000"/>
              </a:lnSpc>
              <a:spcBef>
                <a:spcPts val="100"/>
              </a:spcBef>
              <a:buChar char="•"/>
              <a:tabLst>
                <a:tab pos="137795" algn="l"/>
              </a:tabLst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Accountability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transparency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  <a:buClr>
                <a:srgbClr val="FFFFFF"/>
              </a:buClr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137795" indent="-125095">
              <a:lnSpc>
                <a:spcPct val="100000"/>
              </a:lnSpc>
              <a:buChar char="•"/>
              <a:tabLst>
                <a:tab pos="137795" algn="l"/>
              </a:tabLst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Ethical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  <a:buClr>
                <a:srgbClr val="FFFFFF"/>
              </a:buClr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137795" indent="-125095">
              <a:lnSpc>
                <a:spcPct val="100000"/>
              </a:lnSpc>
              <a:buChar char="•"/>
              <a:tabLst>
                <a:tab pos="137795" algn="l"/>
              </a:tabLst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5"/>
              </a:spcBef>
              <a:buClr>
                <a:srgbClr val="FFFFFF"/>
              </a:buClr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137795" indent="-125095">
              <a:lnSpc>
                <a:spcPct val="100000"/>
              </a:lnSpc>
              <a:spcBef>
                <a:spcPts val="5"/>
              </a:spcBef>
              <a:buChar char="•"/>
              <a:tabLst>
                <a:tab pos="137795" algn="l"/>
              </a:tabLst>
            </a:pP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Risk-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  <a:buClr>
                <a:srgbClr val="FFFFFF"/>
              </a:buClr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137795" indent="-125095">
              <a:lnSpc>
                <a:spcPct val="100000"/>
              </a:lnSpc>
              <a:buChar char="•"/>
              <a:tabLst>
                <a:tab pos="137795" algn="l"/>
              </a:tabLst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Continuous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  <a:buClr>
                <a:srgbClr val="FFFFFF"/>
              </a:buClr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137795" indent="-125095">
              <a:lnSpc>
                <a:spcPct val="100000"/>
              </a:lnSpc>
              <a:buChar char="•"/>
              <a:tabLst>
                <a:tab pos="137795" algn="l"/>
              </a:tabLst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Alignment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business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156" y="2327909"/>
            <a:ext cx="4139687" cy="2956074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2750820" marR="5080" indent="-2398395">
              <a:lnSpc>
                <a:spcPts val="4010"/>
              </a:lnSpc>
              <a:spcBef>
                <a:spcPts val="590"/>
              </a:spcBef>
            </a:pPr>
            <a:r>
              <a:rPr dirty="0" sz="3700">
                <a:solidFill>
                  <a:srgbClr val="000000"/>
                </a:solidFill>
              </a:rPr>
              <a:t>Green</a:t>
            </a:r>
            <a:r>
              <a:rPr dirty="0" sz="3700" spc="-100">
                <a:solidFill>
                  <a:srgbClr val="000000"/>
                </a:solidFill>
              </a:rPr>
              <a:t> </a:t>
            </a:r>
            <a:r>
              <a:rPr dirty="0" sz="3700" spc="-10">
                <a:solidFill>
                  <a:srgbClr val="000000"/>
                </a:solidFill>
              </a:rPr>
              <a:t>Procurement</a:t>
            </a:r>
            <a:r>
              <a:rPr dirty="0" sz="3700" spc="-95">
                <a:solidFill>
                  <a:srgbClr val="000000"/>
                </a:solidFill>
              </a:rPr>
              <a:t> </a:t>
            </a:r>
            <a:r>
              <a:rPr dirty="0" sz="3700">
                <a:solidFill>
                  <a:srgbClr val="000000"/>
                </a:solidFill>
              </a:rPr>
              <a:t>Playbook</a:t>
            </a:r>
            <a:r>
              <a:rPr dirty="0" sz="3700" spc="-105">
                <a:solidFill>
                  <a:srgbClr val="000000"/>
                </a:solidFill>
              </a:rPr>
              <a:t> </a:t>
            </a:r>
            <a:r>
              <a:rPr dirty="0" sz="3700">
                <a:solidFill>
                  <a:srgbClr val="000000"/>
                </a:solidFill>
              </a:rPr>
              <a:t>–</a:t>
            </a:r>
            <a:r>
              <a:rPr dirty="0" sz="3700" spc="-105">
                <a:solidFill>
                  <a:srgbClr val="000000"/>
                </a:solidFill>
              </a:rPr>
              <a:t> </a:t>
            </a:r>
            <a:r>
              <a:rPr dirty="0" sz="3700" spc="-25">
                <a:solidFill>
                  <a:srgbClr val="000000"/>
                </a:solidFill>
              </a:rPr>
              <a:t>SME </a:t>
            </a:r>
            <a:r>
              <a:rPr dirty="0" sz="3700" spc="-10">
                <a:solidFill>
                  <a:srgbClr val="000000"/>
                </a:solidFill>
              </a:rPr>
              <a:t>Perspective</a:t>
            </a:r>
            <a:endParaRPr sz="3700"/>
          </a:p>
        </p:txBody>
      </p:sp>
      <p:grpSp>
        <p:nvGrpSpPr>
          <p:cNvPr id="3" name="object 3" descr=""/>
          <p:cNvGrpSpPr/>
          <p:nvPr/>
        </p:nvGrpSpPr>
        <p:grpSpPr>
          <a:xfrm>
            <a:off x="961032" y="1725826"/>
            <a:ext cx="8154670" cy="27305"/>
            <a:chOff x="961032" y="1725826"/>
            <a:chExt cx="8154670" cy="27305"/>
          </a:xfrm>
        </p:grpSpPr>
        <p:sp>
          <p:nvSpPr>
            <p:cNvPr id="4" name="object 4" descr=""/>
            <p:cNvSpPr/>
            <p:nvPr/>
          </p:nvSpPr>
          <p:spPr>
            <a:xfrm>
              <a:off x="961032" y="1739255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61032" y="1739255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961032" y="2622943"/>
            <a:ext cx="8154670" cy="27305"/>
            <a:chOff x="961032" y="2622943"/>
            <a:chExt cx="8154670" cy="27305"/>
          </a:xfrm>
        </p:grpSpPr>
        <p:sp>
          <p:nvSpPr>
            <p:cNvPr id="7" name="object 7" descr=""/>
            <p:cNvSpPr/>
            <p:nvPr/>
          </p:nvSpPr>
          <p:spPr>
            <a:xfrm>
              <a:off x="961032" y="2636372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61032" y="2636372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61032" y="3520059"/>
            <a:ext cx="8154670" cy="27305"/>
            <a:chOff x="961032" y="3520059"/>
            <a:chExt cx="8154670" cy="27305"/>
          </a:xfrm>
        </p:grpSpPr>
        <p:sp>
          <p:nvSpPr>
            <p:cNvPr id="10" name="object 10" descr=""/>
            <p:cNvSpPr/>
            <p:nvPr/>
          </p:nvSpPr>
          <p:spPr>
            <a:xfrm>
              <a:off x="961032" y="3533489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1032" y="3533489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61032" y="4417174"/>
            <a:ext cx="8154670" cy="27305"/>
            <a:chOff x="961032" y="4417174"/>
            <a:chExt cx="8154670" cy="27305"/>
          </a:xfrm>
        </p:grpSpPr>
        <p:sp>
          <p:nvSpPr>
            <p:cNvPr id="13" name="object 13" descr=""/>
            <p:cNvSpPr/>
            <p:nvPr/>
          </p:nvSpPr>
          <p:spPr>
            <a:xfrm>
              <a:off x="961032" y="4430604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61032" y="4430604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961032" y="5314291"/>
            <a:ext cx="8154670" cy="27305"/>
            <a:chOff x="961032" y="5314291"/>
            <a:chExt cx="8154670" cy="27305"/>
          </a:xfrm>
        </p:grpSpPr>
        <p:sp>
          <p:nvSpPr>
            <p:cNvPr id="16" name="object 16" descr=""/>
            <p:cNvSpPr/>
            <p:nvPr/>
          </p:nvSpPr>
          <p:spPr>
            <a:xfrm>
              <a:off x="961032" y="5327720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8154590" y="1"/>
                  </a:move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61032" y="5327720"/>
              <a:ext cx="8154670" cy="0"/>
            </a:xfrm>
            <a:custGeom>
              <a:avLst/>
              <a:gdLst/>
              <a:ahLst/>
              <a:cxnLst/>
              <a:rect l="l" t="t" r="r" b="b"/>
              <a:pathLst>
                <a:path w="8154670" h="0">
                  <a:moveTo>
                    <a:pt x="0" y="0"/>
                  </a:moveTo>
                  <a:lnTo>
                    <a:pt x="8154590" y="1"/>
                  </a:lnTo>
                </a:path>
              </a:pathLst>
            </a:custGeom>
            <a:ln w="26858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077195" y="1780351"/>
            <a:ext cx="7757159" cy="413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>
                <a:latin typeface="Calibri"/>
                <a:cs typeface="Calibri"/>
              </a:rPr>
              <a:t>The</a:t>
            </a:r>
            <a:r>
              <a:rPr dirty="0" sz="3400" spc="-12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Playbook</a:t>
            </a:r>
            <a:r>
              <a:rPr dirty="0" sz="3400" spc="-12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emphasizes:</a:t>
            </a:r>
            <a:endParaRPr sz="34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3000"/>
              </a:spcBef>
              <a:buChar char="•"/>
              <a:tabLst>
                <a:tab pos="322580" algn="l"/>
              </a:tabLst>
            </a:pPr>
            <a:r>
              <a:rPr dirty="0" sz="3400" spc="-10">
                <a:latin typeface="Calibri"/>
                <a:cs typeface="Calibri"/>
              </a:rPr>
              <a:t>Practical</a:t>
            </a:r>
            <a:r>
              <a:rPr dirty="0" sz="3400" spc="-9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and</a:t>
            </a:r>
            <a:r>
              <a:rPr dirty="0" sz="3400" spc="-10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scalable</a:t>
            </a:r>
            <a:r>
              <a:rPr dirty="0" sz="3400" spc="-100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actions</a:t>
            </a:r>
            <a:endParaRPr sz="34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2975"/>
              </a:spcBef>
              <a:buChar char="•"/>
              <a:tabLst>
                <a:tab pos="322580" algn="l"/>
              </a:tabLst>
            </a:pPr>
            <a:r>
              <a:rPr dirty="0" sz="3400">
                <a:latin typeface="Calibri"/>
                <a:cs typeface="Calibri"/>
              </a:rPr>
              <a:t>Business</a:t>
            </a:r>
            <a:r>
              <a:rPr dirty="0" sz="3400" spc="-8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value,</a:t>
            </a:r>
            <a:r>
              <a:rPr dirty="0" sz="3400" spc="-7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not</a:t>
            </a:r>
            <a:r>
              <a:rPr dirty="0" sz="3400" spc="-8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only</a:t>
            </a:r>
            <a:r>
              <a:rPr dirty="0" sz="3400" spc="-7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compliance</a:t>
            </a:r>
            <a:endParaRPr sz="34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2975"/>
              </a:spcBef>
              <a:buChar char="•"/>
              <a:tabLst>
                <a:tab pos="322580" algn="l"/>
              </a:tabLst>
            </a:pPr>
            <a:r>
              <a:rPr dirty="0" sz="3400" spc="-20">
                <a:latin typeface="Calibri"/>
                <a:cs typeface="Calibri"/>
              </a:rPr>
              <a:t>Progressive</a:t>
            </a:r>
            <a:r>
              <a:rPr dirty="0" sz="3400" spc="-10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maturity</a:t>
            </a:r>
            <a:r>
              <a:rPr dirty="0" sz="3400" spc="-9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models</a:t>
            </a:r>
            <a:endParaRPr sz="34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3000"/>
              </a:spcBef>
              <a:buChar char="•"/>
              <a:tabLst>
                <a:tab pos="322580" algn="l"/>
              </a:tabLst>
            </a:pPr>
            <a:r>
              <a:rPr dirty="0" sz="3400">
                <a:latin typeface="Calibri"/>
                <a:cs typeface="Calibri"/>
              </a:rPr>
              <a:t>Supplier</a:t>
            </a:r>
            <a:r>
              <a:rPr dirty="0" sz="3400" spc="-90">
                <a:latin typeface="Calibri"/>
                <a:cs typeface="Calibri"/>
              </a:rPr>
              <a:t> </a:t>
            </a:r>
            <a:r>
              <a:rPr dirty="0" sz="3400" spc="-20">
                <a:latin typeface="Calibri"/>
                <a:cs typeface="Calibri"/>
              </a:rPr>
              <a:t>engagement</a:t>
            </a:r>
            <a:r>
              <a:rPr dirty="0" sz="3400" spc="-8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as</a:t>
            </a:r>
            <a:r>
              <a:rPr dirty="0" sz="3400" spc="-8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a</a:t>
            </a:r>
            <a:r>
              <a:rPr dirty="0" sz="3400" spc="-8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key</a:t>
            </a:r>
            <a:r>
              <a:rPr dirty="0" sz="3400" spc="-8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impact</a:t>
            </a:r>
            <a:r>
              <a:rPr dirty="0" sz="3400" spc="-8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lever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091038" y="6529441"/>
            <a:ext cx="1894205" cy="21209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IN4BLUE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 -</a:t>
            </a:r>
            <a:r>
              <a:rPr dirty="0" sz="1200" spc="1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Fabrizio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Baldassarre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2026-01-27T18:05:34Z</dcterms:created>
  <dcterms:modified xsi:type="dcterms:W3CDTF">2026-01-27T18:05:34Z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2026-01-27T00:00:00Z</vt:filetime>
  </property>
  <property fmtid="{D5CDD505-2E9C-101B-9397-08002B2CF9AE}" pid="5" name="Producer">
    <vt:lpwstr>macOS Versione 15.7.3 (Build 24G419) Quartz PDFContext</vt:lpwstr>
  </property>
</Properties>
</file>