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5" r:id="rId16"/>
    <p:sldId id="263" r:id="rId17"/>
  </p:sldIdLst>
  <p:sldSz cx="9144000" cy="6858000" type="screen4x3"/>
  <p:notesSz cx="6797675" cy="9926638"/>
  <p:embeddedFontLst>
    <p:embeddedFont>
      <p:font typeface="Montserrat Bold" panose="020B0604020202020204" charset="0"/>
      <p:regular r:id="rId19"/>
      <p:bold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857250" rtl="0" eaLnBrk="1" latinLnBrk="0" hangingPunct="1">
      <a:defRPr sz="1688" kern="1200">
        <a:solidFill>
          <a:schemeClr val="tx1"/>
        </a:solidFill>
        <a:latin typeface="+mn-lt"/>
        <a:ea typeface="+mn-ea"/>
        <a:cs typeface="+mn-cs"/>
      </a:defRPr>
    </a:lvl1pPr>
    <a:lvl2pPr marL="428625" algn="l" defTabSz="857250" rtl="0" eaLnBrk="1" latinLnBrk="0" hangingPunct="1">
      <a:defRPr sz="1688" kern="1200">
        <a:solidFill>
          <a:schemeClr val="tx1"/>
        </a:solidFill>
        <a:latin typeface="+mn-lt"/>
        <a:ea typeface="+mn-ea"/>
        <a:cs typeface="+mn-cs"/>
      </a:defRPr>
    </a:lvl2pPr>
    <a:lvl3pPr marL="857250" algn="l" defTabSz="857250" rtl="0" eaLnBrk="1" latinLnBrk="0" hangingPunct="1">
      <a:defRPr sz="1688" kern="1200">
        <a:solidFill>
          <a:schemeClr val="tx1"/>
        </a:solidFill>
        <a:latin typeface="+mn-lt"/>
        <a:ea typeface="+mn-ea"/>
        <a:cs typeface="+mn-cs"/>
      </a:defRPr>
    </a:lvl3pPr>
    <a:lvl4pPr marL="1285875" algn="l" defTabSz="857250" rtl="0" eaLnBrk="1" latinLnBrk="0" hangingPunct="1">
      <a:defRPr sz="1688" kern="1200">
        <a:solidFill>
          <a:schemeClr val="tx1"/>
        </a:solidFill>
        <a:latin typeface="+mn-lt"/>
        <a:ea typeface="+mn-ea"/>
        <a:cs typeface="+mn-cs"/>
      </a:defRPr>
    </a:lvl4pPr>
    <a:lvl5pPr marL="1714500" algn="l" defTabSz="857250" rtl="0" eaLnBrk="1" latinLnBrk="0" hangingPunct="1">
      <a:defRPr sz="1688" kern="1200">
        <a:solidFill>
          <a:schemeClr val="tx1"/>
        </a:solidFill>
        <a:latin typeface="+mn-lt"/>
        <a:ea typeface="+mn-ea"/>
        <a:cs typeface="+mn-cs"/>
      </a:defRPr>
    </a:lvl5pPr>
    <a:lvl6pPr marL="2143125" algn="l" defTabSz="857250" rtl="0" eaLnBrk="1" latinLnBrk="0" hangingPunct="1">
      <a:defRPr sz="1688" kern="1200">
        <a:solidFill>
          <a:schemeClr val="tx1"/>
        </a:solidFill>
        <a:latin typeface="+mn-lt"/>
        <a:ea typeface="+mn-ea"/>
        <a:cs typeface="+mn-cs"/>
      </a:defRPr>
    </a:lvl6pPr>
    <a:lvl7pPr marL="2571750" algn="l" defTabSz="857250" rtl="0" eaLnBrk="1" latinLnBrk="0" hangingPunct="1">
      <a:defRPr sz="1688" kern="1200">
        <a:solidFill>
          <a:schemeClr val="tx1"/>
        </a:solidFill>
        <a:latin typeface="+mn-lt"/>
        <a:ea typeface="+mn-ea"/>
        <a:cs typeface="+mn-cs"/>
      </a:defRPr>
    </a:lvl7pPr>
    <a:lvl8pPr marL="3000375" algn="l" defTabSz="857250" rtl="0" eaLnBrk="1" latinLnBrk="0" hangingPunct="1">
      <a:defRPr sz="1688" kern="1200">
        <a:solidFill>
          <a:schemeClr val="tx1"/>
        </a:solidFill>
        <a:latin typeface="+mn-lt"/>
        <a:ea typeface="+mn-ea"/>
        <a:cs typeface="+mn-cs"/>
      </a:defRPr>
    </a:lvl8pPr>
    <a:lvl9pPr marL="3429000" algn="l" defTabSz="857250" rtl="0" eaLnBrk="1" latinLnBrk="0" hangingPunct="1">
      <a:defRPr sz="16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 userDrawn="1">
          <p15:clr>
            <a:srgbClr val="A4A3A4"/>
          </p15:clr>
        </p15:guide>
        <p15:guide id="2" pos="27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26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025"/>
        <p:guide pos="27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4938" y="557213"/>
            <a:ext cx="371316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725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1pPr>
    <a:lvl2pPr marL="428625" algn="l" defTabSz="85725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2pPr>
    <a:lvl3pPr marL="857250" algn="l" defTabSz="85725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3pPr>
    <a:lvl4pPr marL="1285875" algn="l" defTabSz="85725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4pPr>
    <a:lvl5pPr marL="1714500" algn="l" defTabSz="85725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5pPr>
    <a:lvl6pPr marL="2143125" algn="l" defTabSz="85725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6pPr>
    <a:lvl7pPr marL="2571750" algn="l" defTabSz="85725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7pPr>
    <a:lvl8pPr marL="3000375" algn="l" defTabSz="85725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8pPr>
    <a:lvl9pPr marL="3429000" algn="l" defTabSz="85725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67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997274"/>
            <a:ext cx="7286625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43312"/>
            <a:ext cx="600075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pertina-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A2BAB38-38B8-534C-850E-32D85893BC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487" y="2865863"/>
            <a:ext cx="7791025" cy="563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HEADLINE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0AE27196-EFB0-DFB0-66AA-B206D25A4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487" y="3772829"/>
            <a:ext cx="7791025" cy="429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Project </a:t>
            </a:r>
            <a:r>
              <a:rPr lang="it-IT" dirty="0" err="1"/>
              <a:t>acronym</a:t>
            </a:r>
            <a:r>
              <a:rPr lang="it-IT" dirty="0"/>
              <a:t> | Department | Name</a:t>
            </a:r>
          </a:p>
        </p:txBody>
      </p:sp>
      <p:sp>
        <p:nvSpPr>
          <p:cNvPr id="15" name="Segnaposto testo 12">
            <a:extLst>
              <a:ext uri="{FF2B5EF4-FFF2-40B4-BE49-F238E27FC236}">
                <a16:creationId xmlns:a16="http://schemas.microsoft.com/office/drawing/2014/main" id="{FE7A7F79-BC49-873C-A10E-A04E2C470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487" y="4364773"/>
            <a:ext cx="7791025" cy="362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Meeting XY | Place | DD </a:t>
            </a:r>
            <a:r>
              <a:rPr lang="it-IT" dirty="0" err="1"/>
              <a:t>Mounth</a:t>
            </a:r>
            <a:r>
              <a:rPr lang="it-IT" dirty="0"/>
              <a:t> YYYY</a:t>
            </a:r>
          </a:p>
        </p:txBody>
      </p:sp>
    </p:spTree>
    <p:extLst>
      <p:ext uri="{BB962C8B-B14F-4D97-AF65-F5344CB8AC3E}">
        <p14:creationId xmlns:p14="http://schemas.microsoft.com/office/powerpoint/2010/main" val="3373812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43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1334E7A-5D2E-C562-034F-02C1B33FC3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</p:spTree>
    <p:extLst>
      <p:ext uri="{BB962C8B-B14F-4D97-AF65-F5344CB8AC3E}">
        <p14:creationId xmlns:p14="http://schemas.microsoft.com/office/powerpoint/2010/main" val="330954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oilet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817694" y="2132856"/>
            <a:ext cx="5346594" cy="2016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266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CBC38F-C348-6449-B679-09DA7F5951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61" y="5301208"/>
            <a:ext cx="2979284" cy="1512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EF7CE-AE9F-874B-B6E9-5ACFC767ABAD}"/>
              </a:ext>
            </a:extLst>
          </p:cNvPr>
          <p:cNvSpPr txBox="1"/>
          <p:nvPr userDrawn="1"/>
        </p:nvSpPr>
        <p:spPr>
          <a:xfrm>
            <a:off x="4896036" y="5733256"/>
            <a:ext cx="3888432" cy="65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WWF® and ©1986 Panda Symbol are owned by WWF. All rights reserved.</a:t>
            </a:r>
          </a:p>
          <a:p>
            <a:pPr>
              <a:lnSpc>
                <a:spcPct val="150000"/>
              </a:lnSpc>
            </a:pPr>
            <a:r>
              <a:rPr lang="en-US" sz="675" dirty="0"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WWF, 28 rue </a:t>
            </a:r>
            <a:r>
              <a:rPr lang="en-US" sz="675" dirty="0" err="1"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Mauverney</a:t>
            </a:r>
            <a:r>
              <a:rPr lang="en-US" sz="675" dirty="0"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, 1196 Gland, Switzerland. Tel. +41 22 364 9111</a:t>
            </a:r>
          </a:p>
          <a:p>
            <a:pPr>
              <a:lnSpc>
                <a:spcPct val="150000"/>
              </a:lnSpc>
            </a:pPr>
            <a:r>
              <a:rPr lang="en-US" sz="675" dirty="0"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CH-550.0.128.920-7</a:t>
            </a:r>
          </a:p>
          <a:p>
            <a:endParaRPr lang="en-GB" sz="6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 descr="https://lh6.googleusercontent.com/QzwPEPXr9TrfcSk9PBxST_tRyfNu1XcK_kOeIxzQWY100LvIOf4eEZSDz0S9jknN7Zf9i4MvykAi-gXXt_BV3YtXhNX0K9on3NU7zlGaaUGJSDq94W5Ch1sliuCud3UWVHhyhhjrM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718" y="2420889"/>
            <a:ext cx="4964339" cy="140592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640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4131469"/>
            <a:ext cx="7286625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57473"/>
            <a:ext cx="771525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771525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  <p:sldLayoutId id="2147483666" r:id="rId15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 b="50840"/>
          <a:stretch/>
        </p:blipFill>
        <p:spPr bwMode="auto">
          <a:xfrm>
            <a:off x="228600" y="203593"/>
            <a:ext cx="8686800" cy="187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78165" y="355791"/>
            <a:ext cx="345567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>
          <a:xfrm>
            <a:off x="4482" y="364752"/>
            <a:ext cx="9144000" cy="6318000"/>
            <a:chOff x="0" y="0"/>
            <a:chExt cx="13004800" cy="8985600"/>
          </a:xfrm>
        </p:grpSpPr>
        <p:sp>
          <p:nvSpPr>
            <p:cNvPr id="6" name="Freeform 3" descr="Immagine che contiene testo, esterni, screenshot  Descrizione generata automaticamente"/>
            <p:cNvSpPr/>
            <p:nvPr/>
          </p:nvSpPr>
          <p:spPr>
            <a:xfrm>
              <a:off x="0" y="2189674"/>
              <a:ext cx="13004800" cy="6795926"/>
            </a:xfrm>
            <a:custGeom>
              <a:avLst/>
              <a:gdLst/>
              <a:ahLst/>
              <a:cxnLst/>
              <a:rect l="l" t="t" r="r" b="b"/>
              <a:pathLst>
                <a:path w="13004800" h="6795926">
                  <a:moveTo>
                    <a:pt x="0" y="0"/>
                  </a:moveTo>
                  <a:lnTo>
                    <a:pt x="13004800" y="0"/>
                  </a:lnTo>
                  <a:lnTo>
                    <a:pt x="13004800" y="6795926"/>
                  </a:lnTo>
                  <a:lnTo>
                    <a:pt x="0" y="6795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6999"/>
              </a:stretch>
            </a:blip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7" name="Freeform 4"/>
            <p:cNvSpPr/>
            <p:nvPr/>
          </p:nvSpPr>
          <p:spPr>
            <a:xfrm>
              <a:off x="768000" y="0"/>
              <a:ext cx="4454400" cy="1967216"/>
            </a:xfrm>
            <a:custGeom>
              <a:avLst/>
              <a:gdLst/>
              <a:ahLst/>
              <a:cxnLst/>
              <a:rect l="l" t="t" r="r" b="b"/>
              <a:pathLst>
                <a:path w="4454400" h="1967216">
                  <a:moveTo>
                    <a:pt x="0" y="0"/>
                  </a:moveTo>
                  <a:lnTo>
                    <a:pt x="4454400" y="0"/>
                  </a:lnTo>
                  <a:lnTo>
                    <a:pt x="4454400" y="1967216"/>
                  </a:lnTo>
                  <a:lnTo>
                    <a:pt x="0" y="19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1253818" y="1559418"/>
              <a:ext cx="1872296" cy="25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149" dirty="0">
                  <a:solidFill>
                    <a:srgbClr val="18BAA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IN4BLUE</a:t>
              </a:r>
            </a:p>
          </p:txBody>
        </p:sp>
      </p:grp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5BF7591-A3A0-A1FE-0A47-56AB4297FB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487" y="2865863"/>
            <a:ext cx="7791025" cy="736479"/>
          </a:xfrm>
        </p:spPr>
        <p:txBody>
          <a:bodyPr>
            <a:noAutofit/>
          </a:bodyPr>
          <a:lstStyle/>
          <a:p>
            <a:r>
              <a:rPr lang="hr-HR" sz="3200" dirty="0"/>
              <a:t>SUSTAINABILITY = PROFITABILITY 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51A7913-BCB8-EF69-B501-5748D3E13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6487" y="3886200"/>
            <a:ext cx="7791025" cy="429322"/>
          </a:xfrm>
        </p:spPr>
        <p:txBody>
          <a:bodyPr>
            <a:normAutofit fontScale="92500"/>
          </a:bodyPr>
          <a:lstStyle/>
          <a:p>
            <a:r>
              <a:rPr lang="hr-HR" dirty="0"/>
              <a:t>SEAFOOD ASSESSMENT|FABIJAN H PERONJA|WWF ADRIA</a:t>
            </a:r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9EE4675-29F0-16EB-A10B-EF58272C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487" y="4514387"/>
            <a:ext cx="7791025" cy="36241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25.01.2026.</a:t>
            </a:r>
          </a:p>
        </p:txBody>
      </p:sp>
    </p:spTree>
    <p:extLst>
      <p:ext uri="{BB962C8B-B14F-4D97-AF65-F5344CB8AC3E}">
        <p14:creationId xmlns:p14="http://schemas.microsoft.com/office/powerpoint/2010/main" val="37707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D2896-F52B-0C9F-A524-5AAC12929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B61DE558-D194-E77F-7021-145CD211195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 b="50840"/>
          <a:stretch/>
        </p:blipFill>
        <p:spPr bwMode="auto">
          <a:xfrm>
            <a:off x="228600" y="203593"/>
            <a:ext cx="8686800" cy="187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AD2A81A-A930-CE4C-8096-E4C604773535}"/>
              </a:ext>
            </a:extLst>
          </p:cNvPr>
          <p:cNvSpPr/>
          <p:nvPr/>
        </p:nvSpPr>
        <p:spPr>
          <a:xfrm>
            <a:off x="378165" y="355791"/>
            <a:ext cx="345567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ECA006-E9C7-B221-F423-BA8F5577FC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48" y="2183166"/>
            <a:ext cx="7010303" cy="836499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3CA2DA"/>
                </a:solidFill>
              </a:rPr>
              <a:t>WWF &amp; PARTNERS</a:t>
            </a:r>
            <a:endParaRPr lang="it-IT" sz="2800" dirty="0">
              <a:solidFill>
                <a:srgbClr val="3CA2DA"/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F9DF0DF-307C-F7F6-3621-AB59EFC92563}"/>
              </a:ext>
            </a:extLst>
          </p:cNvPr>
          <p:cNvGrpSpPr/>
          <p:nvPr/>
        </p:nvGrpSpPr>
        <p:grpSpPr>
          <a:xfrm>
            <a:off x="0" y="540000"/>
            <a:ext cx="9144000" cy="6213035"/>
            <a:chOff x="0" y="0"/>
            <a:chExt cx="13004800" cy="8836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489B3E4-52CD-A53F-171B-7155F70F48D8}"/>
                </a:ext>
              </a:extLst>
            </p:cNvPr>
            <p:cNvSpPr/>
            <p:nvPr/>
          </p:nvSpPr>
          <p:spPr>
            <a:xfrm>
              <a:off x="768000" y="0"/>
              <a:ext cx="4454400" cy="1967216"/>
            </a:xfrm>
            <a:custGeom>
              <a:avLst/>
              <a:gdLst/>
              <a:ahLst/>
              <a:cxnLst/>
              <a:rect l="l" t="t" r="r" b="b"/>
              <a:pathLst>
                <a:path w="4454400" h="1967216">
                  <a:moveTo>
                    <a:pt x="0" y="0"/>
                  </a:moveTo>
                  <a:lnTo>
                    <a:pt x="4454400" y="0"/>
                  </a:lnTo>
                  <a:lnTo>
                    <a:pt x="4454400" y="1967216"/>
                  </a:lnTo>
                  <a:lnTo>
                    <a:pt x="0" y="19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522E5601-EA09-F470-957A-9513CF779626}"/>
                </a:ext>
              </a:extLst>
            </p:cNvPr>
            <p:cNvSpPr txBox="1"/>
            <p:nvPr/>
          </p:nvSpPr>
          <p:spPr>
            <a:xfrm>
              <a:off x="1253818" y="1559418"/>
              <a:ext cx="1872296" cy="25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149" dirty="0">
                  <a:solidFill>
                    <a:srgbClr val="18BAA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IN4BLUE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694DF41-D9A3-B74F-90E6-65E2840E4106}"/>
                </a:ext>
              </a:extLst>
            </p:cNvPr>
            <p:cNvSpPr/>
            <p:nvPr/>
          </p:nvSpPr>
          <p:spPr>
            <a:xfrm>
              <a:off x="0" y="7631205"/>
              <a:ext cx="13004800" cy="1205111"/>
            </a:xfrm>
            <a:custGeom>
              <a:avLst/>
              <a:gdLst/>
              <a:ahLst/>
              <a:cxnLst/>
              <a:rect l="l" t="t" r="r" b="b"/>
              <a:pathLst>
                <a:path w="13004800" h="1205111">
                  <a:moveTo>
                    <a:pt x="0" y="0"/>
                  </a:moveTo>
                  <a:lnTo>
                    <a:pt x="13004800" y="0"/>
                  </a:lnTo>
                  <a:lnTo>
                    <a:pt x="13004800" y="1205111"/>
                  </a:lnTo>
                  <a:lnTo>
                    <a:pt x="0" y="120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" r="-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3400593B-30AC-461F-CC17-589F16B3838C}"/>
              </a:ext>
            </a:extLst>
          </p:cNvPr>
          <p:cNvSpPr txBox="1">
            <a:spLocks/>
          </p:cNvSpPr>
          <p:nvPr/>
        </p:nvSpPr>
        <p:spPr>
          <a:xfrm>
            <a:off x="762001" y="2947962"/>
            <a:ext cx="3581400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1ED8C4A8-3F25-D459-B880-FE6F86CB4AC1}"/>
              </a:ext>
            </a:extLst>
          </p:cNvPr>
          <p:cNvSpPr txBox="1">
            <a:spLocks/>
          </p:cNvSpPr>
          <p:nvPr/>
        </p:nvSpPr>
        <p:spPr>
          <a:xfrm>
            <a:off x="540000" y="2912468"/>
            <a:ext cx="7010303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VALAMAR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LIDL GLOBAL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HILTON GLOBAL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IBEROSTAR GLOBAL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BOLTON GROUP GLOBAL (RIO MARE)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rgbClr val="3CA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5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7EEEF-C755-692D-F0DD-B781B8980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57917096-33AE-3EA6-3E84-F3638D56C1D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 b="50840"/>
          <a:stretch/>
        </p:blipFill>
        <p:spPr bwMode="auto">
          <a:xfrm>
            <a:off x="228600" y="203593"/>
            <a:ext cx="8686800" cy="187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DCBCC48-1002-0863-809B-2E29490C2EE9}"/>
              </a:ext>
            </a:extLst>
          </p:cNvPr>
          <p:cNvSpPr/>
          <p:nvPr/>
        </p:nvSpPr>
        <p:spPr>
          <a:xfrm>
            <a:off x="378165" y="355791"/>
            <a:ext cx="345567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8973EB-A040-4D0B-308B-7F00AA9BA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48" y="2183166"/>
            <a:ext cx="7010303" cy="836499"/>
          </a:xfrm>
        </p:spPr>
        <p:txBody>
          <a:bodyPr>
            <a:normAutofit/>
          </a:bodyPr>
          <a:lstStyle/>
          <a:p>
            <a:pPr algn="ctr"/>
            <a:r>
              <a:rPr lang="en-US" sz="2800" noProof="0" dirty="0">
                <a:solidFill>
                  <a:srgbClr val="3CA2DA"/>
                </a:solidFill>
              </a:rPr>
              <a:t>WHY WWF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B23432AA-485C-6325-38A6-E49AA1A42001}"/>
              </a:ext>
            </a:extLst>
          </p:cNvPr>
          <p:cNvGrpSpPr/>
          <p:nvPr/>
        </p:nvGrpSpPr>
        <p:grpSpPr>
          <a:xfrm>
            <a:off x="0" y="540000"/>
            <a:ext cx="9144000" cy="6213035"/>
            <a:chOff x="0" y="0"/>
            <a:chExt cx="13004800" cy="8836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DA14303-8760-B1D5-AF60-62E015D7190C}"/>
                </a:ext>
              </a:extLst>
            </p:cNvPr>
            <p:cNvSpPr/>
            <p:nvPr/>
          </p:nvSpPr>
          <p:spPr>
            <a:xfrm>
              <a:off x="768000" y="0"/>
              <a:ext cx="4454400" cy="1967216"/>
            </a:xfrm>
            <a:custGeom>
              <a:avLst/>
              <a:gdLst/>
              <a:ahLst/>
              <a:cxnLst/>
              <a:rect l="l" t="t" r="r" b="b"/>
              <a:pathLst>
                <a:path w="4454400" h="1967216">
                  <a:moveTo>
                    <a:pt x="0" y="0"/>
                  </a:moveTo>
                  <a:lnTo>
                    <a:pt x="4454400" y="0"/>
                  </a:lnTo>
                  <a:lnTo>
                    <a:pt x="4454400" y="1967216"/>
                  </a:lnTo>
                  <a:lnTo>
                    <a:pt x="0" y="19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5E171870-69CD-8E96-767F-9E19C7B92169}"/>
                </a:ext>
              </a:extLst>
            </p:cNvPr>
            <p:cNvSpPr txBox="1"/>
            <p:nvPr/>
          </p:nvSpPr>
          <p:spPr>
            <a:xfrm>
              <a:off x="1253818" y="1559418"/>
              <a:ext cx="1872296" cy="25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149" noProof="0" dirty="0">
                  <a:solidFill>
                    <a:srgbClr val="18BAA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IN4BLUE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458BD91-0DE7-2624-2F1B-E103855BEF86}"/>
                </a:ext>
              </a:extLst>
            </p:cNvPr>
            <p:cNvSpPr/>
            <p:nvPr/>
          </p:nvSpPr>
          <p:spPr>
            <a:xfrm>
              <a:off x="0" y="7631205"/>
              <a:ext cx="13004800" cy="1205111"/>
            </a:xfrm>
            <a:custGeom>
              <a:avLst/>
              <a:gdLst/>
              <a:ahLst/>
              <a:cxnLst/>
              <a:rect l="l" t="t" r="r" b="b"/>
              <a:pathLst>
                <a:path w="13004800" h="1205111">
                  <a:moveTo>
                    <a:pt x="0" y="0"/>
                  </a:moveTo>
                  <a:lnTo>
                    <a:pt x="13004800" y="0"/>
                  </a:lnTo>
                  <a:lnTo>
                    <a:pt x="13004800" y="1205111"/>
                  </a:lnTo>
                  <a:lnTo>
                    <a:pt x="0" y="120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" r="-16"/>
              </a:stretch>
            </a:blipFill>
          </p:spPr>
          <p:txBody>
            <a:bodyPr/>
            <a:lstStyle/>
            <a:p>
              <a:endParaRPr lang="en-US" noProof="0" dirty="0"/>
            </a:p>
          </p:txBody>
        </p:sp>
      </p:grp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1E36C794-D527-ED9F-ADED-43F3AB0F2CD8}"/>
              </a:ext>
            </a:extLst>
          </p:cNvPr>
          <p:cNvSpPr txBox="1">
            <a:spLocks/>
          </p:cNvSpPr>
          <p:nvPr/>
        </p:nvSpPr>
        <p:spPr>
          <a:xfrm>
            <a:off x="762001" y="2947962"/>
            <a:ext cx="3581400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B01AB9AF-F7BF-AF1C-5EFC-3636C80505ED}"/>
              </a:ext>
            </a:extLst>
          </p:cNvPr>
          <p:cNvSpPr txBox="1">
            <a:spLocks/>
          </p:cNvSpPr>
          <p:nvPr/>
        </p:nvSpPr>
        <p:spPr>
          <a:xfrm>
            <a:off x="228600" y="2912468"/>
            <a:ext cx="8686800" cy="2993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tx1"/>
                </a:solidFill>
              </a:rPr>
              <a:t>Offices in over 100 countries with 10.000 staff </a:t>
            </a:r>
            <a:r>
              <a:rPr lang="en-US" noProof="0" dirty="0">
                <a:solidFill>
                  <a:schemeClr val="tx1"/>
                </a:solidFill>
              </a:rPr>
              <a:t>- wealth of local knowledge in countries of origin where fish are caught or farmed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tx1"/>
                </a:solidFill>
              </a:rPr>
              <a:t>National and international experience in partnerships </a:t>
            </a:r>
            <a:r>
              <a:rPr lang="en-US" noProof="0" dirty="0">
                <a:solidFill>
                  <a:schemeClr val="tx1"/>
                </a:solidFill>
              </a:rPr>
              <a:t>– science</a:t>
            </a:r>
            <a:r>
              <a:rPr lang="hr-HR" noProof="0" dirty="0">
                <a:solidFill>
                  <a:schemeClr val="tx1"/>
                </a:solidFill>
              </a:rPr>
              <a:t>-</a:t>
            </a:r>
            <a:r>
              <a:rPr lang="en-US" noProof="0" dirty="0">
                <a:solidFill>
                  <a:schemeClr val="tx1"/>
                </a:solidFill>
              </a:rPr>
              <a:t>based business strategies that reduce environmental impacts and drive sustainability across sectors and markets.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tx1"/>
                </a:solidFill>
              </a:rPr>
              <a:t>Globally recognized brand </a:t>
            </a:r>
            <a:r>
              <a:rPr lang="en-US" noProof="0" dirty="0">
                <a:solidFill>
                  <a:schemeClr val="tx1"/>
                </a:solidFill>
              </a:rPr>
              <a:t>–</a:t>
            </a:r>
            <a:r>
              <a:rPr lang="en-US" b="1" noProof="0" dirty="0">
                <a:solidFill>
                  <a:schemeClr val="tx1"/>
                </a:solidFill>
              </a:rPr>
              <a:t> </a:t>
            </a:r>
            <a:r>
              <a:rPr lang="en-US" noProof="0" dirty="0">
                <a:solidFill>
                  <a:schemeClr val="tx1"/>
                </a:solidFill>
              </a:rPr>
              <a:t>built on this expertise, integrity, and a collaborative approach.</a:t>
            </a:r>
          </a:p>
          <a:p>
            <a:pPr algn="ctr"/>
            <a:endParaRPr lang="en-US" noProof="0" dirty="0">
              <a:solidFill>
                <a:srgbClr val="3CA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5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31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 b="50840"/>
          <a:stretch/>
        </p:blipFill>
        <p:spPr bwMode="auto">
          <a:xfrm>
            <a:off x="228600" y="203593"/>
            <a:ext cx="8686800" cy="187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378165" y="355791"/>
            <a:ext cx="345567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grpSp>
        <p:nvGrpSpPr>
          <p:cNvPr id="7" name="Group 2"/>
          <p:cNvGrpSpPr/>
          <p:nvPr/>
        </p:nvGrpSpPr>
        <p:grpSpPr>
          <a:xfrm>
            <a:off x="0" y="540000"/>
            <a:ext cx="9144000" cy="6318000"/>
            <a:chOff x="0" y="0"/>
            <a:chExt cx="13004800" cy="8985600"/>
          </a:xfrm>
        </p:grpSpPr>
        <p:sp>
          <p:nvSpPr>
            <p:cNvPr id="8" name="Freeform 3" descr="Immagine che contiene testo, esterni, screenshot  Descrizione generata automaticamente"/>
            <p:cNvSpPr/>
            <p:nvPr/>
          </p:nvSpPr>
          <p:spPr>
            <a:xfrm>
              <a:off x="0" y="2189674"/>
              <a:ext cx="13004800" cy="6795926"/>
            </a:xfrm>
            <a:custGeom>
              <a:avLst/>
              <a:gdLst/>
              <a:ahLst/>
              <a:cxnLst/>
              <a:rect l="l" t="t" r="r" b="b"/>
              <a:pathLst>
                <a:path w="13004800" h="6795926">
                  <a:moveTo>
                    <a:pt x="0" y="0"/>
                  </a:moveTo>
                  <a:lnTo>
                    <a:pt x="13004800" y="0"/>
                  </a:lnTo>
                  <a:lnTo>
                    <a:pt x="13004800" y="6795926"/>
                  </a:lnTo>
                  <a:lnTo>
                    <a:pt x="0" y="6795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699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9228225" y="8226099"/>
              <a:ext cx="2938635" cy="182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59"/>
                </a:lnSpc>
              </a:pPr>
              <a:r>
                <a:rPr lang="en-US" sz="800">
                  <a:solidFill>
                    <a:srgbClr val="11438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www.italy-croatia.eu/web/in4blue</a:t>
              </a:r>
            </a:p>
          </p:txBody>
        </p:sp>
        <p:sp>
          <p:nvSpPr>
            <p:cNvPr id="10" name="Freeform 5"/>
            <p:cNvSpPr/>
            <p:nvPr/>
          </p:nvSpPr>
          <p:spPr>
            <a:xfrm>
              <a:off x="768000" y="0"/>
              <a:ext cx="4454400" cy="1967216"/>
            </a:xfrm>
            <a:custGeom>
              <a:avLst/>
              <a:gdLst/>
              <a:ahLst/>
              <a:cxnLst/>
              <a:rect l="l" t="t" r="r" b="b"/>
              <a:pathLst>
                <a:path w="4454400" h="1967216">
                  <a:moveTo>
                    <a:pt x="0" y="0"/>
                  </a:moveTo>
                  <a:lnTo>
                    <a:pt x="4454400" y="0"/>
                  </a:lnTo>
                  <a:lnTo>
                    <a:pt x="4454400" y="1967216"/>
                  </a:lnTo>
                  <a:lnTo>
                    <a:pt x="0" y="19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1253818" y="1559418"/>
              <a:ext cx="1872296" cy="25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149">
                  <a:solidFill>
                    <a:srgbClr val="18BAA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IN4BLUE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4C459E-79F8-5C79-12EA-2658FDD366C8}"/>
              </a:ext>
            </a:extLst>
          </p:cNvPr>
          <p:cNvSpPr txBox="1"/>
          <p:nvPr/>
        </p:nvSpPr>
        <p:spPr>
          <a:xfrm>
            <a:off x="546536" y="2962632"/>
            <a:ext cx="8048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Istrian</a:t>
            </a:r>
            <a:r>
              <a:rPr lang="hr-H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Development </a:t>
            </a:r>
            <a:r>
              <a:rPr lang="hr-HR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Agency</a:t>
            </a:r>
            <a:r>
              <a:rPr lang="hr-H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IDA </a:t>
            </a:r>
            <a:r>
              <a:rPr lang="hr-HR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Ltd</a:t>
            </a:r>
            <a:endParaRPr lang="it-IT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hr-HR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Marulićeva ulica 5 - 52100</a:t>
            </a:r>
            <a:r>
              <a:rPr lang="it-IT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Pula, Croatia</a:t>
            </a:r>
            <a:endParaRPr lang="it-IT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it-IT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hr-HR" sz="10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ida-uprava@ida.hr</a:t>
            </a:r>
            <a:endParaRPr lang="hr-HR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hr-HR" sz="10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filip</a:t>
            </a:r>
            <a:r>
              <a:rPr lang="it-IT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hr-HR" sz="10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setic</a:t>
            </a:r>
            <a:r>
              <a:rPr lang="it-IT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hr-HR" sz="10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ida</a:t>
            </a:r>
            <a:r>
              <a:rPr lang="it-IT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hr-HR" sz="10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</a:t>
            </a:r>
            <a:endParaRPr lang="it-IT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hr-HR" sz="10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marinela</a:t>
            </a:r>
            <a:r>
              <a:rPr lang="it-IT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hr-HR" sz="10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kolic</a:t>
            </a:r>
            <a:r>
              <a:rPr lang="it-IT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hr-HR" sz="10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ida</a:t>
            </a:r>
            <a:r>
              <a:rPr lang="it-IT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hr-HR" sz="10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</a:t>
            </a:r>
            <a:endParaRPr lang="it-IT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it-IT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</a:t>
            </a:r>
            <a:r>
              <a:rPr lang="hr-HR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 </a:t>
            </a:r>
            <a:r>
              <a:rPr lang="it-IT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52 381 900</a:t>
            </a:r>
            <a:endParaRPr lang="hr-HR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it-IT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www.ida.hr</a:t>
            </a:r>
            <a:endParaRPr lang="it-IT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www.coworkingpula.hr</a:t>
            </a:r>
            <a:r>
              <a:rPr lang="it-IT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" name="Elemento grafico 2" descr="Busta contorno">
            <a:extLst>
              <a:ext uri="{FF2B5EF4-FFF2-40B4-BE49-F238E27FC236}">
                <a16:creationId xmlns:a16="http://schemas.microsoft.com/office/drawing/2014/main" id="{237E2824-64A6-9CC2-651F-159542C9B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181" y="4370005"/>
            <a:ext cx="280514" cy="280514"/>
          </a:xfrm>
          <a:prstGeom prst="rect">
            <a:avLst/>
          </a:prstGeom>
        </p:spPr>
      </p:pic>
      <p:pic>
        <p:nvPicPr>
          <p:cNvPr id="4" name="Elemento grafico 3" descr="Cornetta contorno">
            <a:extLst>
              <a:ext uri="{FF2B5EF4-FFF2-40B4-BE49-F238E27FC236}">
                <a16:creationId xmlns:a16="http://schemas.microsoft.com/office/drawing/2014/main" id="{9100AC66-E5EC-6DAA-8E32-D8965562BD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1077" y="4901086"/>
            <a:ext cx="280514" cy="280514"/>
          </a:xfrm>
          <a:prstGeom prst="rect">
            <a:avLst/>
          </a:prstGeom>
        </p:spPr>
      </p:pic>
      <p:pic>
        <p:nvPicPr>
          <p:cNvPr id="5" name="Elemento grafico 4" descr="Mondo contorno">
            <a:extLst>
              <a:ext uri="{FF2B5EF4-FFF2-40B4-BE49-F238E27FC236}">
                <a16:creationId xmlns:a16="http://schemas.microsoft.com/office/drawing/2014/main" id="{67CE3442-E65F-B5BA-D239-6BB829EBF3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1077" y="5282086"/>
            <a:ext cx="280514" cy="280514"/>
          </a:xfrm>
          <a:prstGeom prst="rect">
            <a:avLst/>
          </a:prstGeom>
        </p:spPr>
      </p:pic>
      <p:pic>
        <p:nvPicPr>
          <p:cNvPr id="6" name="Elemento grafico 5" descr="Mappa con segnaposto contorno">
            <a:extLst>
              <a:ext uri="{FF2B5EF4-FFF2-40B4-BE49-F238E27FC236}">
                <a16:creationId xmlns:a16="http://schemas.microsoft.com/office/drawing/2014/main" id="{916A79BE-087A-2C8E-A072-AD2AD1981B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3181" y="3910486"/>
            <a:ext cx="280514" cy="2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7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 b="50840"/>
          <a:stretch/>
        </p:blipFill>
        <p:spPr bwMode="auto">
          <a:xfrm>
            <a:off x="228600" y="203593"/>
            <a:ext cx="8686800" cy="187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78165" y="355791"/>
            <a:ext cx="345567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48" y="2183166"/>
            <a:ext cx="7010303" cy="836499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3CA2DA"/>
                </a:solidFill>
              </a:rPr>
              <a:t>MARINE PROTECTION</a:t>
            </a:r>
            <a:endParaRPr lang="it-IT" sz="2800" dirty="0">
              <a:solidFill>
                <a:srgbClr val="3CA2DA"/>
              </a:solidFill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0" y="540000"/>
            <a:ext cx="9144000" cy="6213035"/>
            <a:chOff x="0" y="0"/>
            <a:chExt cx="13004800" cy="8836316"/>
          </a:xfrm>
        </p:grpSpPr>
        <p:sp>
          <p:nvSpPr>
            <p:cNvPr id="5" name="Freeform 3"/>
            <p:cNvSpPr/>
            <p:nvPr/>
          </p:nvSpPr>
          <p:spPr>
            <a:xfrm>
              <a:off x="768000" y="0"/>
              <a:ext cx="4454400" cy="1967216"/>
            </a:xfrm>
            <a:custGeom>
              <a:avLst/>
              <a:gdLst/>
              <a:ahLst/>
              <a:cxnLst/>
              <a:rect l="l" t="t" r="r" b="b"/>
              <a:pathLst>
                <a:path w="4454400" h="1967216">
                  <a:moveTo>
                    <a:pt x="0" y="0"/>
                  </a:moveTo>
                  <a:lnTo>
                    <a:pt x="4454400" y="0"/>
                  </a:lnTo>
                  <a:lnTo>
                    <a:pt x="4454400" y="1967216"/>
                  </a:lnTo>
                  <a:lnTo>
                    <a:pt x="0" y="19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1253818" y="1559418"/>
              <a:ext cx="1872296" cy="25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149" dirty="0">
                  <a:solidFill>
                    <a:srgbClr val="18BAA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IN4BLUE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0" y="7631205"/>
              <a:ext cx="13004800" cy="1205111"/>
            </a:xfrm>
            <a:custGeom>
              <a:avLst/>
              <a:gdLst/>
              <a:ahLst/>
              <a:cxnLst/>
              <a:rect l="l" t="t" r="r" b="b"/>
              <a:pathLst>
                <a:path w="13004800" h="1205111">
                  <a:moveTo>
                    <a:pt x="0" y="0"/>
                  </a:moveTo>
                  <a:lnTo>
                    <a:pt x="13004800" y="0"/>
                  </a:lnTo>
                  <a:lnTo>
                    <a:pt x="13004800" y="1205111"/>
                  </a:lnTo>
                  <a:lnTo>
                    <a:pt x="0" y="120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" r="-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4DCB6CA8-235D-3428-E9D4-84EBAC142F88}"/>
              </a:ext>
            </a:extLst>
          </p:cNvPr>
          <p:cNvSpPr txBox="1">
            <a:spLocks/>
          </p:cNvSpPr>
          <p:nvPr/>
        </p:nvSpPr>
        <p:spPr>
          <a:xfrm>
            <a:off x="762000" y="2947963"/>
            <a:ext cx="7467599" cy="29577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tx1"/>
                </a:solidFill>
              </a:rPr>
              <a:t>Main threats: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Overfishing and IUU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Habitat degradation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Polution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Invasive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8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40956-4D25-C209-081E-3AEF8F1D7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9ECAE10C-A41E-4C27-FB59-F7840012F33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 b="50840"/>
          <a:stretch/>
        </p:blipFill>
        <p:spPr bwMode="auto">
          <a:xfrm>
            <a:off x="228600" y="203593"/>
            <a:ext cx="8686800" cy="187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CE9708BB-64E2-F25E-6F32-212AC3036182}"/>
              </a:ext>
            </a:extLst>
          </p:cNvPr>
          <p:cNvSpPr/>
          <p:nvPr/>
        </p:nvSpPr>
        <p:spPr>
          <a:xfrm>
            <a:off x="378165" y="355791"/>
            <a:ext cx="345567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CD1DBA-A695-067F-CE27-94B25EB4B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00" y="2183166"/>
            <a:ext cx="8686800" cy="836499"/>
          </a:xfrm>
        </p:spPr>
        <p:txBody>
          <a:bodyPr>
            <a:noAutofit/>
          </a:bodyPr>
          <a:lstStyle/>
          <a:p>
            <a:pPr algn="ctr"/>
            <a:r>
              <a:rPr lang="hr-HR" sz="2800" dirty="0">
                <a:solidFill>
                  <a:srgbClr val="3CA2DA"/>
                </a:solidFill>
              </a:rPr>
              <a:t>FISHING – IMENSE POTENTIAL, HUGE IMPACT</a:t>
            </a:r>
            <a:endParaRPr lang="it-IT" sz="2800" dirty="0">
              <a:solidFill>
                <a:srgbClr val="3CA2DA"/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784DA3BD-637A-DCF9-C236-AA32B7D25110}"/>
              </a:ext>
            </a:extLst>
          </p:cNvPr>
          <p:cNvGrpSpPr/>
          <p:nvPr/>
        </p:nvGrpSpPr>
        <p:grpSpPr>
          <a:xfrm>
            <a:off x="0" y="540000"/>
            <a:ext cx="9144000" cy="6213035"/>
            <a:chOff x="0" y="0"/>
            <a:chExt cx="13004800" cy="8836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04D3669-D6E0-312B-6439-185D07A5E293}"/>
                </a:ext>
              </a:extLst>
            </p:cNvPr>
            <p:cNvSpPr/>
            <p:nvPr/>
          </p:nvSpPr>
          <p:spPr>
            <a:xfrm>
              <a:off x="768000" y="0"/>
              <a:ext cx="4454400" cy="1967216"/>
            </a:xfrm>
            <a:custGeom>
              <a:avLst/>
              <a:gdLst/>
              <a:ahLst/>
              <a:cxnLst/>
              <a:rect l="l" t="t" r="r" b="b"/>
              <a:pathLst>
                <a:path w="4454400" h="1967216">
                  <a:moveTo>
                    <a:pt x="0" y="0"/>
                  </a:moveTo>
                  <a:lnTo>
                    <a:pt x="4454400" y="0"/>
                  </a:lnTo>
                  <a:lnTo>
                    <a:pt x="4454400" y="1967216"/>
                  </a:lnTo>
                  <a:lnTo>
                    <a:pt x="0" y="19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EF2ACB12-63EE-4FBA-DB68-CC2A35D278B5}"/>
                </a:ext>
              </a:extLst>
            </p:cNvPr>
            <p:cNvSpPr txBox="1"/>
            <p:nvPr/>
          </p:nvSpPr>
          <p:spPr>
            <a:xfrm>
              <a:off x="1253818" y="1559418"/>
              <a:ext cx="1872296" cy="25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149" dirty="0">
                  <a:solidFill>
                    <a:srgbClr val="18BAA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IN4BLUE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120B0F3-BB7D-FA50-3534-FBFFC97AF8B6}"/>
                </a:ext>
              </a:extLst>
            </p:cNvPr>
            <p:cNvSpPr/>
            <p:nvPr/>
          </p:nvSpPr>
          <p:spPr>
            <a:xfrm>
              <a:off x="0" y="7631205"/>
              <a:ext cx="13004800" cy="1205111"/>
            </a:xfrm>
            <a:custGeom>
              <a:avLst/>
              <a:gdLst/>
              <a:ahLst/>
              <a:cxnLst/>
              <a:rect l="l" t="t" r="r" b="b"/>
              <a:pathLst>
                <a:path w="13004800" h="1205111">
                  <a:moveTo>
                    <a:pt x="0" y="0"/>
                  </a:moveTo>
                  <a:lnTo>
                    <a:pt x="13004800" y="0"/>
                  </a:lnTo>
                  <a:lnTo>
                    <a:pt x="13004800" y="1205111"/>
                  </a:lnTo>
                  <a:lnTo>
                    <a:pt x="0" y="120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" r="-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DA57230D-6C9C-E869-FB31-C634C755557B}"/>
              </a:ext>
            </a:extLst>
          </p:cNvPr>
          <p:cNvSpPr txBox="1">
            <a:spLocks/>
          </p:cNvSpPr>
          <p:nvPr/>
        </p:nvSpPr>
        <p:spPr>
          <a:xfrm>
            <a:off x="762001" y="2947962"/>
            <a:ext cx="3581400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0B7DAB6A-9C8C-7A9A-5517-16131589A0D8}"/>
              </a:ext>
            </a:extLst>
          </p:cNvPr>
          <p:cNvSpPr txBox="1">
            <a:spLocks/>
          </p:cNvSpPr>
          <p:nvPr/>
        </p:nvSpPr>
        <p:spPr>
          <a:xfrm>
            <a:off x="540000" y="3102191"/>
            <a:ext cx="8299200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Food security, coastal development, cultural heritage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Direct and huge impact to biodiversity and marine habitats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SUSTAINABILITY = PROFITABILITY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rgbClr val="3CA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1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3130C-5598-1BDC-5544-822049DD3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71C4872D-254E-CDE8-3789-936CC16E069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 b="50840"/>
          <a:stretch/>
        </p:blipFill>
        <p:spPr bwMode="auto">
          <a:xfrm>
            <a:off x="228600" y="203593"/>
            <a:ext cx="8686800" cy="187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1FDC155-2A55-2EC4-62B5-547FC2BDE758}"/>
              </a:ext>
            </a:extLst>
          </p:cNvPr>
          <p:cNvSpPr/>
          <p:nvPr/>
        </p:nvSpPr>
        <p:spPr>
          <a:xfrm>
            <a:off x="378165" y="355791"/>
            <a:ext cx="345567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C9C2EC-3E9C-8FCE-1A49-48F548FAC5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48" y="2183166"/>
            <a:ext cx="7010303" cy="836499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3CA2DA"/>
                </a:solidFill>
              </a:rPr>
              <a:t>FISHING FOR NUMBERS</a:t>
            </a:r>
            <a:endParaRPr lang="it-IT" sz="2800" dirty="0">
              <a:solidFill>
                <a:srgbClr val="3CA2DA"/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044DF71A-90F1-7AB9-F691-7422300E747B}"/>
              </a:ext>
            </a:extLst>
          </p:cNvPr>
          <p:cNvGrpSpPr/>
          <p:nvPr/>
        </p:nvGrpSpPr>
        <p:grpSpPr>
          <a:xfrm>
            <a:off x="0" y="540000"/>
            <a:ext cx="9144000" cy="6213035"/>
            <a:chOff x="0" y="0"/>
            <a:chExt cx="13004800" cy="8836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1B66752-2D7E-279E-4A59-76C5825DC003}"/>
                </a:ext>
              </a:extLst>
            </p:cNvPr>
            <p:cNvSpPr/>
            <p:nvPr/>
          </p:nvSpPr>
          <p:spPr>
            <a:xfrm>
              <a:off x="768000" y="0"/>
              <a:ext cx="4454400" cy="1967216"/>
            </a:xfrm>
            <a:custGeom>
              <a:avLst/>
              <a:gdLst/>
              <a:ahLst/>
              <a:cxnLst/>
              <a:rect l="l" t="t" r="r" b="b"/>
              <a:pathLst>
                <a:path w="4454400" h="1967216">
                  <a:moveTo>
                    <a:pt x="0" y="0"/>
                  </a:moveTo>
                  <a:lnTo>
                    <a:pt x="4454400" y="0"/>
                  </a:lnTo>
                  <a:lnTo>
                    <a:pt x="4454400" y="1967216"/>
                  </a:lnTo>
                  <a:lnTo>
                    <a:pt x="0" y="19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491C32C4-34DE-5A5F-3092-5AF79C348FEC}"/>
                </a:ext>
              </a:extLst>
            </p:cNvPr>
            <p:cNvSpPr txBox="1"/>
            <p:nvPr/>
          </p:nvSpPr>
          <p:spPr>
            <a:xfrm>
              <a:off x="1253818" y="1559418"/>
              <a:ext cx="1872296" cy="25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149" dirty="0">
                  <a:solidFill>
                    <a:srgbClr val="18BAA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IN4BLUE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1263C95-58AF-FB62-B64A-1796C55357A0}"/>
                </a:ext>
              </a:extLst>
            </p:cNvPr>
            <p:cNvSpPr/>
            <p:nvPr/>
          </p:nvSpPr>
          <p:spPr>
            <a:xfrm>
              <a:off x="0" y="7631205"/>
              <a:ext cx="13004800" cy="1205111"/>
            </a:xfrm>
            <a:custGeom>
              <a:avLst/>
              <a:gdLst/>
              <a:ahLst/>
              <a:cxnLst/>
              <a:rect l="l" t="t" r="r" b="b"/>
              <a:pathLst>
                <a:path w="13004800" h="1205111">
                  <a:moveTo>
                    <a:pt x="0" y="0"/>
                  </a:moveTo>
                  <a:lnTo>
                    <a:pt x="13004800" y="0"/>
                  </a:lnTo>
                  <a:lnTo>
                    <a:pt x="13004800" y="1205111"/>
                  </a:lnTo>
                  <a:lnTo>
                    <a:pt x="0" y="120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" r="-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1625EEDE-AA40-955F-C5F0-00873AF5F16F}"/>
              </a:ext>
            </a:extLst>
          </p:cNvPr>
          <p:cNvSpPr txBox="1">
            <a:spLocks/>
          </p:cNvSpPr>
          <p:nvPr/>
        </p:nvSpPr>
        <p:spPr>
          <a:xfrm>
            <a:off x="762001" y="2947962"/>
            <a:ext cx="3581400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E1B4868A-FB6F-DB47-D14A-F682641CDBE9}"/>
              </a:ext>
            </a:extLst>
          </p:cNvPr>
          <p:cNvSpPr txBox="1">
            <a:spLocks/>
          </p:cNvSpPr>
          <p:nvPr/>
        </p:nvSpPr>
        <p:spPr>
          <a:xfrm>
            <a:off x="540000" y="2912468"/>
            <a:ext cx="8070600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Fishing drives a global industry worth </a:t>
            </a:r>
            <a:r>
              <a:rPr lang="en-US" b="1" dirty="0">
                <a:solidFill>
                  <a:schemeClr val="tx1"/>
                </a:solidFill>
              </a:rPr>
              <a:t>$362 billion</a:t>
            </a:r>
            <a:endParaRPr lang="hr-HR" b="1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ocean absorbs </a:t>
            </a:r>
            <a:r>
              <a:rPr lang="en-US" b="1" dirty="0">
                <a:solidFill>
                  <a:schemeClr val="tx1"/>
                </a:solidFill>
              </a:rPr>
              <a:t>30%</a:t>
            </a:r>
            <a:r>
              <a:rPr lang="en-US" dirty="0">
                <a:solidFill>
                  <a:schemeClr val="tx1"/>
                </a:solidFill>
              </a:rPr>
              <a:t> of CO₂ emissions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/>
                </a:solidFill>
              </a:rPr>
              <a:t>50%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world’s population depends on fish as a primary source of protein</a:t>
            </a:r>
            <a:endParaRPr lang="hr-HR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rgbClr val="3CA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1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37ECA-D618-B856-9127-0831E4726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5D9FAF73-1792-FC8B-6BD1-0ACDA968EB7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 b="50840"/>
          <a:stretch/>
        </p:blipFill>
        <p:spPr bwMode="auto">
          <a:xfrm>
            <a:off x="228600" y="203593"/>
            <a:ext cx="8686800" cy="187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6A50CF8-E668-85C7-E9FF-843D07C05B28}"/>
              </a:ext>
            </a:extLst>
          </p:cNvPr>
          <p:cNvSpPr/>
          <p:nvPr/>
        </p:nvSpPr>
        <p:spPr>
          <a:xfrm>
            <a:off x="378165" y="355791"/>
            <a:ext cx="345567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4F84BF-D8BD-074B-4068-EFED632547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00" y="2183166"/>
            <a:ext cx="8686800" cy="836499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3CA2DA"/>
                </a:solidFill>
              </a:rPr>
              <a:t>SUSTAINABLE PRODUCTS = MARKET POSITIONING</a:t>
            </a:r>
            <a:endParaRPr lang="it-IT" sz="2800" dirty="0">
              <a:solidFill>
                <a:srgbClr val="3CA2DA"/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CABF81A7-6333-29E4-4FB0-8FEE1191E86F}"/>
              </a:ext>
            </a:extLst>
          </p:cNvPr>
          <p:cNvGrpSpPr/>
          <p:nvPr/>
        </p:nvGrpSpPr>
        <p:grpSpPr>
          <a:xfrm>
            <a:off x="0" y="540000"/>
            <a:ext cx="9144000" cy="6213035"/>
            <a:chOff x="0" y="0"/>
            <a:chExt cx="13004800" cy="8836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84045D2-0948-9162-2388-A75A2AE625F4}"/>
                </a:ext>
              </a:extLst>
            </p:cNvPr>
            <p:cNvSpPr/>
            <p:nvPr/>
          </p:nvSpPr>
          <p:spPr>
            <a:xfrm>
              <a:off x="768000" y="0"/>
              <a:ext cx="4454400" cy="1967216"/>
            </a:xfrm>
            <a:custGeom>
              <a:avLst/>
              <a:gdLst/>
              <a:ahLst/>
              <a:cxnLst/>
              <a:rect l="l" t="t" r="r" b="b"/>
              <a:pathLst>
                <a:path w="4454400" h="1967216">
                  <a:moveTo>
                    <a:pt x="0" y="0"/>
                  </a:moveTo>
                  <a:lnTo>
                    <a:pt x="4454400" y="0"/>
                  </a:lnTo>
                  <a:lnTo>
                    <a:pt x="4454400" y="1967216"/>
                  </a:lnTo>
                  <a:lnTo>
                    <a:pt x="0" y="19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E718C854-5848-A40D-6361-63B304EBCD1A}"/>
                </a:ext>
              </a:extLst>
            </p:cNvPr>
            <p:cNvSpPr txBox="1"/>
            <p:nvPr/>
          </p:nvSpPr>
          <p:spPr>
            <a:xfrm>
              <a:off x="1253818" y="1559418"/>
              <a:ext cx="1872296" cy="25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149" dirty="0">
                  <a:solidFill>
                    <a:srgbClr val="18BAA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IN4BLUE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9AF800-1A2C-7DD4-3C6F-FA087AA06B31}"/>
                </a:ext>
              </a:extLst>
            </p:cNvPr>
            <p:cNvSpPr/>
            <p:nvPr/>
          </p:nvSpPr>
          <p:spPr>
            <a:xfrm>
              <a:off x="0" y="7631205"/>
              <a:ext cx="13004800" cy="1205111"/>
            </a:xfrm>
            <a:custGeom>
              <a:avLst/>
              <a:gdLst/>
              <a:ahLst/>
              <a:cxnLst/>
              <a:rect l="l" t="t" r="r" b="b"/>
              <a:pathLst>
                <a:path w="13004800" h="1205111">
                  <a:moveTo>
                    <a:pt x="0" y="0"/>
                  </a:moveTo>
                  <a:lnTo>
                    <a:pt x="13004800" y="0"/>
                  </a:lnTo>
                  <a:lnTo>
                    <a:pt x="13004800" y="1205111"/>
                  </a:lnTo>
                  <a:lnTo>
                    <a:pt x="0" y="120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" r="-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55F78E1E-1B89-09B2-DAB9-761AF112D01F}"/>
              </a:ext>
            </a:extLst>
          </p:cNvPr>
          <p:cNvSpPr txBox="1">
            <a:spLocks/>
          </p:cNvSpPr>
          <p:nvPr/>
        </p:nvSpPr>
        <p:spPr>
          <a:xfrm>
            <a:off x="762001" y="2947962"/>
            <a:ext cx="3581400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0550D9EB-B9D9-2343-3A99-43FB14886603}"/>
              </a:ext>
            </a:extLst>
          </p:cNvPr>
          <p:cNvSpPr txBox="1">
            <a:spLocks/>
          </p:cNvSpPr>
          <p:nvPr/>
        </p:nvSpPr>
        <p:spPr>
          <a:xfrm>
            <a:off x="540000" y="2912468"/>
            <a:ext cx="8375400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Western markets and other high-purchasing-power markets are </a:t>
            </a:r>
            <a:r>
              <a:rPr lang="en-US" sz="2000" b="1" dirty="0">
                <a:solidFill>
                  <a:schemeClr val="tx1"/>
                </a:solidFill>
              </a:rPr>
              <a:t>willing to pay more </a:t>
            </a:r>
            <a:r>
              <a:rPr lang="en-US" sz="2000" dirty="0">
                <a:solidFill>
                  <a:schemeClr val="tx1"/>
                </a:solidFill>
              </a:rPr>
              <a:t>for food sourced from sustainable origins – </a:t>
            </a:r>
            <a:r>
              <a:rPr lang="en-US" sz="20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World Bank, 2020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hr-HR" sz="2000" dirty="0">
              <a:solidFill>
                <a:schemeClr val="tx1"/>
              </a:solidFill>
            </a:endParaRPr>
          </a:p>
          <a:p>
            <a:endParaRPr lang="hr-H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G</a:t>
            </a:r>
            <a:r>
              <a:rPr lang="en-US" sz="2000" b="1" dirty="0">
                <a:solidFill>
                  <a:schemeClr val="tx1"/>
                </a:solidFill>
              </a:rPr>
              <a:t>lobal demand </a:t>
            </a:r>
            <a:r>
              <a:rPr lang="en-US" sz="2000" dirty="0">
                <a:solidFill>
                  <a:schemeClr val="tx1"/>
                </a:solidFill>
              </a:rPr>
              <a:t>for fish and fishery products has </a:t>
            </a:r>
            <a:r>
              <a:rPr lang="en-US" sz="2000" b="1" dirty="0">
                <a:solidFill>
                  <a:schemeClr val="tx1"/>
                </a:solidFill>
              </a:rPr>
              <a:t>increased</a:t>
            </a:r>
            <a:r>
              <a:rPr lang="en-US" sz="2000" dirty="0">
                <a:solidFill>
                  <a:schemeClr val="tx1"/>
                </a:solidFill>
              </a:rPr>
              <a:t> significantly in recent years, </a:t>
            </a:r>
            <a:r>
              <a:rPr lang="en-US" sz="2000" b="1" dirty="0">
                <a:solidFill>
                  <a:schemeClr val="tx1"/>
                </a:solidFill>
              </a:rPr>
              <a:t>awareness</a:t>
            </a:r>
            <a:r>
              <a:rPr lang="en-US" sz="2000" dirty="0">
                <a:solidFill>
                  <a:schemeClr val="tx1"/>
                </a:solidFill>
              </a:rPr>
              <a:t> of the need to ensure supply without environmental and social issues throughout the entire fish value chain</a:t>
            </a:r>
            <a:r>
              <a:rPr lang="hr-HR" sz="2000" dirty="0">
                <a:solidFill>
                  <a:schemeClr val="tx1"/>
                </a:solidFill>
              </a:rPr>
              <a:t> has also </a:t>
            </a:r>
            <a:r>
              <a:rPr lang="hr-HR" sz="2000" b="1" dirty="0">
                <a:solidFill>
                  <a:schemeClr val="tx1"/>
                </a:solidFill>
              </a:rPr>
              <a:t>increased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FAO, 2020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hr-HR" sz="2000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rgbClr val="3CA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D02E-D7A0-1A40-BA5F-58DCDFB61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21D19598-A92B-AAAB-E409-28CD9EC0777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 b="50840"/>
          <a:stretch/>
        </p:blipFill>
        <p:spPr bwMode="auto">
          <a:xfrm>
            <a:off x="228600" y="203593"/>
            <a:ext cx="8686800" cy="187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C2FEA63-07F8-09DB-A511-DF304395F07D}"/>
              </a:ext>
            </a:extLst>
          </p:cNvPr>
          <p:cNvSpPr/>
          <p:nvPr/>
        </p:nvSpPr>
        <p:spPr>
          <a:xfrm>
            <a:off x="378165" y="355791"/>
            <a:ext cx="345567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2297DA-7617-A473-0DF0-9E23DCCA0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48" y="2183166"/>
            <a:ext cx="7010303" cy="836499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3CA2DA"/>
                </a:solidFill>
              </a:rPr>
              <a:t>WHAT CAN WWF PROVIDE</a:t>
            </a:r>
            <a:endParaRPr lang="it-IT" sz="2800" dirty="0">
              <a:solidFill>
                <a:srgbClr val="3CA2DA"/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7AB2CA6-F0E9-F6AE-1673-6B3805508465}"/>
              </a:ext>
            </a:extLst>
          </p:cNvPr>
          <p:cNvGrpSpPr/>
          <p:nvPr/>
        </p:nvGrpSpPr>
        <p:grpSpPr>
          <a:xfrm>
            <a:off x="0" y="540000"/>
            <a:ext cx="9144000" cy="6213035"/>
            <a:chOff x="0" y="0"/>
            <a:chExt cx="13004800" cy="8836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0763646-9D26-A7EA-02C1-70C731512ABD}"/>
                </a:ext>
              </a:extLst>
            </p:cNvPr>
            <p:cNvSpPr/>
            <p:nvPr/>
          </p:nvSpPr>
          <p:spPr>
            <a:xfrm>
              <a:off x="768000" y="0"/>
              <a:ext cx="4454400" cy="1967216"/>
            </a:xfrm>
            <a:custGeom>
              <a:avLst/>
              <a:gdLst/>
              <a:ahLst/>
              <a:cxnLst/>
              <a:rect l="l" t="t" r="r" b="b"/>
              <a:pathLst>
                <a:path w="4454400" h="1967216">
                  <a:moveTo>
                    <a:pt x="0" y="0"/>
                  </a:moveTo>
                  <a:lnTo>
                    <a:pt x="4454400" y="0"/>
                  </a:lnTo>
                  <a:lnTo>
                    <a:pt x="4454400" y="1967216"/>
                  </a:lnTo>
                  <a:lnTo>
                    <a:pt x="0" y="19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9EE09EC4-BD42-C119-37DF-C33D5CA5BD17}"/>
                </a:ext>
              </a:extLst>
            </p:cNvPr>
            <p:cNvSpPr txBox="1"/>
            <p:nvPr/>
          </p:nvSpPr>
          <p:spPr>
            <a:xfrm>
              <a:off x="1253818" y="1559418"/>
              <a:ext cx="1872296" cy="25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149" dirty="0">
                  <a:solidFill>
                    <a:srgbClr val="18BAA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IN4BLUE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058CF9D-5CE9-DEC5-ED5F-5199B799CA0E}"/>
                </a:ext>
              </a:extLst>
            </p:cNvPr>
            <p:cNvSpPr/>
            <p:nvPr/>
          </p:nvSpPr>
          <p:spPr>
            <a:xfrm>
              <a:off x="0" y="7631205"/>
              <a:ext cx="13004800" cy="1205111"/>
            </a:xfrm>
            <a:custGeom>
              <a:avLst/>
              <a:gdLst/>
              <a:ahLst/>
              <a:cxnLst/>
              <a:rect l="l" t="t" r="r" b="b"/>
              <a:pathLst>
                <a:path w="13004800" h="1205111">
                  <a:moveTo>
                    <a:pt x="0" y="0"/>
                  </a:moveTo>
                  <a:lnTo>
                    <a:pt x="13004800" y="0"/>
                  </a:lnTo>
                  <a:lnTo>
                    <a:pt x="13004800" y="1205111"/>
                  </a:lnTo>
                  <a:lnTo>
                    <a:pt x="0" y="120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" r="-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9DC26DA8-FB0F-C96C-D1B2-08C51ADE32BE}"/>
              </a:ext>
            </a:extLst>
          </p:cNvPr>
          <p:cNvSpPr txBox="1">
            <a:spLocks/>
          </p:cNvSpPr>
          <p:nvPr/>
        </p:nvSpPr>
        <p:spPr>
          <a:xfrm>
            <a:off x="762001" y="2947962"/>
            <a:ext cx="3581400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2B46E24A-8D41-AEFD-E987-B9AF1B8D09A9}"/>
              </a:ext>
            </a:extLst>
          </p:cNvPr>
          <p:cNvSpPr txBox="1">
            <a:spLocks/>
          </p:cNvSpPr>
          <p:nvPr/>
        </p:nvSpPr>
        <p:spPr>
          <a:xfrm>
            <a:off x="228600" y="2912469"/>
            <a:ext cx="4114801" cy="226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tx1"/>
                </a:solidFill>
              </a:rPr>
              <a:t>1. Seafood assessment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2. </a:t>
            </a:r>
            <a:r>
              <a:rPr lang="en-US" dirty="0">
                <a:solidFill>
                  <a:schemeClr val="tx1"/>
                </a:solidFill>
              </a:rPr>
              <a:t>Sustainability recommendations</a:t>
            </a:r>
            <a:endParaRPr lang="hr-HR" dirty="0">
              <a:solidFill>
                <a:schemeClr val="tx1"/>
              </a:solidFill>
            </a:endParaRPr>
          </a:p>
          <a:p>
            <a:endParaRPr lang="hr-HR" sz="2600" dirty="0">
              <a:solidFill>
                <a:schemeClr val="tx1"/>
              </a:solidFill>
            </a:endParaRPr>
          </a:p>
          <a:p>
            <a:endParaRPr lang="hr-HR" sz="2000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rgbClr val="3CA2DA"/>
              </a:solidFill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18B80064-01D6-9B48-7D7E-9F6A2598EF04}"/>
              </a:ext>
            </a:extLst>
          </p:cNvPr>
          <p:cNvSpPr txBox="1">
            <a:spLocks/>
          </p:cNvSpPr>
          <p:nvPr/>
        </p:nvSpPr>
        <p:spPr>
          <a:xfrm>
            <a:off x="3429000" y="2947962"/>
            <a:ext cx="5175000" cy="202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 dirty="0">
                <a:solidFill>
                  <a:schemeClr val="tx1"/>
                </a:solidFill>
              </a:rPr>
              <a:t>3. </a:t>
            </a:r>
            <a:r>
              <a:rPr lang="en-US" dirty="0">
                <a:solidFill>
                  <a:schemeClr val="tx1"/>
                </a:solidFill>
              </a:rPr>
              <a:t>Awareness</a:t>
            </a:r>
            <a:r>
              <a:rPr lang="en-US" sz="2600" dirty="0">
                <a:solidFill>
                  <a:schemeClr val="tx1"/>
                </a:solidFill>
              </a:rPr>
              <a:t> raising</a:t>
            </a:r>
            <a:endParaRPr lang="hr-HR" sz="2600" dirty="0">
              <a:solidFill>
                <a:schemeClr val="tx1"/>
              </a:solidFill>
            </a:endParaRPr>
          </a:p>
          <a:p>
            <a:pPr algn="r"/>
            <a:endParaRPr lang="hr-HR" sz="2600" dirty="0">
              <a:solidFill>
                <a:schemeClr val="tx1"/>
              </a:solidFill>
            </a:endParaRPr>
          </a:p>
          <a:p>
            <a:pPr algn="r"/>
            <a:endParaRPr lang="hr-HR" sz="2600" dirty="0">
              <a:solidFill>
                <a:schemeClr val="tx1"/>
              </a:solidFill>
            </a:endParaRPr>
          </a:p>
          <a:p>
            <a:pPr algn="r"/>
            <a:r>
              <a:rPr lang="hr-HR" dirty="0">
                <a:solidFill>
                  <a:schemeClr val="tx1"/>
                </a:solidFill>
              </a:rPr>
              <a:t>4. Policy</a:t>
            </a:r>
            <a:r>
              <a:rPr lang="en-US" dirty="0">
                <a:solidFill>
                  <a:schemeClr val="tx1"/>
                </a:solidFill>
              </a:rPr>
              <a:t> and advocacy</a:t>
            </a:r>
            <a:endParaRPr lang="hr-HR" dirty="0">
              <a:solidFill>
                <a:schemeClr val="tx1"/>
              </a:solidFill>
            </a:endParaRPr>
          </a:p>
          <a:p>
            <a:endParaRPr lang="hr-HR" sz="2000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rgbClr val="3CA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7CF9E-E78A-10E6-54B5-39FED74B3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3DCB323C-52CD-5FB4-90C4-C2A1EAF056C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 b="50840"/>
          <a:stretch/>
        </p:blipFill>
        <p:spPr bwMode="auto">
          <a:xfrm>
            <a:off x="228600" y="203593"/>
            <a:ext cx="8686800" cy="187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D184229-674F-DD0D-BBC7-9B7BEB6DED35}"/>
              </a:ext>
            </a:extLst>
          </p:cNvPr>
          <p:cNvSpPr/>
          <p:nvPr/>
        </p:nvSpPr>
        <p:spPr>
          <a:xfrm>
            <a:off x="378165" y="355791"/>
            <a:ext cx="345567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37B63EEF-C303-9370-5051-9A24EE3D00DD}"/>
              </a:ext>
            </a:extLst>
          </p:cNvPr>
          <p:cNvGrpSpPr/>
          <p:nvPr/>
        </p:nvGrpSpPr>
        <p:grpSpPr>
          <a:xfrm>
            <a:off x="0" y="540000"/>
            <a:ext cx="9144000" cy="6213035"/>
            <a:chOff x="0" y="0"/>
            <a:chExt cx="13004800" cy="8836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B295327-D6D1-20AA-9C32-C491F45BE8E0}"/>
                </a:ext>
              </a:extLst>
            </p:cNvPr>
            <p:cNvSpPr/>
            <p:nvPr/>
          </p:nvSpPr>
          <p:spPr>
            <a:xfrm>
              <a:off x="768000" y="0"/>
              <a:ext cx="4454400" cy="1967216"/>
            </a:xfrm>
            <a:custGeom>
              <a:avLst/>
              <a:gdLst/>
              <a:ahLst/>
              <a:cxnLst/>
              <a:rect l="l" t="t" r="r" b="b"/>
              <a:pathLst>
                <a:path w="4454400" h="1967216">
                  <a:moveTo>
                    <a:pt x="0" y="0"/>
                  </a:moveTo>
                  <a:lnTo>
                    <a:pt x="4454400" y="0"/>
                  </a:lnTo>
                  <a:lnTo>
                    <a:pt x="4454400" y="1967216"/>
                  </a:lnTo>
                  <a:lnTo>
                    <a:pt x="0" y="19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50B0928A-EEA3-98D6-575A-3C89940B55A1}"/>
                </a:ext>
              </a:extLst>
            </p:cNvPr>
            <p:cNvSpPr txBox="1"/>
            <p:nvPr/>
          </p:nvSpPr>
          <p:spPr>
            <a:xfrm>
              <a:off x="1253818" y="1559418"/>
              <a:ext cx="1872296" cy="25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149" dirty="0">
                  <a:solidFill>
                    <a:srgbClr val="18BAA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IN4BLUE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58B8978-3715-DC89-DAC2-D6C2224B0A5E}"/>
                </a:ext>
              </a:extLst>
            </p:cNvPr>
            <p:cNvSpPr/>
            <p:nvPr/>
          </p:nvSpPr>
          <p:spPr>
            <a:xfrm>
              <a:off x="0" y="7631205"/>
              <a:ext cx="13004800" cy="1205111"/>
            </a:xfrm>
            <a:custGeom>
              <a:avLst/>
              <a:gdLst/>
              <a:ahLst/>
              <a:cxnLst/>
              <a:rect l="l" t="t" r="r" b="b"/>
              <a:pathLst>
                <a:path w="13004800" h="1205111">
                  <a:moveTo>
                    <a:pt x="0" y="0"/>
                  </a:moveTo>
                  <a:lnTo>
                    <a:pt x="13004800" y="0"/>
                  </a:lnTo>
                  <a:lnTo>
                    <a:pt x="13004800" y="1205111"/>
                  </a:lnTo>
                  <a:lnTo>
                    <a:pt x="0" y="120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" r="-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4286C64C-C422-8812-29FB-BCFABC9ECDDB}"/>
              </a:ext>
            </a:extLst>
          </p:cNvPr>
          <p:cNvSpPr txBox="1">
            <a:spLocks/>
          </p:cNvSpPr>
          <p:nvPr/>
        </p:nvSpPr>
        <p:spPr>
          <a:xfrm>
            <a:off x="762001" y="2947962"/>
            <a:ext cx="3581400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4C3FD5-1B4F-3567-0FB7-955ACC042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31812"/>
            <a:ext cx="8686800" cy="44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0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39598-0006-4DE9-BE10-821BA4A83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C3C271AD-95A7-CBE6-EF12-2B89A6875AB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 b="50840"/>
          <a:stretch/>
        </p:blipFill>
        <p:spPr bwMode="auto">
          <a:xfrm>
            <a:off x="228600" y="203593"/>
            <a:ext cx="8686800" cy="187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EEE99C9D-3A2F-BF37-4D89-17212D5DF753}"/>
              </a:ext>
            </a:extLst>
          </p:cNvPr>
          <p:cNvSpPr/>
          <p:nvPr/>
        </p:nvSpPr>
        <p:spPr>
          <a:xfrm>
            <a:off x="378165" y="355791"/>
            <a:ext cx="345567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4FF37EC-8280-89F3-3B04-606848C50037}"/>
              </a:ext>
            </a:extLst>
          </p:cNvPr>
          <p:cNvGrpSpPr/>
          <p:nvPr/>
        </p:nvGrpSpPr>
        <p:grpSpPr>
          <a:xfrm>
            <a:off x="0" y="540000"/>
            <a:ext cx="9144000" cy="6213035"/>
            <a:chOff x="0" y="0"/>
            <a:chExt cx="13004800" cy="8836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7F61776-6C54-C607-380A-F9B4A32512E1}"/>
                </a:ext>
              </a:extLst>
            </p:cNvPr>
            <p:cNvSpPr/>
            <p:nvPr/>
          </p:nvSpPr>
          <p:spPr>
            <a:xfrm>
              <a:off x="768000" y="0"/>
              <a:ext cx="4454400" cy="1967216"/>
            </a:xfrm>
            <a:custGeom>
              <a:avLst/>
              <a:gdLst/>
              <a:ahLst/>
              <a:cxnLst/>
              <a:rect l="l" t="t" r="r" b="b"/>
              <a:pathLst>
                <a:path w="4454400" h="1967216">
                  <a:moveTo>
                    <a:pt x="0" y="0"/>
                  </a:moveTo>
                  <a:lnTo>
                    <a:pt x="4454400" y="0"/>
                  </a:lnTo>
                  <a:lnTo>
                    <a:pt x="4454400" y="1967216"/>
                  </a:lnTo>
                  <a:lnTo>
                    <a:pt x="0" y="19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D265889A-0778-D197-912B-C23BCA8B8560}"/>
                </a:ext>
              </a:extLst>
            </p:cNvPr>
            <p:cNvSpPr txBox="1"/>
            <p:nvPr/>
          </p:nvSpPr>
          <p:spPr>
            <a:xfrm>
              <a:off x="1253818" y="1559418"/>
              <a:ext cx="1872296" cy="25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149" dirty="0">
                  <a:solidFill>
                    <a:srgbClr val="18BAA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IN4BLUE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EEA88BC-27E6-F958-404B-B71A18CE44A3}"/>
                </a:ext>
              </a:extLst>
            </p:cNvPr>
            <p:cNvSpPr/>
            <p:nvPr/>
          </p:nvSpPr>
          <p:spPr>
            <a:xfrm>
              <a:off x="0" y="7631205"/>
              <a:ext cx="13004800" cy="1205111"/>
            </a:xfrm>
            <a:custGeom>
              <a:avLst/>
              <a:gdLst/>
              <a:ahLst/>
              <a:cxnLst/>
              <a:rect l="l" t="t" r="r" b="b"/>
              <a:pathLst>
                <a:path w="13004800" h="1205111">
                  <a:moveTo>
                    <a:pt x="0" y="0"/>
                  </a:moveTo>
                  <a:lnTo>
                    <a:pt x="13004800" y="0"/>
                  </a:lnTo>
                  <a:lnTo>
                    <a:pt x="13004800" y="1205111"/>
                  </a:lnTo>
                  <a:lnTo>
                    <a:pt x="0" y="120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" r="-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AA0DA174-998E-892A-CE47-4F3897081FAB}"/>
              </a:ext>
            </a:extLst>
          </p:cNvPr>
          <p:cNvSpPr txBox="1">
            <a:spLocks/>
          </p:cNvSpPr>
          <p:nvPr/>
        </p:nvSpPr>
        <p:spPr>
          <a:xfrm>
            <a:off x="762001" y="2947962"/>
            <a:ext cx="3581400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8EF19-C262-F9A3-77F0-7B2D021D0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31813"/>
            <a:ext cx="8691715" cy="442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1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B0AE7-65AB-8D46-3A1F-82D2AF71E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A619F9EC-F610-5677-3079-14741D75DD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3" b="50840"/>
          <a:stretch/>
        </p:blipFill>
        <p:spPr bwMode="auto">
          <a:xfrm>
            <a:off x="228600" y="203593"/>
            <a:ext cx="8686800" cy="1876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881FA4F5-F453-CD6E-144B-E9B2C9241558}"/>
              </a:ext>
            </a:extLst>
          </p:cNvPr>
          <p:cNvSpPr/>
          <p:nvPr/>
        </p:nvSpPr>
        <p:spPr>
          <a:xfrm>
            <a:off x="378165" y="355791"/>
            <a:ext cx="345567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715BDC-E7AC-638C-E80F-CDA067862A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48" y="2183166"/>
            <a:ext cx="7010303" cy="836499"/>
          </a:xfrm>
        </p:spPr>
        <p:txBody>
          <a:bodyPr>
            <a:normAutofit/>
          </a:bodyPr>
          <a:lstStyle/>
          <a:p>
            <a:pPr algn="ctr"/>
            <a:r>
              <a:rPr lang="en-US" sz="2800" noProof="0" dirty="0">
                <a:solidFill>
                  <a:srgbClr val="3CA2DA"/>
                </a:solidFill>
              </a:rPr>
              <a:t>RESULTS?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AB6432-0099-53FF-ABF5-9B8529717933}"/>
              </a:ext>
            </a:extLst>
          </p:cNvPr>
          <p:cNvGrpSpPr/>
          <p:nvPr/>
        </p:nvGrpSpPr>
        <p:grpSpPr>
          <a:xfrm>
            <a:off x="0" y="540000"/>
            <a:ext cx="9144000" cy="6213035"/>
            <a:chOff x="0" y="0"/>
            <a:chExt cx="13004800" cy="8836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627AC31-2204-8283-BA64-31225C7C2DBC}"/>
                </a:ext>
              </a:extLst>
            </p:cNvPr>
            <p:cNvSpPr/>
            <p:nvPr/>
          </p:nvSpPr>
          <p:spPr>
            <a:xfrm>
              <a:off x="768000" y="0"/>
              <a:ext cx="4454400" cy="1967216"/>
            </a:xfrm>
            <a:custGeom>
              <a:avLst/>
              <a:gdLst/>
              <a:ahLst/>
              <a:cxnLst/>
              <a:rect l="l" t="t" r="r" b="b"/>
              <a:pathLst>
                <a:path w="4454400" h="1967216">
                  <a:moveTo>
                    <a:pt x="0" y="0"/>
                  </a:moveTo>
                  <a:lnTo>
                    <a:pt x="4454400" y="0"/>
                  </a:lnTo>
                  <a:lnTo>
                    <a:pt x="4454400" y="1967216"/>
                  </a:lnTo>
                  <a:lnTo>
                    <a:pt x="0" y="196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38046651-0417-9764-007F-F728F6C655A5}"/>
                </a:ext>
              </a:extLst>
            </p:cNvPr>
            <p:cNvSpPr txBox="1"/>
            <p:nvPr/>
          </p:nvSpPr>
          <p:spPr>
            <a:xfrm>
              <a:off x="1253818" y="1559418"/>
              <a:ext cx="1872296" cy="25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0"/>
                </a:lnSpc>
              </a:pPr>
              <a:r>
                <a:rPr lang="en-US" sz="1149" noProof="0" dirty="0">
                  <a:solidFill>
                    <a:srgbClr val="18BAA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IN4BLUE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5E42D5E-7C98-6AE2-7941-0B1FF41D405A}"/>
                </a:ext>
              </a:extLst>
            </p:cNvPr>
            <p:cNvSpPr/>
            <p:nvPr/>
          </p:nvSpPr>
          <p:spPr>
            <a:xfrm>
              <a:off x="0" y="7631205"/>
              <a:ext cx="13004800" cy="1205111"/>
            </a:xfrm>
            <a:custGeom>
              <a:avLst/>
              <a:gdLst/>
              <a:ahLst/>
              <a:cxnLst/>
              <a:rect l="l" t="t" r="r" b="b"/>
              <a:pathLst>
                <a:path w="13004800" h="1205111">
                  <a:moveTo>
                    <a:pt x="0" y="0"/>
                  </a:moveTo>
                  <a:lnTo>
                    <a:pt x="13004800" y="0"/>
                  </a:lnTo>
                  <a:lnTo>
                    <a:pt x="13004800" y="1205111"/>
                  </a:lnTo>
                  <a:lnTo>
                    <a:pt x="0" y="120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" r="-16"/>
              </a:stretch>
            </a:blipFill>
          </p:spPr>
          <p:txBody>
            <a:bodyPr/>
            <a:lstStyle/>
            <a:p>
              <a:endParaRPr lang="en-US" noProof="0" dirty="0"/>
            </a:p>
          </p:txBody>
        </p:sp>
      </p:grp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B7B49733-8EFB-7FE7-CFF4-DA926AA5E937}"/>
              </a:ext>
            </a:extLst>
          </p:cNvPr>
          <p:cNvSpPr txBox="1">
            <a:spLocks/>
          </p:cNvSpPr>
          <p:nvPr/>
        </p:nvSpPr>
        <p:spPr>
          <a:xfrm>
            <a:off x="762001" y="2947962"/>
            <a:ext cx="3581400" cy="280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3BD9E7FC-9AD7-8DCB-E92C-AD9F48C7398D}"/>
              </a:ext>
            </a:extLst>
          </p:cNvPr>
          <p:cNvSpPr txBox="1">
            <a:spLocks/>
          </p:cNvSpPr>
          <p:nvPr/>
        </p:nvSpPr>
        <p:spPr>
          <a:xfrm>
            <a:off x="378165" y="2791546"/>
            <a:ext cx="8537235" cy="3609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572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2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75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chemeClr val="tx1"/>
                </a:solidFill>
              </a:rPr>
              <a:t>Commitment to increase traceability and 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chemeClr val="tx1"/>
                </a:solidFill>
              </a:rPr>
              <a:t>Commitment to take a leading market position in sustainable fisheries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chemeClr val="tx1"/>
                </a:solidFill>
              </a:rPr>
              <a:t>Commitment to continuous improvement of both volume and range of seafood sourced sustainable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chemeClr val="tx1"/>
                </a:solidFill>
              </a:rPr>
              <a:t>Commitment to publish progress toward sustainability goals</a:t>
            </a:r>
          </a:p>
          <a:p>
            <a:pPr algn="ctr"/>
            <a:endParaRPr lang="en-US" noProof="0" dirty="0">
              <a:solidFill>
                <a:srgbClr val="3CA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1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BDAD74-2DE9-4522-B3D9-D988660814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AFD3B4-93FA-4F7E-9182-131E1B3EA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BC9F28-68CE-4A5D-A960-61B9EC95F3E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4364</TotalTime>
  <Words>372</Words>
  <Application>Microsoft Office PowerPoint</Application>
  <PresentationFormat>On-screen Show (4:3)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Open Sans</vt:lpstr>
      <vt:lpstr>Calibri</vt:lpstr>
      <vt:lpstr>Montserrat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INTERREG_Powerpoint.pptx</dc:title>
  <dc:creator>Marinela Kolić</dc:creator>
  <cp:lastModifiedBy>Fabijan-Hrvatin Peronja</cp:lastModifiedBy>
  <cp:revision>185</cp:revision>
  <cp:lastPrinted>2026-01-21T11:11:28Z</cp:lastPrinted>
  <dcterms:created xsi:type="dcterms:W3CDTF">2006-08-16T00:00:00Z</dcterms:created>
  <dcterms:modified xsi:type="dcterms:W3CDTF">2026-01-26T09:04:13Z</dcterms:modified>
  <dc:identifier>DAGIfXFJ9Vk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