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68" r:id="rId3"/>
    <p:sldMasterId id="2147483780" r:id="rId4"/>
    <p:sldMasterId id="2147483792" r:id="rId5"/>
  </p:sldMasterIdLst>
  <p:notesMasterIdLst>
    <p:notesMasterId r:id="rId29"/>
  </p:notesMasterIdLst>
  <p:sldIdLst>
    <p:sldId id="256" r:id="rId6"/>
    <p:sldId id="288" r:id="rId7"/>
    <p:sldId id="293" r:id="rId8"/>
    <p:sldId id="292" r:id="rId9"/>
    <p:sldId id="294" r:id="rId10"/>
    <p:sldId id="295" r:id="rId11"/>
    <p:sldId id="296" r:id="rId12"/>
    <p:sldId id="297" r:id="rId13"/>
    <p:sldId id="298" r:id="rId14"/>
    <p:sldId id="300" r:id="rId15"/>
    <p:sldId id="301" r:id="rId16"/>
    <p:sldId id="299" r:id="rId17"/>
    <p:sldId id="260" r:id="rId18"/>
    <p:sldId id="266" r:id="rId19"/>
    <p:sldId id="265" r:id="rId20"/>
    <p:sldId id="267" r:id="rId21"/>
    <p:sldId id="302" r:id="rId22"/>
    <p:sldId id="270" r:id="rId23"/>
    <p:sldId id="268" r:id="rId24"/>
    <p:sldId id="303" r:id="rId25"/>
    <p:sldId id="275" r:id="rId26"/>
    <p:sldId id="281" r:id="rId27"/>
    <p:sldId id="279" r:id="rId2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C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fs01\dokumenti$\scukon\My%20Documents\IEE_Agency\pula_2011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fs01\dokumenti$\scukon\My%20Documents\IEE_Agency\bruxelles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fs01\dokumenti$\scukon\My%20Documents\IEE_Agency\bruxelles.xls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pPr>
            <a:r>
              <a:rPr lang="hr-HR" sz="24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Neposredna potrošnja </a:t>
            </a:r>
            <a:r>
              <a:rPr lang="en-US" sz="24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en</a:t>
            </a:r>
            <a:r>
              <a:rPr lang="hr-HR" sz="24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e</a:t>
            </a:r>
            <a:r>
              <a:rPr lang="en-US" sz="2400" b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rgije</a:t>
            </a:r>
            <a:endParaRPr lang="en-US" sz="2400" b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3"/>
            <c:bubble3D val="0"/>
            <c:explosion val="73"/>
          </c:dPt>
          <c:dLbls>
            <c:txPr>
              <a:bodyPr/>
              <a:lstStyle/>
              <a:p>
                <a:pPr>
                  <a:defRPr b="1" i="0" baseline="0"/>
                </a:pPr>
                <a:endParaRPr lang="sr-Latn-R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'Finalna energija'!$A$2:$A$8</c:f>
              <c:strCache>
                <c:ptCount val="7"/>
                <c:pt idx="0">
                  <c:v>Drvo</c:v>
                </c:pt>
                <c:pt idx="1">
                  <c:v>EL loživo ulje</c:v>
                </c:pt>
                <c:pt idx="2">
                  <c:v>UNP</c:v>
                </c:pt>
                <c:pt idx="3">
                  <c:v>Benzin i dizel</c:v>
                </c:pt>
                <c:pt idx="4">
                  <c:v>Prirodni plin</c:v>
                </c:pt>
                <c:pt idx="5">
                  <c:v>Gradski plin</c:v>
                </c:pt>
                <c:pt idx="6">
                  <c:v>Električna energija</c:v>
                </c:pt>
              </c:strCache>
            </c:strRef>
          </c:cat>
          <c:val>
            <c:numRef>
              <c:f>'Finalna energija'!$B$2:$B$8</c:f>
              <c:numCache>
                <c:formatCode>#,##0</c:formatCode>
                <c:ptCount val="7"/>
                <c:pt idx="0">
                  <c:v>1180</c:v>
                </c:pt>
                <c:pt idx="1">
                  <c:v>1040</c:v>
                </c:pt>
                <c:pt idx="2">
                  <c:v>1380</c:v>
                </c:pt>
                <c:pt idx="3">
                  <c:v>9220</c:v>
                </c:pt>
                <c:pt idx="4">
                  <c:v>400</c:v>
                </c:pt>
                <c:pt idx="5">
                  <c:v>180</c:v>
                </c:pt>
                <c:pt idx="6">
                  <c:v>4320</c:v>
                </c:pt>
              </c:numCache>
            </c:numRef>
          </c:val>
        </c:ser>
        <c:ser>
          <c:idx val="1"/>
          <c:order val="1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'Finalna energija'!$A$2:$A$8</c:f>
              <c:strCache>
                <c:ptCount val="7"/>
                <c:pt idx="0">
                  <c:v>Drvo</c:v>
                </c:pt>
                <c:pt idx="1">
                  <c:v>EL loživo ulje</c:v>
                </c:pt>
                <c:pt idx="2">
                  <c:v>UNP</c:v>
                </c:pt>
                <c:pt idx="3">
                  <c:v>Benzin i dizel</c:v>
                </c:pt>
                <c:pt idx="4">
                  <c:v>Prirodni plin</c:v>
                </c:pt>
                <c:pt idx="5">
                  <c:v>Gradski plin</c:v>
                </c:pt>
                <c:pt idx="6">
                  <c:v>Električna energija</c:v>
                </c:pt>
              </c:strCache>
            </c:strRef>
          </c:cat>
          <c:val>
            <c:numRef>
              <c:f>'Finalna energija'!$C$2:$C$8</c:f>
              <c:numCache>
                <c:formatCode>_-* #,##0\ _k_n_-;\-* #,##0\ _k_n_-;_-* "-"??\ _k_n_-;_-@_-</c:formatCode>
                <c:ptCount val="7"/>
                <c:pt idx="0">
                  <c:v>210000</c:v>
                </c:pt>
                <c:pt idx="1">
                  <c:v>31000</c:v>
                </c:pt>
                <c:pt idx="2">
                  <c:v>30000</c:v>
                </c:pt>
                <c:pt idx="3">
                  <c:v>220000</c:v>
                </c:pt>
                <c:pt idx="4">
                  <c:v>12000000</c:v>
                </c:pt>
                <c:pt idx="5">
                  <c:v>10000000</c:v>
                </c:pt>
                <c:pt idx="6">
                  <c:v>1200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lang="en-US" sz="2400" b="0" i="0" u="none" strike="noStrike" kern="1200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pPr>
            <a:r>
              <a:rPr lang="en-US" sz="2400" b="0" i="0" u="none" strike="noStrike" kern="1200" baseline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Udio</a:t>
            </a:r>
            <a:r>
              <a:rPr lang="en-US" sz="2400" b="0" i="0" u="none" strike="noStrike" kern="1200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400" b="0" i="0" u="none" strike="noStrike" kern="1200" baseline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prema</a:t>
            </a:r>
            <a:r>
              <a:rPr lang="en-US" sz="2400" b="0" i="0" u="none" strike="noStrike" kern="1200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400" b="0" i="0" u="none" strike="noStrike" kern="1200" baseline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potrošačima</a:t>
            </a:r>
            <a:endParaRPr lang="en-US" sz="2400" b="0" i="0" u="none" strike="noStrike" kern="1200" baseline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c:rich>
      </c:tx>
      <c:layout>
        <c:manualLayout>
          <c:xMode val="edge"/>
          <c:yMode val="edge"/>
          <c:x val="0.10089964520154121"/>
          <c:y val="2.7322711716502367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b="1"/>
                </a:pPr>
                <a:endParaRPr lang="sr-Latn-R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List1!$A$10:$A$14</c:f>
              <c:strCache>
                <c:ptCount val="5"/>
                <c:pt idx="0">
                  <c:v>Industrija</c:v>
                </c:pt>
                <c:pt idx="1">
                  <c:v>Kućanstva</c:v>
                </c:pt>
                <c:pt idx="2">
                  <c:v>MSP</c:v>
                </c:pt>
                <c:pt idx="3">
                  <c:v>Rasvjeta</c:v>
                </c:pt>
                <c:pt idx="4">
                  <c:v>Gubici</c:v>
                </c:pt>
              </c:strCache>
            </c:strRef>
          </c:cat>
          <c:val>
            <c:numRef>
              <c:f>List1!$B$10:$B$14</c:f>
              <c:numCache>
                <c:formatCode>General</c:formatCode>
                <c:ptCount val="5"/>
                <c:pt idx="0">
                  <c:v>380</c:v>
                </c:pt>
                <c:pt idx="1">
                  <c:v>460</c:v>
                </c:pt>
                <c:pt idx="2">
                  <c:v>240</c:v>
                </c:pt>
                <c:pt idx="3">
                  <c:v>30</c:v>
                </c:pt>
                <c:pt idx="4">
                  <c:v>80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lang="en-US" sz="2400" b="0" i="0" u="none" strike="noStrike" kern="1200" baseline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pPr>
            <a:r>
              <a:rPr lang="en-US" sz="2400" b="0" i="0" u="none" strike="noStrike" kern="1200" baseline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Finalna</a:t>
            </a:r>
            <a:r>
              <a:rPr lang="en-US" sz="2400" b="0" i="0" u="none" strike="noStrike" kern="1200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400" b="0" i="0" u="none" strike="noStrike" kern="1200" baseline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potrošnja</a:t>
            </a:r>
            <a:r>
              <a:rPr lang="en-US" sz="2400" b="0" i="0" u="none" strike="noStrike" kern="1200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hr-HR" sz="2400" b="0" i="0" u="none" strike="noStrike" kern="1200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u </a:t>
            </a:r>
            <a:r>
              <a:rPr lang="en-US" sz="2400" b="0" i="0" u="none" strike="noStrike" kern="1200" baseline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kućanst</a:t>
            </a:r>
            <a:r>
              <a:rPr lang="hr-HR" sz="2400" b="0" i="0" u="none" strike="noStrike" kern="1200" baseline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vim</a:t>
            </a:r>
            <a:r>
              <a:rPr lang="en-US" sz="2400" b="0" i="0" u="none" strike="noStrike" kern="1200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a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3"/>
              <c:layout>
                <c:manualLayout>
                  <c:x val="1.312101193075374E-3"/>
                  <c:y val="1.186477834435460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 i="0" baseline="0"/>
                </a:pPr>
                <a:endParaRPr lang="sr-Latn-R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List1!$A$18:$A$21</c:f>
              <c:strCache>
                <c:ptCount val="4"/>
                <c:pt idx="0">
                  <c:v>Grijanje</c:v>
                </c:pt>
                <c:pt idx="1">
                  <c:v>PTV</c:v>
                </c:pt>
                <c:pt idx="2">
                  <c:v>Kuhanje</c:v>
                </c:pt>
                <c:pt idx="3">
                  <c:v>Netoplinska pretvorba</c:v>
                </c:pt>
              </c:strCache>
            </c:strRef>
          </c:cat>
          <c:val>
            <c:numRef>
              <c:f>List1!$B$18:$B$21</c:f>
              <c:numCache>
                <c:formatCode>0%</c:formatCode>
                <c:ptCount val="4"/>
                <c:pt idx="0">
                  <c:v>0.63000000000000111</c:v>
                </c:pt>
                <c:pt idx="1">
                  <c:v>0.12000000000000002</c:v>
                </c:pt>
                <c:pt idx="2">
                  <c:v>0.1</c:v>
                </c:pt>
                <c:pt idx="3">
                  <c:v>0.15000000000000024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D4BCE-884A-485E-A75E-A3B8D91F0E36}" type="datetimeFigureOut">
              <a:rPr lang="hr-HR" smtClean="0"/>
              <a:t>18.6.2012.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92B01-2650-484F-9C2B-EF00B2DA4E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9688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84 w 5740"/>
                <a:gd name="T1" fmla="*/ 2 h 4316"/>
                <a:gd name="T2" fmla="*/ 0 w 5740"/>
                <a:gd name="T3" fmla="*/ 2 h 4316"/>
                <a:gd name="T4" fmla="*/ 0 w 5740"/>
                <a:gd name="T5" fmla="*/ 0 h 4316"/>
                <a:gd name="T6" fmla="*/ 5884 w 5740"/>
                <a:gd name="T7" fmla="*/ 0 h 4316"/>
                <a:gd name="T8" fmla="*/ 5884 w 5740"/>
                <a:gd name="T9" fmla="*/ 2 h 4316"/>
                <a:gd name="T10" fmla="*/ 5884 w 5740"/>
                <a:gd name="T11" fmla="*/ 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7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7 w 382"/>
                  <a:gd name="T19" fmla="*/ 96 h 96"/>
                  <a:gd name="T20" fmla="*/ 271 w 382"/>
                  <a:gd name="T21" fmla="*/ 90 h 96"/>
                  <a:gd name="T22" fmla="*/ 319 w 382"/>
                  <a:gd name="T23" fmla="*/ 84 h 96"/>
                  <a:gd name="T24" fmla="*/ 360 w 382"/>
                  <a:gd name="T25" fmla="*/ 66 h 96"/>
                  <a:gd name="T26" fmla="*/ 390 w 382"/>
                  <a:gd name="T27" fmla="*/ 42 h 96"/>
                  <a:gd name="T28" fmla="*/ 384 w 382"/>
                  <a:gd name="T29" fmla="*/ 42 h 96"/>
                  <a:gd name="T30" fmla="*/ 354 w 382"/>
                  <a:gd name="T31" fmla="*/ 66 h 96"/>
                  <a:gd name="T32" fmla="*/ 313 w 382"/>
                  <a:gd name="T33" fmla="*/ 78 h 96"/>
                  <a:gd name="T34" fmla="*/ 271 w 382"/>
                  <a:gd name="T35" fmla="*/ 90 h 96"/>
                  <a:gd name="T36" fmla="*/ 217 w 382"/>
                  <a:gd name="T37" fmla="*/ 96 h 96"/>
                  <a:gd name="T38" fmla="*/ 217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7 w 185"/>
                  <a:gd name="T5" fmla="*/ 36 h 210"/>
                  <a:gd name="T6" fmla="*/ 163 w 185"/>
                  <a:gd name="T7" fmla="*/ 72 h 210"/>
                  <a:gd name="T8" fmla="*/ 169 w 185"/>
                  <a:gd name="T9" fmla="*/ 90 h 210"/>
                  <a:gd name="T10" fmla="*/ 175 w 185"/>
                  <a:gd name="T11" fmla="*/ 114 h 210"/>
                  <a:gd name="T12" fmla="*/ 169 w 185"/>
                  <a:gd name="T13" fmla="*/ 138 h 210"/>
                  <a:gd name="T14" fmla="*/ 157 w 185"/>
                  <a:gd name="T15" fmla="*/ 162 h 210"/>
                  <a:gd name="T16" fmla="*/ 127 w 185"/>
                  <a:gd name="T17" fmla="*/ 180 h 210"/>
                  <a:gd name="T18" fmla="*/ 90 w 185"/>
                  <a:gd name="T19" fmla="*/ 198 h 210"/>
                  <a:gd name="T20" fmla="*/ 104 w 185"/>
                  <a:gd name="T21" fmla="*/ 210 h 210"/>
                  <a:gd name="T22" fmla="*/ 139 w 185"/>
                  <a:gd name="T23" fmla="*/ 192 h 210"/>
                  <a:gd name="T24" fmla="*/ 169 w 185"/>
                  <a:gd name="T25" fmla="*/ 168 h 210"/>
                  <a:gd name="T26" fmla="*/ 187 w 185"/>
                  <a:gd name="T27" fmla="*/ 144 h 210"/>
                  <a:gd name="T28" fmla="*/ 193 w 185"/>
                  <a:gd name="T29" fmla="*/ 114 h 210"/>
                  <a:gd name="T30" fmla="*/ 187 w 185"/>
                  <a:gd name="T31" fmla="*/ 90 h 210"/>
                  <a:gd name="T32" fmla="*/ 181 w 185"/>
                  <a:gd name="T33" fmla="*/ 66 h 210"/>
                  <a:gd name="T34" fmla="*/ 163 w 185"/>
                  <a:gd name="T35" fmla="*/ 48 h 210"/>
                  <a:gd name="T36" fmla="*/ 139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aphicFrame>
        <p:nvGraphicFramePr>
          <p:cNvPr id="68" name="Objekt 136"/>
          <p:cNvGraphicFramePr>
            <a:graphicFrameLocks noChangeAspect="1"/>
          </p:cNvGraphicFramePr>
          <p:nvPr/>
        </p:nvGraphicFramePr>
        <p:xfrm>
          <a:off x="7072313" y="214313"/>
          <a:ext cx="1571625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CorelDRAW" r:id="rId3" imgW="10158761" imgH="6274701" progId="CorelDRAW.Graphic.10">
                  <p:embed/>
                </p:oleObj>
              </mc:Choice>
              <mc:Fallback>
                <p:oleObj name="CorelDRAW" r:id="rId3" imgW="10158761" imgH="6274701" progId="CorelDRAW.Graphic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2313" y="214313"/>
                        <a:ext cx="1571625" cy="107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9" name="Picture 72" descr="C:\Users\vporopat\Desktop\Irena logo 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549275"/>
            <a:ext cx="25209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9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1849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70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C8C0AA7-F4D8-4EBE-9427-0D3878D54924}" type="datetime1">
              <a:rPr lang="hr-HR" smtClean="0"/>
              <a:t>18.6.2012.</a:t>
            </a:fld>
            <a:endParaRPr lang="hr-HR"/>
          </a:p>
        </p:txBody>
      </p:sp>
      <p:sp>
        <p:nvSpPr>
          <p:cNvPr id="71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www.irena-istra.hr                              www.sear-project.eu</a:t>
            </a:r>
            <a:endParaRPr lang="hr-HR"/>
          </a:p>
        </p:txBody>
      </p:sp>
      <p:sp>
        <p:nvSpPr>
          <p:cNvPr id="72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9BE64FF-FA3F-4530-BAF3-80B763CF7E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3350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231A5A-DECD-43A8-9037-192D3810AC35}" type="datetime1">
              <a:rPr lang="hr-HR" smtClean="0"/>
              <a:t>18.6.2012.</a:t>
            </a:fld>
            <a:endParaRPr lang="hr-HR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www.irena-istra.hr                              www.sear-project.eu</a:t>
            </a:r>
            <a:endParaRPr lang="hr-HR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E64FF-FA3F-4530-BAF3-80B763CF7E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3280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851289-79D3-445B-AFF0-13E525F91B1F}" type="datetime1">
              <a:rPr lang="hr-HR" smtClean="0"/>
              <a:t>18.6.2012.</a:t>
            </a:fld>
            <a:endParaRPr lang="hr-HR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www.irena-istra.hr                              www.sear-project.eu</a:t>
            </a:r>
            <a:endParaRPr lang="hr-HR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E64FF-FA3F-4530-BAF3-80B763CF7E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2370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3D8759-9992-4E05-8DAC-CB5CF963B9D8}" type="datetime1">
              <a:rPr lang="hr-HR" smtClean="0"/>
              <a:t>18.6.2012.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www.irena-istra.hr                              www.sear-project.eu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E64FF-FA3F-4530-BAF3-80B763CF7E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37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E89EA4-990E-4B2C-985D-333D0D5E5353}" type="datetime1">
              <a:rPr lang="hr-HR" smtClean="0"/>
              <a:t>18.6.2012.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www.irena-istra.hr                              www.sear-project.eu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E64FF-FA3F-4530-BAF3-80B763CF7E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9386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639502-E25B-4656-AEDA-4F62849B7888}" type="datetime1">
              <a:rPr lang="hr-HR" smtClean="0"/>
              <a:t>18.6.2012.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www.irena-istra.hr                              www.sear-project.eu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E64FF-FA3F-4530-BAF3-80B763CF7E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040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2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F52209-6B3C-4C9B-91C7-B2B2C043B5B3}" type="datetime1">
              <a:rPr lang="hr-HR" smtClean="0"/>
              <a:t>18.6.2012.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www.irena-istra.hr                              www.sear-project.eu</a:t>
            </a: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E64FF-FA3F-4530-BAF3-80B763CF7E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8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FEF89F-A237-43C4-9E0D-0F27DCDEF578}" type="datetime1">
              <a:rPr lang="hr-HR" smtClean="0"/>
              <a:t>18.6.2012.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www.irena-istra.hr                              www.sear-project.eu</a:t>
            </a: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E64FF-FA3F-4530-BAF3-80B763CF7E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579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A4A547-F303-41B2-8AE1-972323B0ACC7}" type="datetime1">
              <a:rPr lang="hr-HR" smtClean="0"/>
              <a:t>18.6.2012.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www.irena-istra.hr                              www.sear-project.eu</a:t>
            </a:r>
            <a:endParaRPr lang="hr-H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E64FF-FA3F-4530-BAF3-80B763CF7E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843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3E2272-3758-46C2-AA01-40D461C61162}" type="datetime1">
              <a:rPr lang="hr-HR" smtClean="0"/>
              <a:t>18.6.2012.</a:t>
            </a:fld>
            <a:endParaRPr lang="hr-H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www.irena-istra.hr                              www.sear-project.eu</a:t>
            </a:r>
            <a:endParaRPr lang="hr-H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E64FF-FA3F-4530-BAF3-80B763CF7E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6913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4F28B6-7EFD-4561-B94E-DC71AF818F43}" type="datetime1">
              <a:rPr lang="hr-HR" smtClean="0"/>
              <a:t>18.6.2012.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www.irena-istra.hr                              www.sear-project.eu</a:t>
            </a: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E64FF-FA3F-4530-BAF3-80B763CF7E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5039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8A62FD-EC16-45A5-95C6-8CB095F59F76}" type="datetime1">
              <a:rPr lang="hr-HR" smtClean="0"/>
              <a:t>18.6.2012.</a:t>
            </a:fld>
            <a:endParaRPr lang="hr-HR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www.irena-istra.hr                              www.sear-project.eu</a:t>
            </a:r>
            <a:endParaRPr lang="hr-HR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E64FF-FA3F-4530-BAF3-80B763CF7E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62725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r-HR" noProof="0" smtClean="0"/>
              <a:t>Kliknite ikonu da biste dodali  sliku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039115-D203-4889-97B3-504A205B2E92}" type="datetime1">
              <a:rPr lang="hr-HR" smtClean="0"/>
              <a:t>18.6.2012.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www.irena-istra.hr                              www.sear-project.eu</a:t>
            </a: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E64FF-FA3F-4530-BAF3-80B763CF7E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4928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00BAC4-33C7-4630-AE16-EF5B81898989}" type="datetime1">
              <a:rPr lang="hr-HR" smtClean="0"/>
              <a:t>18.6.2012.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www.irena-istra.hr                              www.sear-project.eu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E64FF-FA3F-4530-BAF3-80B763CF7E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13564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1" y="274639"/>
            <a:ext cx="653415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7400DF-432B-4C05-A6C6-2BD630F39F56}" type="datetime1">
              <a:rPr lang="hr-HR" smtClean="0"/>
              <a:t>18.6.2012.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www.irena-istra.hr                              www.sear-project.eu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E64FF-FA3F-4530-BAF3-80B763CF7E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24260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84 w 5740"/>
                <a:gd name="T1" fmla="*/ 2 h 4316"/>
                <a:gd name="T2" fmla="*/ 0 w 5740"/>
                <a:gd name="T3" fmla="*/ 2 h 4316"/>
                <a:gd name="T4" fmla="*/ 0 w 5740"/>
                <a:gd name="T5" fmla="*/ 0 h 4316"/>
                <a:gd name="T6" fmla="*/ 5884 w 5740"/>
                <a:gd name="T7" fmla="*/ 0 h 4316"/>
                <a:gd name="T8" fmla="*/ 5884 w 5740"/>
                <a:gd name="T9" fmla="*/ 2 h 4316"/>
                <a:gd name="T10" fmla="*/ 5884 w 5740"/>
                <a:gd name="T11" fmla="*/ 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>
                <a:solidFill>
                  <a:srgbClr val="FFFFFF"/>
                </a:solidFill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7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7 w 382"/>
                  <a:gd name="T19" fmla="*/ 96 h 96"/>
                  <a:gd name="T20" fmla="*/ 271 w 382"/>
                  <a:gd name="T21" fmla="*/ 90 h 96"/>
                  <a:gd name="T22" fmla="*/ 319 w 382"/>
                  <a:gd name="T23" fmla="*/ 84 h 96"/>
                  <a:gd name="T24" fmla="*/ 360 w 382"/>
                  <a:gd name="T25" fmla="*/ 66 h 96"/>
                  <a:gd name="T26" fmla="*/ 390 w 382"/>
                  <a:gd name="T27" fmla="*/ 42 h 96"/>
                  <a:gd name="T28" fmla="*/ 384 w 382"/>
                  <a:gd name="T29" fmla="*/ 42 h 96"/>
                  <a:gd name="T30" fmla="*/ 354 w 382"/>
                  <a:gd name="T31" fmla="*/ 66 h 96"/>
                  <a:gd name="T32" fmla="*/ 313 w 382"/>
                  <a:gd name="T33" fmla="*/ 78 h 96"/>
                  <a:gd name="T34" fmla="*/ 271 w 382"/>
                  <a:gd name="T35" fmla="*/ 90 h 96"/>
                  <a:gd name="T36" fmla="*/ 217 w 382"/>
                  <a:gd name="T37" fmla="*/ 96 h 96"/>
                  <a:gd name="T38" fmla="*/ 217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7 w 185"/>
                  <a:gd name="T5" fmla="*/ 36 h 210"/>
                  <a:gd name="T6" fmla="*/ 163 w 185"/>
                  <a:gd name="T7" fmla="*/ 72 h 210"/>
                  <a:gd name="T8" fmla="*/ 169 w 185"/>
                  <a:gd name="T9" fmla="*/ 90 h 210"/>
                  <a:gd name="T10" fmla="*/ 175 w 185"/>
                  <a:gd name="T11" fmla="*/ 114 h 210"/>
                  <a:gd name="T12" fmla="*/ 169 w 185"/>
                  <a:gd name="T13" fmla="*/ 138 h 210"/>
                  <a:gd name="T14" fmla="*/ 157 w 185"/>
                  <a:gd name="T15" fmla="*/ 162 h 210"/>
                  <a:gd name="T16" fmla="*/ 127 w 185"/>
                  <a:gd name="T17" fmla="*/ 180 h 210"/>
                  <a:gd name="T18" fmla="*/ 90 w 185"/>
                  <a:gd name="T19" fmla="*/ 198 h 210"/>
                  <a:gd name="T20" fmla="*/ 104 w 185"/>
                  <a:gd name="T21" fmla="*/ 210 h 210"/>
                  <a:gd name="T22" fmla="*/ 139 w 185"/>
                  <a:gd name="T23" fmla="*/ 192 h 210"/>
                  <a:gd name="T24" fmla="*/ 169 w 185"/>
                  <a:gd name="T25" fmla="*/ 168 h 210"/>
                  <a:gd name="T26" fmla="*/ 187 w 185"/>
                  <a:gd name="T27" fmla="*/ 144 h 210"/>
                  <a:gd name="T28" fmla="*/ 193 w 185"/>
                  <a:gd name="T29" fmla="*/ 114 h 210"/>
                  <a:gd name="T30" fmla="*/ 187 w 185"/>
                  <a:gd name="T31" fmla="*/ 90 h 210"/>
                  <a:gd name="T32" fmla="*/ 181 w 185"/>
                  <a:gd name="T33" fmla="*/ 66 h 210"/>
                  <a:gd name="T34" fmla="*/ 163 w 185"/>
                  <a:gd name="T35" fmla="*/ 48 h 210"/>
                  <a:gd name="T36" fmla="*/ 139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graphicFrame>
        <p:nvGraphicFramePr>
          <p:cNvPr id="68" name="Objekt 136"/>
          <p:cNvGraphicFramePr>
            <a:graphicFrameLocks noChangeAspect="1"/>
          </p:cNvGraphicFramePr>
          <p:nvPr/>
        </p:nvGraphicFramePr>
        <p:xfrm>
          <a:off x="7072313" y="214313"/>
          <a:ext cx="1571625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9" name="CorelDRAW" r:id="rId3" imgW="10158761" imgH="6274701" progId="CorelDRAW.Graphic.10">
                  <p:embed/>
                </p:oleObj>
              </mc:Choice>
              <mc:Fallback>
                <p:oleObj name="CorelDRAW" r:id="rId3" imgW="10158761" imgH="6274701" progId="CorelDRAW.Graphic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2313" y="214313"/>
                        <a:ext cx="1571625" cy="107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9" name="Picture 72" descr="C:\Users\vporopat\Desktop\Irena logo 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549275"/>
            <a:ext cx="25209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9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1849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70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C8C0AA7-F4D8-4EBE-9427-0D3878D54924}" type="datetime1">
              <a:rPr lang="hr-HR" smtClean="0">
                <a:solidFill>
                  <a:srgbClr val="FFFFFF"/>
                </a:solidFill>
              </a:rPr>
              <a:pPr/>
              <a:t>18.6.2012.</a:t>
            </a:fld>
            <a:endParaRPr lang="hr-HR">
              <a:solidFill>
                <a:srgbClr val="FFFFFF"/>
              </a:solidFill>
            </a:endParaRPr>
          </a:p>
        </p:txBody>
      </p:sp>
      <p:sp>
        <p:nvSpPr>
          <p:cNvPr id="71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>
                <a:solidFill>
                  <a:srgbClr val="FFFFFF"/>
                </a:solidFill>
              </a:rPr>
              <a:t>www.irena-istra.hr                              www.sear-project.eu</a:t>
            </a:r>
            <a:endParaRPr lang="hr-HR">
              <a:solidFill>
                <a:srgbClr val="FFFFFF"/>
              </a:solidFill>
            </a:endParaRPr>
          </a:p>
        </p:txBody>
      </p:sp>
      <p:sp>
        <p:nvSpPr>
          <p:cNvPr id="72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9BE64FF-FA3F-4530-BAF3-80B763CF7EE5}" type="slidenum">
              <a:rPr lang="hr-HR" smtClean="0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6491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8A62FD-EC16-45A5-95C6-8CB095F59F76}" type="datetime1">
              <a:rPr lang="hr-HR" smtClean="0">
                <a:solidFill>
                  <a:srgbClr val="FFFFFF"/>
                </a:solidFill>
              </a:rPr>
              <a:pPr/>
              <a:t>18.6.2012.</a:t>
            </a:fld>
            <a:endParaRPr lang="hr-HR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r-HR" smtClean="0">
                <a:solidFill>
                  <a:srgbClr val="FFFFFF"/>
                </a:solidFill>
              </a:rPr>
              <a:t>www.irena-istra.hr                              www.sear-project.eu</a:t>
            </a:r>
            <a:endParaRPr lang="hr-HR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E64FF-FA3F-4530-BAF3-80B763CF7EE5}" type="slidenum">
              <a:rPr lang="hr-HR" smtClean="0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1639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A83E76-B73E-46A1-9031-B153F11EC3C7}" type="datetime1">
              <a:rPr lang="hr-HR" smtClean="0">
                <a:solidFill>
                  <a:srgbClr val="FFFFFF"/>
                </a:solidFill>
              </a:rPr>
              <a:pPr/>
              <a:t>18.6.2012.</a:t>
            </a:fld>
            <a:endParaRPr lang="hr-HR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r-HR" smtClean="0">
                <a:solidFill>
                  <a:srgbClr val="FFFFFF"/>
                </a:solidFill>
              </a:rPr>
              <a:t>www.irena-istra.hr                              www.sear-project.eu</a:t>
            </a:r>
            <a:endParaRPr lang="hr-HR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E64FF-FA3F-4530-BAF3-80B763CF7EE5}" type="slidenum">
              <a:rPr lang="hr-HR" smtClean="0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5120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2E9E2-ACFE-499F-89A2-718B146C1A1A}" type="datetime1">
              <a:rPr lang="hr-HR" smtClean="0">
                <a:solidFill>
                  <a:srgbClr val="FFFFFF"/>
                </a:solidFill>
              </a:rPr>
              <a:pPr/>
              <a:t>18.6.2012.</a:t>
            </a:fld>
            <a:endParaRPr lang="hr-HR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r-HR" smtClean="0">
                <a:solidFill>
                  <a:srgbClr val="FFFFFF"/>
                </a:solidFill>
              </a:rPr>
              <a:t>www.irena-istra.hr                              www.sear-project.eu</a:t>
            </a:r>
            <a:endParaRPr lang="hr-HR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E64FF-FA3F-4530-BAF3-80B763CF7EE5}" type="slidenum">
              <a:rPr lang="hr-HR" smtClean="0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771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F6723-0D4E-401F-B52A-A18CC0CAAD18}" type="datetime1">
              <a:rPr lang="hr-HR" smtClean="0">
                <a:solidFill>
                  <a:srgbClr val="FFFFFF"/>
                </a:solidFill>
              </a:rPr>
              <a:pPr/>
              <a:t>18.6.2012.</a:t>
            </a:fld>
            <a:endParaRPr lang="hr-HR">
              <a:solidFill>
                <a:srgbClr val="FFFFFF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r-HR" smtClean="0">
                <a:solidFill>
                  <a:srgbClr val="FFFFFF"/>
                </a:solidFill>
              </a:rPr>
              <a:t>www.irena-istra.hr                              www.sear-project.eu</a:t>
            </a:r>
            <a:endParaRPr lang="hr-HR">
              <a:solidFill>
                <a:srgbClr val="FFFFFF"/>
              </a:solidFill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E64FF-FA3F-4530-BAF3-80B763CF7EE5}" type="slidenum">
              <a:rPr lang="hr-HR" smtClean="0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6384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AA48FB-DCDE-406A-8009-FBB31E03FB4F}" type="datetime1">
              <a:rPr lang="hr-HR" smtClean="0">
                <a:solidFill>
                  <a:srgbClr val="FFFFFF"/>
                </a:solidFill>
              </a:rPr>
              <a:pPr/>
              <a:t>18.6.2012.</a:t>
            </a:fld>
            <a:endParaRPr lang="hr-HR">
              <a:solidFill>
                <a:srgbClr val="FFFFFF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r-HR" smtClean="0">
                <a:solidFill>
                  <a:srgbClr val="FFFFFF"/>
                </a:solidFill>
              </a:rPr>
              <a:t>www.irena-istra.hr                              www.sear-project.eu</a:t>
            </a:r>
            <a:endParaRPr lang="hr-HR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E64FF-FA3F-4530-BAF3-80B763CF7EE5}" type="slidenum">
              <a:rPr lang="hr-HR" smtClean="0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5056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FFF9DC-D9D6-4FBD-B208-AC89B7E0D225}" type="datetime1">
              <a:rPr lang="hr-HR" smtClean="0">
                <a:solidFill>
                  <a:srgbClr val="FFFFFF"/>
                </a:solidFill>
              </a:rPr>
              <a:pPr/>
              <a:t>18.6.2012.</a:t>
            </a:fld>
            <a:endParaRPr lang="hr-HR">
              <a:solidFill>
                <a:srgbClr val="FFFFFF"/>
              </a:solidFill>
            </a:endParaRPr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r-HR" smtClean="0">
                <a:solidFill>
                  <a:srgbClr val="FFFFFF"/>
                </a:solidFill>
              </a:rPr>
              <a:t>www.irena-istra.hr                              www.sear-project.eu</a:t>
            </a:r>
            <a:endParaRPr lang="hr-HR">
              <a:solidFill>
                <a:srgbClr val="FFFFFF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E64FF-FA3F-4530-BAF3-80B763CF7EE5}" type="slidenum">
              <a:rPr lang="hr-HR" smtClean="0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344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A83E76-B73E-46A1-9031-B153F11EC3C7}" type="datetime1">
              <a:rPr lang="hr-HR" smtClean="0"/>
              <a:t>18.6.2012.</a:t>
            </a:fld>
            <a:endParaRPr lang="hr-HR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www.irena-istra.hr                              www.sear-project.eu</a:t>
            </a:r>
            <a:endParaRPr lang="hr-HR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E64FF-FA3F-4530-BAF3-80B763CF7E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14860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B7B135-F641-4100-B272-3F0B67E3921B}" type="datetime1">
              <a:rPr lang="hr-HR" smtClean="0">
                <a:solidFill>
                  <a:srgbClr val="FFFFFF"/>
                </a:solidFill>
              </a:rPr>
              <a:pPr/>
              <a:t>18.6.2012.</a:t>
            </a:fld>
            <a:endParaRPr lang="hr-HR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r-HR" smtClean="0">
                <a:solidFill>
                  <a:srgbClr val="FFFFFF"/>
                </a:solidFill>
              </a:rPr>
              <a:t>www.irena-istra.hr                              www.sear-project.eu</a:t>
            </a:r>
            <a:endParaRPr lang="hr-HR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E64FF-FA3F-4530-BAF3-80B763CF7EE5}" type="slidenum">
              <a:rPr lang="hr-HR" smtClean="0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174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r-HR" noProof="0" smtClean="0"/>
              <a:t>Kliknite ikonu da biste dodali  sliku</a:t>
            </a:r>
            <a:endParaRPr lang="en-US" noProof="0" smtClean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6E0D38-B297-4537-AC0B-A417088DE263}" type="datetime1">
              <a:rPr lang="hr-HR" smtClean="0">
                <a:solidFill>
                  <a:srgbClr val="FFFFFF"/>
                </a:solidFill>
              </a:rPr>
              <a:pPr/>
              <a:t>18.6.2012.</a:t>
            </a:fld>
            <a:endParaRPr lang="hr-HR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r-HR" smtClean="0">
                <a:solidFill>
                  <a:srgbClr val="FFFFFF"/>
                </a:solidFill>
              </a:rPr>
              <a:t>www.irena-istra.hr                              www.sear-project.eu</a:t>
            </a:r>
            <a:endParaRPr lang="hr-HR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E64FF-FA3F-4530-BAF3-80B763CF7EE5}" type="slidenum">
              <a:rPr lang="hr-HR" smtClean="0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8683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231A5A-DECD-43A8-9037-192D3810AC35}" type="datetime1">
              <a:rPr lang="hr-HR" smtClean="0">
                <a:solidFill>
                  <a:srgbClr val="FFFFFF"/>
                </a:solidFill>
              </a:rPr>
              <a:pPr/>
              <a:t>18.6.2012.</a:t>
            </a:fld>
            <a:endParaRPr lang="hr-HR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r-HR" smtClean="0">
                <a:solidFill>
                  <a:srgbClr val="FFFFFF"/>
                </a:solidFill>
              </a:rPr>
              <a:t>www.irena-istra.hr                              www.sear-project.eu</a:t>
            </a:r>
            <a:endParaRPr lang="hr-HR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E64FF-FA3F-4530-BAF3-80B763CF7EE5}" type="slidenum">
              <a:rPr lang="hr-HR" smtClean="0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6662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851289-79D3-445B-AFF0-13E525F91B1F}" type="datetime1">
              <a:rPr lang="hr-HR" smtClean="0">
                <a:solidFill>
                  <a:srgbClr val="FFFFFF"/>
                </a:solidFill>
              </a:rPr>
              <a:pPr/>
              <a:t>18.6.2012.</a:t>
            </a:fld>
            <a:endParaRPr lang="hr-HR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r-HR" smtClean="0">
                <a:solidFill>
                  <a:srgbClr val="FFFFFF"/>
                </a:solidFill>
              </a:rPr>
              <a:t>www.irena-istra.hr                              www.sear-project.eu</a:t>
            </a:r>
            <a:endParaRPr lang="hr-HR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E64FF-FA3F-4530-BAF3-80B763CF7EE5}" type="slidenum">
              <a:rPr lang="hr-HR" smtClean="0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1417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84 w 5740"/>
                <a:gd name="T1" fmla="*/ 2 h 4316"/>
                <a:gd name="T2" fmla="*/ 0 w 5740"/>
                <a:gd name="T3" fmla="*/ 2 h 4316"/>
                <a:gd name="T4" fmla="*/ 0 w 5740"/>
                <a:gd name="T5" fmla="*/ 0 h 4316"/>
                <a:gd name="T6" fmla="*/ 5884 w 5740"/>
                <a:gd name="T7" fmla="*/ 0 h 4316"/>
                <a:gd name="T8" fmla="*/ 5884 w 5740"/>
                <a:gd name="T9" fmla="*/ 2 h 4316"/>
                <a:gd name="T10" fmla="*/ 5884 w 5740"/>
                <a:gd name="T11" fmla="*/ 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>
                <a:solidFill>
                  <a:srgbClr val="FFFFFF"/>
                </a:solidFill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7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7 w 382"/>
                  <a:gd name="T19" fmla="*/ 96 h 96"/>
                  <a:gd name="T20" fmla="*/ 271 w 382"/>
                  <a:gd name="T21" fmla="*/ 90 h 96"/>
                  <a:gd name="T22" fmla="*/ 319 w 382"/>
                  <a:gd name="T23" fmla="*/ 84 h 96"/>
                  <a:gd name="T24" fmla="*/ 360 w 382"/>
                  <a:gd name="T25" fmla="*/ 66 h 96"/>
                  <a:gd name="T26" fmla="*/ 390 w 382"/>
                  <a:gd name="T27" fmla="*/ 42 h 96"/>
                  <a:gd name="T28" fmla="*/ 384 w 382"/>
                  <a:gd name="T29" fmla="*/ 42 h 96"/>
                  <a:gd name="T30" fmla="*/ 354 w 382"/>
                  <a:gd name="T31" fmla="*/ 66 h 96"/>
                  <a:gd name="T32" fmla="*/ 313 w 382"/>
                  <a:gd name="T33" fmla="*/ 78 h 96"/>
                  <a:gd name="T34" fmla="*/ 271 w 382"/>
                  <a:gd name="T35" fmla="*/ 90 h 96"/>
                  <a:gd name="T36" fmla="*/ 217 w 382"/>
                  <a:gd name="T37" fmla="*/ 96 h 96"/>
                  <a:gd name="T38" fmla="*/ 217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7 w 185"/>
                  <a:gd name="T5" fmla="*/ 36 h 210"/>
                  <a:gd name="T6" fmla="*/ 163 w 185"/>
                  <a:gd name="T7" fmla="*/ 72 h 210"/>
                  <a:gd name="T8" fmla="*/ 169 w 185"/>
                  <a:gd name="T9" fmla="*/ 90 h 210"/>
                  <a:gd name="T10" fmla="*/ 175 w 185"/>
                  <a:gd name="T11" fmla="*/ 114 h 210"/>
                  <a:gd name="T12" fmla="*/ 169 w 185"/>
                  <a:gd name="T13" fmla="*/ 138 h 210"/>
                  <a:gd name="T14" fmla="*/ 157 w 185"/>
                  <a:gd name="T15" fmla="*/ 162 h 210"/>
                  <a:gd name="T16" fmla="*/ 127 w 185"/>
                  <a:gd name="T17" fmla="*/ 180 h 210"/>
                  <a:gd name="T18" fmla="*/ 90 w 185"/>
                  <a:gd name="T19" fmla="*/ 198 h 210"/>
                  <a:gd name="T20" fmla="*/ 104 w 185"/>
                  <a:gd name="T21" fmla="*/ 210 h 210"/>
                  <a:gd name="T22" fmla="*/ 139 w 185"/>
                  <a:gd name="T23" fmla="*/ 192 h 210"/>
                  <a:gd name="T24" fmla="*/ 169 w 185"/>
                  <a:gd name="T25" fmla="*/ 168 h 210"/>
                  <a:gd name="T26" fmla="*/ 187 w 185"/>
                  <a:gd name="T27" fmla="*/ 144 h 210"/>
                  <a:gd name="T28" fmla="*/ 193 w 185"/>
                  <a:gd name="T29" fmla="*/ 114 h 210"/>
                  <a:gd name="T30" fmla="*/ 187 w 185"/>
                  <a:gd name="T31" fmla="*/ 90 h 210"/>
                  <a:gd name="T32" fmla="*/ 181 w 185"/>
                  <a:gd name="T33" fmla="*/ 66 h 210"/>
                  <a:gd name="T34" fmla="*/ 163 w 185"/>
                  <a:gd name="T35" fmla="*/ 48 h 210"/>
                  <a:gd name="T36" fmla="*/ 139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graphicFrame>
        <p:nvGraphicFramePr>
          <p:cNvPr id="68" name="Objekt 136"/>
          <p:cNvGraphicFramePr>
            <a:graphicFrameLocks noChangeAspect="1"/>
          </p:cNvGraphicFramePr>
          <p:nvPr/>
        </p:nvGraphicFramePr>
        <p:xfrm>
          <a:off x="7072313" y="214313"/>
          <a:ext cx="1571625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" name="CorelDRAW" r:id="rId3" imgW="10158761" imgH="6274701" progId="CorelDRAW.Graphic.10">
                  <p:embed/>
                </p:oleObj>
              </mc:Choice>
              <mc:Fallback>
                <p:oleObj name="CorelDRAW" r:id="rId3" imgW="10158761" imgH="6274701" progId="CorelDRAW.Graphic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2313" y="214313"/>
                        <a:ext cx="1571625" cy="107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9" name="Picture 72" descr="C:\Users\vporopat\Desktop\Irena logo 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549275"/>
            <a:ext cx="25209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9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1849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70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C8C0AA7-F4D8-4EBE-9427-0D3878D54924}" type="datetime1">
              <a:rPr lang="hr-HR" smtClean="0">
                <a:solidFill>
                  <a:srgbClr val="FFFFFF"/>
                </a:solidFill>
              </a:rPr>
              <a:pPr/>
              <a:t>18.6.2012.</a:t>
            </a:fld>
            <a:endParaRPr lang="hr-HR">
              <a:solidFill>
                <a:srgbClr val="FFFFFF"/>
              </a:solidFill>
            </a:endParaRPr>
          </a:p>
        </p:txBody>
      </p:sp>
      <p:sp>
        <p:nvSpPr>
          <p:cNvPr id="71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>
                <a:solidFill>
                  <a:srgbClr val="FFFFFF"/>
                </a:solidFill>
              </a:rPr>
              <a:t>www.irena-istra.hr                              www.sear-project.eu</a:t>
            </a:r>
            <a:endParaRPr lang="hr-HR">
              <a:solidFill>
                <a:srgbClr val="FFFFFF"/>
              </a:solidFill>
            </a:endParaRPr>
          </a:p>
        </p:txBody>
      </p:sp>
      <p:sp>
        <p:nvSpPr>
          <p:cNvPr id="72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9BE64FF-FA3F-4530-BAF3-80B763CF7EE5}" type="slidenum">
              <a:rPr lang="hr-HR" smtClean="0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5119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8A62FD-EC16-45A5-95C6-8CB095F59F76}" type="datetime1">
              <a:rPr lang="hr-HR" smtClean="0">
                <a:solidFill>
                  <a:srgbClr val="FFFFFF"/>
                </a:solidFill>
              </a:rPr>
              <a:pPr/>
              <a:t>18.6.2012.</a:t>
            </a:fld>
            <a:endParaRPr lang="hr-HR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r-HR" smtClean="0">
                <a:solidFill>
                  <a:srgbClr val="FFFFFF"/>
                </a:solidFill>
              </a:rPr>
              <a:t>www.irena-istra.hr                              www.sear-project.eu</a:t>
            </a:r>
            <a:endParaRPr lang="hr-HR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E64FF-FA3F-4530-BAF3-80B763CF7EE5}" type="slidenum">
              <a:rPr lang="hr-HR" smtClean="0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0772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A83E76-B73E-46A1-9031-B153F11EC3C7}" type="datetime1">
              <a:rPr lang="hr-HR" smtClean="0">
                <a:solidFill>
                  <a:srgbClr val="FFFFFF"/>
                </a:solidFill>
              </a:rPr>
              <a:pPr/>
              <a:t>18.6.2012.</a:t>
            </a:fld>
            <a:endParaRPr lang="hr-HR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r-HR" smtClean="0">
                <a:solidFill>
                  <a:srgbClr val="FFFFFF"/>
                </a:solidFill>
              </a:rPr>
              <a:t>www.irena-istra.hr                              www.sear-project.eu</a:t>
            </a:r>
            <a:endParaRPr lang="hr-HR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E64FF-FA3F-4530-BAF3-80B763CF7EE5}" type="slidenum">
              <a:rPr lang="hr-HR" smtClean="0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0735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2E9E2-ACFE-499F-89A2-718B146C1A1A}" type="datetime1">
              <a:rPr lang="hr-HR" smtClean="0">
                <a:solidFill>
                  <a:srgbClr val="FFFFFF"/>
                </a:solidFill>
              </a:rPr>
              <a:pPr/>
              <a:t>18.6.2012.</a:t>
            </a:fld>
            <a:endParaRPr lang="hr-HR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r-HR" smtClean="0">
                <a:solidFill>
                  <a:srgbClr val="FFFFFF"/>
                </a:solidFill>
              </a:rPr>
              <a:t>www.irena-istra.hr                              www.sear-project.eu</a:t>
            </a:r>
            <a:endParaRPr lang="hr-HR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E64FF-FA3F-4530-BAF3-80B763CF7EE5}" type="slidenum">
              <a:rPr lang="hr-HR" smtClean="0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0250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F6723-0D4E-401F-B52A-A18CC0CAAD18}" type="datetime1">
              <a:rPr lang="hr-HR" smtClean="0">
                <a:solidFill>
                  <a:srgbClr val="FFFFFF"/>
                </a:solidFill>
              </a:rPr>
              <a:pPr/>
              <a:t>18.6.2012.</a:t>
            </a:fld>
            <a:endParaRPr lang="hr-HR">
              <a:solidFill>
                <a:srgbClr val="FFFFFF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r-HR" smtClean="0">
                <a:solidFill>
                  <a:srgbClr val="FFFFFF"/>
                </a:solidFill>
              </a:rPr>
              <a:t>www.irena-istra.hr                              www.sear-project.eu</a:t>
            </a:r>
            <a:endParaRPr lang="hr-HR">
              <a:solidFill>
                <a:srgbClr val="FFFFFF"/>
              </a:solidFill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E64FF-FA3F-4530-BAF3-80B763CF7EE5}" type="slidenum">
              <a:rPr lang="hr-HR" smtClean="0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0868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AA48FB-DCDE-406A-8009-FBB31E03FB4F}" type="datetime1">
              <a:rPr lang="hr-HR" smtClean="0">
                <a:solidFill>
                  <a:srgbClr val="FFFFFF"/>
                </a:solidFill>
              </a:rPr>
              <a:pPr/>
              <a:t>18.6.2012.</a:t>
            </a:fld>
            <a:endParaRPr lang="hr-HR">
              <a:solidFill>
                <a:srgbClr val="FFFFFF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r-HR" smtClean="0">
                <a:solidFill>
                  <a:srgbClr val="FFFFFF"/>
                </a:solidFill>
              </a:rPr>
              <a:t>www.irena-istra.hr                              www.sear-project.eu</a:t>
            </a:r>
            <a:endParaRPr lang="hr-HR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E64FF-FA3F-4530-BAF3-80B763CF7EE5}" type="slidenum">
              <a:rPr lang="hr-HR" smtClean="0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60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2E9E2-ACFE-499F-89A2-718B146C1A1A}" type="datetime1">
              <a:rPr lang="hr-HR" smtClean="0"/>
              <a:t>18.6.2012.</a:t>
            </a:fld>
            <a:endParaRPr lang="hr-HR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www.irena-istra.hr                              www.sear-project.eu</a:t>
            </a:r>
            <a:endParaRPr lang="hr-HR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E64FF-FA3F-4530-BAF3-80B763CF7E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70002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FFF9DC-D9D6-4FBD-B208-AC89B7E0D225}" type="datetime1">
              <a:rPr lang="hr-HR" smtClean="0">
                <a:solidFill>
                  <a:srgbClr val="FFFFFF"/>
                </a:solidFill>
              </a:rPr>
              <a:pPr/>
              <a:t>18.6.2012.</a:t>
            </a:fld>
            <a:endParaRPr lang="hr-HR">
              <a:solidFill>
                <a:srgbClr val="FFFFFF"/>
              </a:solidFill>
            </a:endParaRPr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r-HR" smtClean="0">
                <a:solidFill>
                  <a:srgbClr val="FFFFFF"/>
                </a:solidFill>
              </a:rPr>
              <a:t>www.irena-istra.hr                              www.sear-project.eu</a:t>
            </a:r>
            <a:endParaRPr lang="hr-HR">
              <a:solidFill>
                <a:srgbClr val="FFFFFF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E64FF-FA3F-4530-BAF3-80B763CF7EE5}" type="slidenum">
              <a:rPr lang="hr-HR" smtClean="0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9490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B7B135-F641-4100-B272-3F0B67E3921B}" type="datetime1">
              <a:rPr lang="hr-HR" smtClean="0">
                <a:solidFill>
                  <a:srgbClr val="FFFFFF"/>
                </a:solidFill>
              </a:rPr>
              <a:pPr/>
              <a:t>18.6.2012.</a:t>
            </a:fld>
            <a:endParaRPr lang="hr-HR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r-HR" smtClean="0">
                <a:solidFill>
                  <a:srgbClr val="FFFFFF"/>
                </a:solidFill>
              </a:rPr>
              <a:t>www.irena-istra.hr                              www.sear-project.eu</a:t>
            </a:r>
            <a:endParaRPr lang="hr-HR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E64FF-FA3F-4530-BAF3-80B763CF7EE5}" type="slidenum">
              <a:rPr lang="hr-HR" smtClean="0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9908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r-HR" noProof="0" smtClean="0"/>
              <a:t>Kliknite ikonu da biste dodali  sliku</a:t>
            </a:r>
            <a:endParaRPr lang="en-US" noProof="0" smtClean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6E0D38-B297-4537-AC0B-A417088DE263}" type="datetime1">
              <a:rPr lang="hr-HR" smtClean="0">
                <a:solidFill>
                  <a:srgbClr val="FFFFFF"/>
                </a:solidFill>
              </a:rPr>
              <a:pPr/>
              <a:t>18.6.2012.</a:t>
            </a:fld>
            <a:endParaRPr lang="hr-HR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r-HR" smtClean="0">
                <a:solidFill>
                  <a:srgbClr val="FFFFFF"/>
                </a:solidFill>
              </a:rPr>
              <a:t>www.irena-istra.hr                              www.sear-project.eu</a:t>
            </a:r>
            <a:endParaRPr lang="hr-HR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E64FF-FA3F-4530-BAF3-80B763CF7EE5}" type="slidenum">
              <a:rPr lang="hr-HR" smtClean="0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5052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231A5A-DECD-43A8-9037-192D3810AC35}" type="datetime1">
              <a:rPr lang="hr-HR" smtClean="0">
                <a:solidFill>
                  <a:srgbClr val="FFFFFF"/>
                </a:solidFill>
              </a:rPr>
              <a:pPr/>
              <a:t>18.6.2012.</a:t>
            </a:fld>
            <a:endParaRPr lang="hr-HR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r-HR" smtClean="0">
                <a:solidFill>
                  <a:srgbClr val="FFFFFF"/>
                </a:solidFill>
              </a:rPr>
              <a:t>www.irena-istra.hr                              www.sear-project.eu</a:t>
            </a:r>
            <a:endParaRPr lang="hr-HR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E64FF-FA3F-4530-BAF3-80B763CF7EE5}" type="slidenum">
              <a:rPr lang="hr-HR" smtClean="0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9322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851289-79D3-445B-AFF0-13E525F91B1F}" type="datetime1">
              <a:rPr lang="hr-HR" smtClean="0">
                <a:solidFill>
                  <a:srgbClr val="FFFFFF"/>
                </a:solidFill>
              </a:rPr>
              <a:pPr/>
              <a:t>18.6.2012.</a:t>
            </a:fld>
            <a:endParaRPr lang="hr-HR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r-HR" smtClean="0">
                <a:solidFill>
                  <a:srgbClr val="FFFFFF"/>
                </a:solidFill>
              </a:rPr>
              <a:t>www.irena-istra.hr                              www.sear-project.eu</a:t>
            </a:r>
            <a:endParaRPr lang="hr-HR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E64FF-FA3F-4530-BAF3-80B763CF7EE5}" type="slidenum">
              <a:rPr lang="hr-HR" smtClean="0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7135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84 w 5740"/>
                <a:gd name="T1" fmla="*/ 2 h 4316"/>
                <a:gd name="T2" fmla="*/ 0 w 5740"/>
                <a:gd name="T3" fmla="*/ 2 h 4316"/>
                <a:gd name="T4" fmla="*/ 0 w 5740"/>
                <a:gd name="T5" fmla="*/ 0 h 4316"/>
                <a:gd name="T6" fmla="*/ 5884 w 5740"/>
                <a:gd name="T7" fmla="*/ 0 h 4316"/>
                <a:gd name="T8" fmla="*/ 5884 w 5740"/>
                <a:gd name="T9" fmla="*/ 2 h 4316"/>
                <a:gd name="T10" fmla="*/ 5884 w 5740"/>
                <a:gd name="T11" fmla="*/ 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>
                <a:solidFill>
                  <a:srgbClr val="FFFFFF"/>
                </a:solidFill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7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7 w 382"/>
                  <a:gd name="T19" fmla="*/ 96 h 96"/>
                  <a:gd name="T20" fmla="*/ 271 w 382"/>
                  <a:gd name="T21" fmla="*/ 90 h 96"/>
                  <a:gd name="T22" fmla="*/ 319 w 382"/>
                  <a:gd name="T23" fmla="*/ 84 h 96"/>
                  <a:gd name="T24" fmla="*/ 360 w 382"/>
                  <a:gd name="T25" fmla="*/ 66 h 96"/>
                  <a:gd name="T26" fmla="*/ 390 w 382"/>
                  <a:gd name="T27" fmla="*/ 42 h 96"/>
                  <a:gd name="T28" fmla="*/ 384 w 382"/>
                  <a:gd name="T29" fmla="*/ 42 h 96"/>
                  <a:gd name="T30" fmla="*/ 354 w 382"/>
                  <a:gd name="T31" fmla="*/ 66 h 96"/>
                  <a:gd name="T32" fmla="*/ 313 w 382"/>
                  <a:gd name="T33" fmla="*/ 78 h 96"/>
                  <a:gd name="T34" fmla="*/ 271 w 382"/>
                  <a:gd name="T35" fmla="*/ 90 h 96"/>
                  <a:gd name="T36" fmla="*/ 217 w 382"/>
                  <a:gd name="T37" fmla="*/ 96 h 96"/>
                  <a:gd name="T38" fmla="*/ 217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7 w 185"/>
                  <a:gd name="T5" fmla="*/ 36 h 210"/>
                  <a:gd name="T6" fmla="*/ 163 w 185"/>
                  <a:gd name="T7" fmla="*/ 72 h 210"/>
                  <a:gd name="T8" fmla="*/ 169 w 185"/>
                  <a:gd name="T9" fmla="*/ 90 h 210"/>
                  <a:gd name="T10" fmla="*/ 175 w 185"/>
                  <a:gd name="T11" fmla="*/ 114 h 210"/>
                  <a:gd name="T12" fmla="*/ 169 w 185"/>
                  <a:gd name="T13" fmla="*/ 138 h 210"/>
                  <a:gd name="T14" fmla="*/ 157 w 185"/>
                  <a:gd name="T15" fmla="*/ 162 h 210"/>
                  <a:gd name="T16" fmla="*/ 127 w 185"/>
                  <a:gd name="T17" fmla="*/ 180 h 210"/>
                  <a:gd name="T18" fmla="*/ 90 w 185"/>
                  <a:gd name="T19" fmla="*/ 198 h 210"/>
                  <a:gd name="T20" fmla="*/ 104 w 185"/>
                  <a:gd name="T21" fmla="*/ 210 h 210"/>
                  <a:gd name="T22" fmla="*/ 139 w 185"/>
                  <a:gd name="T23" fmla="*/ 192 h 210"/>
                  <a:gd name="T24" fmla="*/ 169 w 185"/>
                  <a:gd name="T25" fmla="*/ 168 h 210"/>
                  <a:gd name="T26" fmla="*/ 187 w 185"/>
                  <a:gd name="T27" fmla="*/ 144 h 210"/>
                  <a:gd name="T28" fmla="*/ 193 w 185"/>
                  <a:gd name="T29" fmla="*/ 114 h 210"/>
                  <a:gd name="T30" fmla="*/ 187 w 185"/>
                  <a:gd name="T31" fmla="*/ 90 h 210"/>
                  <a:gd name="T32" fmla="*/ 181 w 185"/>
                  <a:gd name="T33" fmla="*/ 66 h 210"/>
                  <a:gd name="T34" fmla="*/ 163 w 185"/>
                  <a:gd name="T35" fmla="*/ 48 h 210"/>
                  <a:gd name="T36" fmla="*/ 139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graphicFrame>
        <p:nvGraphicFramePr>
          <p:cNvPr id="68" name="Objekt 136"/>
          <p:cNvGraphicFramePr>
            <a:graphicFrameLocks noChangeAspect="1"/>
          </p:cNvGraphicFramePr>
          <p:nvPr/>
        </p:nvGraphicFramePr>
        <p:xfrm>
          <a:off x="7072313" y="214313"/>
          <a:ext cx="1571625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name="CorelDRAW" r:id="rId3" imgW="10158761" imgH="6274701" progId="CorelDRAW.Graphic.10">
                  <p:embed/>
                </p:oleObj>
              </mc:Choice>
              <mc:Fallback>
                <p:oleObj name="CorelDRAW" r:id="rId3" imgW="10158761" imgH="6274701" progId="CorelDRAW.Graphic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2313" y="214313"/>
                        <a:ext cx="1571625" cy="107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9" name="Picture 72" descr="C:\Users\vporopat\Desktop\Irena logo 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549275"/>
            <a:ext cx="25209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9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1849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70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C8C0AA7-F4D8-4EBE-9427-0D3878D54924}" type="datetime1">
              <a:rPr lang="hr-HR" smtClean="0">
                <a:solidFill>
                  <a:srgbClr val="FFFFFF"/>
                </a:solidFill>
              </a:rPr>
              <a:pPr/>
              <a:t>18.6.2012.</a:t>
            </a:fld>
            <a:endParaRPr lang="hr-HR">
              <a:solidFill>
                <a:srgbClr val="FFFFFF"/>
              </a:solidFill>
            </a:endParaRPr>
          </a:p>
        </p:txBody>
      </p:sp>
      <p:sp>
        <p:nvSpPr>
          <p:cNvPr id="71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>
                <a:solidFill>
                  <a:srgbClr val="FFFFFF"/>
                </a:solidFill>
              </a:rPr>
              <a:t>www.irena-istra.hr                              www.sear-project.eu</a:t>
            </a:r>
            <a:endParaRPr lang="hr-HR">
              <a:solidFill>
                <a:srgbClr val="FFFFFF"/>
              </a:solidFill>
            </a:endParaRPr>
          </a:p>
        </p:txBody>
      </p:sp>
      <p:sp>
        <p:nvSpPr>
          <p:cNvPr id="72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9BE64FF-FA3F-4530-BAF3-80B763CF7EE5}" type="slidenum">
              <a:rPr lang="hr-HR" smtClean="0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3128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8A62FD-EC16-45A5-95C6-8CB095F59F76}" type="datetime1">
              <a:rPr lang="hr-HR" smtClean="0">
                <a:solidFill>
                  <a:srgbClr val="FFFFFF"/>
                </a:solidFill>
              </a:rPr>
              <a:pPr/>
              <a:t>18.6.2012.</a:t>
            </a:fld>
            <a:endParaRPr lang="hr-HR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r-HR" smtClean="0">
                <a:solidFill>
                  <a:srgbClr val="FFFFFF"/>
                </a:solidFill>
              </a:rPr>
              <a:t>www.irena-istra.hr                              www.sear-project.eu</a:t>
            </a:r>
            <a:endParaRPr lang="hr-HR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E64FF-FA3F-4530-BAF3-80B763CF7EE5}" type="slidenum">
              <a:rPr lang="hr-HR" smtClean="0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0143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A83E76-B73E-46A1-9031-B153F11EC3C7}" type="datetime1">
              <a:rPr lang="hr-HR" smtClean="0">
                <a:solidFill>
                  <a:srgbClr val="FFFFFF"/>
                </a:solidFill>
              </a:rPr>
              <a:pPr/>
              <a:t>18.6.2012.</a:t>
            </a:fld>
            <a:endParaRPr lang="hr-HR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r-HR" smtClean="0">
                <a:solidFill>
                  <a:srgbClr val="FFFFFF"/>
                </a:solidFill>
              </a:rPr>
              <a:t>www.irena-istra.hr                              www.sear-project.eu</a:t>
            </a:r>
            <a:endParaRPr lang="hr-HR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E64FF-FA3F-4530-BAF3-80B763CF7EE5}" type="slidenum">
              <a:rPr lang="hr-HR" smtClean="0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9508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2E9E2-ACFE-499F-89A2-718B146C1A1A}" type="datetime1">
              <a:rPr lang="hr-HR" smtClean="0">
                <a:solidFill>
                  <a:srgbClr val="FFFFFF"/>
                </a:solidFill>
              </a:rPr>
              <a:pPr/>
              <a:t>18.6.2012.</a:t>
            </a:fld>
            <a:endParaRPr lang="hr-HR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r-HR" smtClean="0">
                <a:solidFill>
                  <a:srgbClr val="FFFFFF"/>
                </a:solidFill>
              </a:rPr>
              <a:t>www.irena-istra.hr                              www.sear-project.eu</a:t>
            </a:r>
            <a:endParaRPr lang="hr-HR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E64FF-FA3F-4530-BAF3-80B763CF7EE5}" type="slidenum">
              <a:rPr lang="hr-HR" smtClean="0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3448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F6723-0D4E-401F-B52A-A18CC0CAAD18}" type="datetime1">
              <a:rPr lang="hr-HR" smtClean="0">
                <a:solidFill>
                  <a:srgbClr val="FFFFFF"/>
                </a:solidFill>
              </a:rPr>
              <a:pPr/>
              <a:t>18.6.2012.</a:t>
            </a:fld>
            <a:endParaRPr lang="hr-HR">
              <a:solidFill>
                <a:srgbClr val="FFFFFF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r-HR" smtClean="0">
                <a:solidFill>
                  <a:srgbClr val="FFFFFF"/>
                </a:solidFill>
              </a:rPr>
              <a:t>www.irena-istra.hr                              www.sear-project.eu</a:t>
            </a:r>
            <a:endParaRPr lang="hr-HR">
              <a:solidFill>
                <a:srgbClr val="FFFFFF"/>
              </a:solidFill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E64FF-FA3F-4530-BAF3-80B763CF7EE5}" type="slidenum">
              <a:rPr lang="hr-HR" smtClean="0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121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F6723-0D4E-401F-B52A-A18CC0CAAD18}" type="datetime1">
              <a:rPr lang="hr-HR" smtClean="0"/>
              <a:t>18.6.2012.</a:t>
            </a:fld>
            <a:endParaRPr lang="hr-HR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www.irena-istra.hr                              www.sear-project.eu</a:t>
            </a:r>
            <a:endParaRPr lang="hr-HR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E64FF-FA3F-4530-BAF3-80B763CF7E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42907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AA48FB-DCDE-406A-8009-FBB31E03FB4F}" type="datetime1">
              <a:rPr lang="hr-HR" smtClean="0">
                <a:solidFill>
                  <a:srgbClr val="FFFFFF"/>
                </a:solidFill>
              </a:rPr>
              <a:pPr/>
              <a:t>18.6.2012.</a:t>
            </a:fld>
            <a:endParaRPr lang="hr-HR">
              <a:solidFill>
                <a:srgbClr val="FFFFFF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r-HR" smtClean="0">
                <a:solidFill>
                  <a:srgbClr val="FFFFFF"/>
                </a:solidFill>
              </a:rPr>
              <a:t>www.irena-istra.hr                              www.sear-project.eu</a:t>
            </a:r>
            <a:endParaRPr lang="hr-HR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E64FF-FA3F-4530-BAF3-80B763CF7EE5}" type="slidenum">
              <a:rPr lang="hr-HR" smtClean="0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5643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FFF9DC-D9D6-4FBD-B208-AC89B7E0D225}" type="datetime1">
              <a:rPr lang="hr-HR" smtClean="0">
                <a:solidFill>
                  <a:srgbClr val="FFFFFF"/>
                </a:solidFill>
              </a:rPr>
              <a:pPr/>
              <a:t>18.6.2012.</a:t>
            </a:fld>
            <a:endParaRPr lang="hr-HR">
              <a:solidFill>
                <a:srgbClr val="FFFFFF"/>
              </a:solidFill>
            </a:endParaRPr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r-HR" smtClean="0">
                <a:solidFill>
                  <a:srgbClr val="FFFFFF"/>
                </a:solidFill>
              </a:rPr>
              <a:t>www.irena-istra.hr                              www.sear-project.eu</a:t>
            </a:r>
            <a:endParaRPr lang="hr-HR">
              <a:solidFill>
                <a:srgbClr val="FFFFFF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E64FF-FA3F-4530-BAF3-80B763CF7EE5}" type="slidenum">
              <a:rPr lang="hr-HR" smtClean="0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2647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B7B135-F641-4100-B272-3F0B67E3921B}" type="datetime1">
              <a:rPr lang="hr-HR" smtClean="0">
                <a:solidFill>
                  <a:srgbClr val="FFFFFF"/>
                </a:solidFill>
              </a:rPr>
              <a:pPr/>
              <a:t>18.6.2012.</a:t>
            </a:fld>
            <a:endParaRPr lang="hr-HR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r-HR" smtClean="0">
                <a:solidFill>
                  <a:srgbClr val="FFFFFF"/>
                </a:solidFill>
              </a:rPr>
              <a:t>www.irena-istra.hr                              www.sear-project.eu</a:t>
            </a:r>
            <a:endParaRPr lang="hr-HR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E64FF-FA3F-4530-BAF3-80B763CF7EE5}" type="slidenum">
              <a:rPr lang="hr-HR" smtClean="0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9303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r-HR" noProof="0" smtClean="0"/>
              <a:t>Kliknite ikonu da biste dodali  sliku</a:t>
            </a:r>
            <a:endParaRPr lang="en-US" noProof="0" smtClean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6E0D38-B297-4537-AC0B-A417088DE263}" type="datetime1">
              <a:rPr lang="hr-HR" smtClean="0">
                <a:solidFill>
                  <a:srgbClr val="FFFFFF"/>
                </a:solidFill>
              </a:rPr>
              <a:pPr/>
              <a:t>18.6.2012.</a:t>
            </a:fld>
            <a:endParaRPr lang="hr-HR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r-HR" smtClean="0">
                <a:solidFill>
                  <a:srgbClr val="FFFFFF"/>
                </a:solidFill>
              </a:rPr>
              <a:t>www.irena-istra.hr                              www.sear-project.eu</a:t>
            </a:r>
            <a:endParaRPr lang="hr-HR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E64FF-FA3F-4530-BAF3-80B763CF7EE5}" type="slidenum">
              <a:rPr lang="hr-HR" smtClean="0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5526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231A5A-DECD-43A8-9037-192D3810AC35}" type="datetime1">
              <a:rPr lang="hr-HR" smtClean="0">
                <a:solidFill>
                  <a:srgbClr val="FFFFFF"/>
                </a:solidFill>
              </a:rPr>
              <a:pPr/>
              <a:t>18.6.2012.</a:t>
            </a:fld>
            <a:endParaRPr lang="hr-HR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r-HR" smtClean="0">
                <a:solidFill>
                  <a:srgbClr val="FFFFFF"/>
                </a:solidFill>
              </a:rPr>
              <a:t>www.irena-istra.hr                              www.sear-project.eu</a:t>
            </a:r>
            <a:endParaRPr lang="hr-HR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E64FF-FA3F-4530-BAF3-80B763CF7EE5}" type="slidenum">
              <a:rPr lang="hr-HR" smtClean="0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5770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851289-79D3-445B-AFF0-13E525F91B1F}" type="datetime1">
              <a:rPr lang="hr-HR" smtClean="0">
                <a:solidFill>
                  <a:srgbClr val="FFFFFF"/>
                </a:solidFill>
              </a:rPr>
              <a:pPr/>
              <a:t>18.6.2012.</a:t>
            </a:fld>
            <a:endParaRPr lang="hr-HR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r-HR" smtClean="0">
                <a:solidFill>
                  <a:srgbClr val="FFFFFF"/>
                </a:solidFill>
              </a:rPr>
              <a:t>www.irena-istra.hr                              www.sear-project.eu</a:t>
            </a:r>
            <a:endParaRPr lang="hr-HR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E64FF-FA3F-4530-BAF3-80B763CF7EE5}" type="slidenum">
              <a:rPr lang="hr-HR" smtClean="0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98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AA48FB-DCDE-406A-8009-FBB31E03FB4F}" type="datetime1">
              <a:rPr lang="hr-HR" smtClean="0"/>
              <a:t>18.6.2012.</a:t>
            </a:fld>
            <a:endParaRPr lang="hr-HR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www.irena-istra.hr                              www.sear-project.eu</a:t>
            </a:r>
            <a:endParaRPr lang="hr-HR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E64FF-FA3F-4530-BAF3-80B763CF7E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3777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FFF9DC-D9D6-4FBD-B208-AC89B7E0D225}" type="datetime1">
              <a:rPr lang="hr-HR" smtClean="0"/>
              <a:t>18.6.2012.</a:t>
            </a:fld>
            <a:endParaRPr lang="hr-HR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www.irena-istra.hr                              www.sear-project.eu</a:t>
            </a:r>
            <a:endParaRPr lang="hr-HR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E64FF-FA3F-4530-BAF3-80B763CF7E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514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B7B135-F641-4100-B272-3F0B67E3921B}" type="datetime1">
              <a:rPr lang="hr-HR" smtClean="0"/>
              <a:t>18.6.2012.</a:t>
            </a:fld>
            <a:endParaRPr lang="hr-HR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www.irena-istra.hr                              www.sear-project.eu</a:t>
            </a:r>
            <a:endParaRPr lang="hr-HR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E64FF-FA3F-4530-BAF3-80B763CF7E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3036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r-HR" noProof="0" smtClean="0"/>
              <a:t>Kliknite ikonu da biste dodali  sliku</a:t>
            </a:r>
            <a:endParaRPr lang="en-US" noProof="0" smtClean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6E0D38-B297-4537-AC0B-A417088DE263}" type="datetime1">
              <a:rPr lang="hr-HR" smtClean="0"/>
              <a:t>18.6.2012.</a:t>
            </a:fld>
            <a:endParaRPr lang="hr-HR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www.irena-istra.hr                              www.sear-project.eu</a:t>
            </a:r>
            <a:endParaRPr lang="hr-HR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E64FF-FA3F-4530-BAF3-80B763CF7E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0974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4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84 w 5740"/>
                <a:gd name="T1" fmla="*/ 2 h 4316"/>
                <a:gd name="T2" fmla="*/ 0 w 5740"/>
                <a:gd name="T3" fmla="*/ 2 h 4316"/>
                <a:gd name="T4" fmla="*/ 0 w 5740"/>
                <a:gd name="T5" fmla="*/ 0 h 4316"/>
                <a:gd name="T6" fmla="*/ 5884 w 5740"/>
                <a:gd name="T7" fmla="*/ 0 h 4316"/>
                <a:gd name="T8" fmla="*/ 5884 w 5740"/>
                <a:gd name="T9" fmla="*/ 2 h 4316"/>
                <a:gd name="T10" fmla="*/ 5884 w 5740"/>
                <a:gd name="T11" fmla="*/ 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grpSp>
          <p:nvGrpSpPr>
            <p:cNvPr id="1035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741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1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1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1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1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1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2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2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2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2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2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6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742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2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2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2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3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3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3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3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3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3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3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3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80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081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744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4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4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85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1037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744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4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4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4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4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5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5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8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745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5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5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5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5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5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5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6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6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8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9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7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7 w 382"/>
                  <a:gd name="T19" fmla="*/ 96 h 96"/>
                  <a:gd name="T20" fmla="*/ 271 w 382"/>
                  <a:gd name="T21" fmla="*/ 90 h 96"/>
                  <a:gd name="T22" fmla="*/ 319 w 382"/>
                  <a:gd name="T23" fmla="*/ 84 h 96"/>
                  <a:gd name="T24" fmla="*/ 360 w 382"/>
                  <a:gd name="T25" fmla="*/ 66 h 96"/>
                  <a:gd name="T26" fmla="*/ 390 w 382"/>
                  <a:gd name="T27" fmla="*/ 42 h 96"/>
                  <a:gd name="T28" fmla="*/ 384 w 382"/>
                  <a:gd name="T29" fmla="*/ 42 h 96"/>
                  <a:gd name="T30" fmla="*/ 354 w 382"/>
                  <a:gd name="T31" fmla="*/ 66 h 96"/>
                  <a:gd name="T32" fmla="*/ 313 w 382"/>
                  <a:gd name="T33" fmla="*/ 78 h 96"/>
                  <a:gd name="T34" fmla="*/ 271 w 382"/>
                  <a:gd name="T35" fmla="*/ 90 h 96"/>
                  <a:gd name="T36" fmla="*/ 217 w 382"/>
                  <a:gd name="T37" fmla="*/ 96 h 96"/>
                  <a:gd name="T38" fmla="*/ 217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040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041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042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043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044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7 w 185"/>
                  <a:gd name="T5" fmla="*/ 36 h 210"/>
                  <a:gd name="T6" fmla="*/ 163 w 185"/>
                  <a:gd name="T7" fmla="*/ 72 h 210"/>
                  <a:gd name="T8" fmla="*/ 169 w 185"/>
                  <a:gd name="T9" fmla="*/ 90 h 210"/>
                  <a:gd name="T10" fmla="*/ 175 w 185"/>
                  <a:gd name="T11" fmla="*/ 114 h 210"/>
                  <a:gd name="T12" fmla="*/ 169 w 185"/>
                  <a:gd name="T13" fmla="*/ 138 h 210"/>
                  <a:gd name="T14" fmla="*/ 157 w 185"/>
                  <a:gd name="T15" fmla="*/ 162 h 210"/>
                  <a:gd name="T16" fmla="*/ 127 w 185"/>
                  <a:gd name="T17" fmla="*/ 180 h 210"/>
                  <a:gd name="T18" fmla="*/ 90 w 185"/>
                  <a:gd name="T19" fmla="*/ 198 h 210"/>
                  <a:gd name="T20" fmla="*/ 104 w 185"/>
                  <a:gd name="T21" fmla="*/ 210 h 210"/>
                  <a:gd name="T22" fmla="*/ 139 w 185"/>
                  <a:gd name="T23" fmla="*/ 192 h 210"/>
                  <a:gd name="T24" fmla="*/ 169 w 185"/>
                  <a:gd name="T25" fmla="*/ 168 h 210"/>
                  <a:gd name="T26" fmla="*/ 187 w 185"/>
                  <a:gd name="T27" fmla="*/ 144 h 210"/>
                  <a:gd name="T28" fmla="*/ 193 w 185"/>
                  <a:gd name="T29" fmla="*/ 114 h 210"/>
                  <a:gd name="T30" fmla="*/ 187 w 185"/>
                  <a:gd name="T31" fmla="*/ 90 h 210"/>
                  <a:gd name="T32" fmla="*/ 181 w 185"/>
                  <a:gd name="T33" fmla="*/ 66 h 210"/>
                  <a:gd name="T34" fmla="*/ 163 w 185"/>
                  <a:gd name="T35" fmla="*/ 48 h 210"/>
                  <a:gd name="T36" fmla="*/ 139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045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grpSp>
            <p:nvGrpSpPr>
              <p:cNvPr id="1046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0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747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hr-HR" dirty="0" smtClean="0"/>
              <a:t>Kliknite da biste uredili stil naslova matrice</a:t>
            </a:r>
          </a:p>
        </p:txBody>
      </p:sp>
      <p:sp>
        <p:nvSpPr>
          <p:cNvPr id="1747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dirty="0" smtClean="0"/>
              <a:t>Kliknite da biste uredili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</a:p>
        </p:txBody>
      </p:sp>
      <p:sp>
        <p:nvSpPr>
          <p:cNvPr id="1747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24BE81D-08D6-4C2D-BF3E-6DA75A25957F}" type="datetime1">
              <a:rPr lang="hr-HR" smtClean="0"/>
              <a:t>18.6.2012.</a:t>
            </a:fld>
            <a:endParaRPr lang="hr-HR"/>
          </a:p>
        </p:txBody>
      </p:sp>
      <p:sp>
        <p:nvSpPr>
          <p:cNvPr id="1747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hr-HR" smtClean="0"/>
              <a:t>www.irena-istra.hr                              www.sear-project.eu</a:t>
            </a:r>
            <a:endParaRPr lang="hr-HR"/>
          </a:p>
        </p:txBody>
      </p:sp>
      <p:sp>
        <p:nvSpPr>
          <p:cNvPr id="1747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9BE64FF-FA3F-4530-BAF3-80B763CF7EE5}" type="slidenum">
              <a:rPr lang="hr-HR" smtClean="0"/>
              <a:t>‹#›</a:t>
            </a:fld>
            <a:endParaRPr lang="hr-HR"/>
          </a:p>
        </p:txBody>
      </p:sp>
      <p:pic>
        <p:nvPicPr>
          <p:cNvPr id="1033" name="Picture 72" descr="C:\Users\vporopat\Desktop\Irena logo 3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1800225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Uredite stil naslova matrice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2B24DBCB-2A53-4865-94B0-60178DE23EC2}" type="datetime1">
              <a:rPr lang="hr-HR" smtClean="0"/>
              <a:t>18.6.2012.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r>
              <a:rPr lang="hr-HR" smtClean="0"/>
              <a:t>www.irena-istra.hr                              www.sear-project.eu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49BE64FF-FA3F-4530-BAF3-80B763CF7EE5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4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84 w 5740"/>
                <a:gd name="T1" fmla="*/ 2 h 4316"/>
                <a:gd name="T2" fmla="*/ 0 w 5740"/>
                <a:gd name="T3" fmla="*/ 2 h 4316"/>
                <a:gd name="T4" fmla="*/ 0 w 5740"/>
                <a:gd name="T5" fmla="*/ 0 h 4316"/>
                <a:gd name="T6" fmla="*/ 5884 w 5740"/>
                <a:gd name="T7" fmla="*/ 0 h 4316"/>
                <a:gd name="T8" fmla="*/ 5884 w 5740"/>
                <a:gd name="T9" fmla="*/ 2 h 4316"/>
                <a:gd name="T10" fmla="*/ 5884 w 5740"/>
                <a:gd name="T11" fmla="*/ 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>
                <a:solidFill>
                  <a:srgbClr val="FFFFFF"/>
                </a:solidFill>
              </a:endParaRPr>
            </a:p>
          </p:txBody>
        </p:sp>
        <p:grpSp>
          <p:nvGrpSpPr>
            <p:cNvPr id="1035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741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1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1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1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1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1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2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2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2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2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2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6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742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2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2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2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3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3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3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3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3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3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3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3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0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>
                  <a:solidFill>
                    <a:srgbClr val="FFFFFF"/>
                  </a:solidFill>
                </a:endParaRPr>
              </a:p>
            </p:txBody>
          </p:sp>
          <p:sp>
            <p:nvSpPr>
              <p:cNvPr id="1081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>
                  <a:solidFill>
                    <a:srgbClr val="FFFFFF"/>
                  </a:solidFill>
                </a:endParaRPr>
              </a:p>
            </p:txBody>
          </p:sp>
          <p:sp>
            <p:nvSpPr>
              <p:cNvPr id="1744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4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4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7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744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4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4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4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4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8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6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6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8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9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7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7 w 382"/>
                  <a:gd name="T19" fmla="*/ 96 h 96"/>
                  <a:gd name="T20" fmla="*/ 271 w 382"/>
                  <a:gd name="T21" fmla="*/ 90 h 96"/>
                  <a:gd name="T22" fmla="*/ 319 w 382"/>
                  <a:gd name="T23" fmla="*/ 84 h 96"/>
                  <a:gd name="T24" fmla="*/ 360 w 382"/>
                  <a:gd name="T25" fmla="*/ 66 h 96"/>
                  <a:gd name="T26" fmla="*/ 390 w 382"/>
                  <a:gd name="T27" fmla="*/ 42 h 96"/>
                  <a:gd name="T28" fmla="*/ 384 w 382"/>
                  <a:gd name="T29" fmla="*/ 42 h 96"/>
                  <a:gd name="T30" fmla="*/ 354 w 382"/>
                  <a:gd name="T31" fmla="*/ 66 h 96"/>
                  <a:gd name="T32" fmla="*/ 313 w 382"/>
                  <a:gd name="T33" fmla="*/ 78 h 96"/>
                  <a:gd name="T34" fmla="*/ 271 w 382"/>
                  <a:gd name="T35" fmla="*/ 90 h 96"/>
                  <a:gd name="T36" fmla="*/ 217 w 382"/>
                  <a:gd name="T37" fmla="*/ 96 h 96"/>
                  <a:gd name="T38" fmla="*/ 217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>
                  <a:solidFill>
                    <a:srgbClr val="FFFFFF"/>
                  </a:solidFill>
                </a:endParaRPr>
              </a:p>
            </p:txBody>
          </p:sp>
          <p:sp>
            <p:nvSpPr>
              <p:cNvPr id="1043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7 w 185"/>
                  <a:gd name="T5" fmla="*/ 36 h 210"/>
                  <a:gd name="T6" fmla="*/ 163 w 185"/>
                  <a:gd name="T7" fmla="*/ 72 h 210"/>
                  <a:gd name="T8" fmla="*/ 169 w 185"/>
                  <a:gd name="T9" fmla="*/ 90 h 210"/>
                  <a:gd name="T10" fmla="*/ 175 w 185"/>
                  <a:gd name="T11" fmla="*/ 114 h 210"/>
                  <a:gd name="T12" fmla="*/ 169 w 185"/>
                  <a:gd name="T13" fmla="*/ 138 h 210"/>
                  <a:gd name="T14" fmla="*/ 157 w 185"/>
                  <a:gd name="T15" fmla="*/ 162 h 210"/>
                  <a:gd name="T16" fmla="*/ 127 w 185"/>
                  <a:gd name="T17" fmla="*/ 180 h 210"/>
                  <a:gd name="T18" fmla="*/ 90 w 185"/>
                  <a:gd name="T19" fmla="*/ 198 h 210"/>
                  <a:gd name="T20" fmla="*/ 104 w 185"/>
                  <a:gd name="T21" fmla="*/ 210 h 210"/>
                  <a:gd name="T22" fmla="*/ 139 w 185"/>
                  <a:gd name="T23" fmla="*/ 192 h 210"/>
                  <a:gd name="T24" fmla="*/ 169 w 185"/>
                  <a:gd name="T25" fmla="*/ 168 h 210"/>
                  <a:gd name="T26" fmla="*/ 187 w 185"/>
                  <a:gd name="T27" fmla="*/ 144 h 210"/>
                  <a:gd name="T28" fmla="*/ 193 w 185"/>
                  <a:gd name="T29" fmla="*/ 114 h 210"/>
                  <a:gd name="T30" fmla="*/ 187 w 185"/>
                  <a:gd name="T31" fmla="*/ 90 h 210"/>
                  <a:gd name="T32" fmla="*/ 181 w 185"/>
                  <a:gd name="T33" fmla="*/ 66 h 210"/>
                  <a:gd name="T34" fmla="*/ 163 w 185"/>
                  <a:gd name="T35" fmla="*/ 48 h 210"/>
                  <a:gd name="T36" fmla="*/ 139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046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50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1747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hr-HR" dirty="0" smtClean="0"/>
              <a:t>Kliknite da biste uredili stil naslova matrice</a:t>
            </a:r>
          </a:p>
        </p:txBody>
      </p:sp>
      <p:sp>
        <p:nvSpPr>
          <p:cNvPr id="1747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dirty="0" smtClean="0"/>
              <a:t>Kliknite da biste uredili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</a:p>
        </p:txBody>
      </p:sp>
      <p:sp>
        <p:nvSpPr>
          <p:cNvPr id="1747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24BE81D-08D6-4C2D-BF3E-6DA75A25957F}" type="datetime1">
              <a:rPr lang="hr-HR" smtClean="0">
                <a:solidFill>
                  <a:srgbClr val="FFFFFF"/>
                </a:solidFill>
              </a:rPr>
              <a:pPr/>
              <a:t>18.6.2012.</a:t>
            </a:fld>
            <a:endParaRPr lang="hr-HR">
              <a:solidFill>
                <a:srgbClr val="FFFFFF"/>
              </a:solidFill>
            </a:endParaRPr>
          </a:p>
        </p:txBody>
      </p:sp>
      <p:sp>
        <p:nvSpPr>
          <p:cNvPr id="1747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hr-HR" smtClean="0">
                <a:solidFill>
                  <a:srgbClr val="FFFFFF"/>
                </a:solidFill>
              </a:rPr>
              <a:t>www.irena-istra.hr                              www.sear-project.eu</a:t>
            </a:r>
            <a:endParaRPr lang="hr-HR">
              <a:solidFill>
                <a:srgbClr val="FFFFFF"/>
              </a:solidFill>
            </a:endParaRPr>
          </a:p>
        </p:txBody>
      </p:sp>
      <p:sp>
        <p:nvSpPr>
          <p:cNvPr id="1747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9BE64FF-FA3F-4530-BAF3-80B763CF7EE5}" type="slidenum">
              <a:rPr lang="hr-HR" smtClean="0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  <p:pic>
        <p:nvPicPr>
          <p:cNvPr id="1033" name="Picture 72" descr="C:\Users\vporopat\Desktop\Irena logo 3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1800225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0941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4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84 w 5740"/>
                <a:gd name="T1" fmla="*/ 2 h 4316"/>
                <a:gd name="T2" fmla="*/ 0 w 5740"/>
                <a:gd name="T3" fmla="*/ 2 h 4316"/>
                <a:gd name="T4" fmla="*/ 0 w 5740"/>
                <a:gd name="T5" fmla="*/ 0 h 4316"/>
                <a:gd name="T6" fmla="*/ 5884 w 5740"/>
                <a:gd name="T7" fmla="*/ 0 h 4316"/>
                <a:gd name="T8" fmla="*/ 5884 w 5740"/>
                <a:gd name="T9" fmla="*/ 2 h 4316"/>
                <a:gd name="T10" fmla="*/ 5884 w 5740"/>
                <a:gd name="T11" fmla="*/ 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>
                <a:solidFill>
                  <a:srgbClr val="FFFFFF"/>
                </a:solidFill>
              </a:endParaRPr>
            </a:p>
          </p:txBody>
        </p:sp>
        <p:grpSp>
          <p:nvGrpSpPr>
            <p:cNvPr id="1035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741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1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1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1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1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1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2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2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2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2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2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6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742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2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2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2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3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3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3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3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3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3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3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3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0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>
                  <a:solidFill>
                    <a:srgbClr val="FFFFFF"/>
                  </a:solidFill>
                </a:endParaRPr>
              </a:p>
            </p:txBody>
          </p:sp>
          <p:sp>
            <p:nvSpPr>
              <p:cNvPr id="1081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>
                  <a:solidFill>
                    <a:srgbClr val="FFFFFF"/>
                  </a:solidFill>
                </a:endParaRPr>
              </a:p>
            </p:txBody>
          </p:sp>
          <p:sp>
            <p:nvSpPr>
              <p:cNvPr id="1744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4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4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7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744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4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4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4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4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8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6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6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8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9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7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7 w 382"/>
                  <a:gd name="T19" fmla="*/ 96 h 96"/>
                  <a:gd name="T20" fmla="*/ 271 w 382"/>
                  <a:gd name="T21" fmla="*/ 90 h 96"/>
                  <a:gd name="T22" fmla="*/ 319 w 382"/>
                  <a:gd name="T23" fmla="*/ 84 h 96"/>
                  <a:gd name="T24" fmla="*/ 360 w 382"/>
                  <a:gd name="T25" fmla="*/ 66 h 96"/>
                  <a:gd name="T26" fmla="*/ 390 w 382"/>
                  <a:gd name="T27" fmla="*/ 42 h 96"/>
                  <a:gd name="T28" fmla="*/ 384 w 382"/>
                  <a:gd name="T29" fmla="*/ 42 h 96"/>
                  <a:gd name="T30" fmla="*/ 354 w 382"/>
                  <a:gd name="T31" fmla="*/ 66 h 96"/>
                  <a:gd name="T32" fmla="*/ 313 w 382"/>
                  <a:gd name="T33" fmla="*/ 78 h 96"/>
                  <a:gd name="T34" fmla="*/ 271 w 382"/>
                  <a:gd name="T35" fmla="*/ 90 h 96"/>
                  <a:gd name="T36" fmla="*/ 217 w 382"/>
                  <a:gd name="T37" fmla="*/ 96 h 96"/>
                  <a:gd name="T38" fmla="*/ 217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>
                  <a:solidFill>
                    <a:srgbClr val="FFFFFF"/>
                  </a:solidFill>
                </a:endParaRPr>
              </a:p>
            </p:txBody>
          </p:sp>
          <p:sp>
            <p:nvSpPr>
              <p:cNvPr id="1043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7 w 185"/>
                  <a:gd name="T5" fmla="*/ 36 h 210"/>
                  <a:gd name="T6" fmla="*/ 163 w 185"/>
                  <a:gd name="T7" fmla="*/ 72 h 210"/>
                  <a:gd name="T8" fmla="*/ 169 w 185"/>
                  <a:gd name="T9" fmla="*/ 90 h 210"/>
                  <a:gd name="T10" fmla="*/ 175 w 185"/>
                  <a:gd name="T11" fmla="*/ 114 h 210"/>
                  <a:gd name="T12" fmla="*/ 169 w 185"/>
                  <a:gd name="T13" fmla="*/ 138 h 210"/>
                  <a:gd name="T14" fmla="*/ 157 w 185"/>
                  <a:gd name="T15" fmla="*/ 162 h 210"/>
                  <a:gd name="T16" fmla="*/ 127 w 185"/>
                  <a:gd name="T17" fmla="*/ 180 h 210"/>
                  <a:gd name="T18" fmla="*/ 90 w 185"/>
                  <a:gd name="T19" fmla="*/ 198 h 210"/>
                  <a:gd name="T20" fmla="*/ 104 w 185"/>
                  <a:gd name="T21" fmla="*/ 210 h 210"/>
                  <a:gd name="T22" fmla="*/ 139 w 185"/>
                  <a:gd name="T23" fmla="*/ 192 h 210"/>
                  <a:gd name="T24" fmla="*/ 169 w 185"/>
                  <a:gd name="T25" fmla="*/ 168 h 210"/>
                  <a:gd name="T26" fmla="*/ 187 w 185"/>
                  <a:gd name="T27" fmla="*/ 144 h 210"/>
                  <a:gd name="T28" fmla="*/ 193 w 185"/>
                  <a:gd name="T29" fmla="*/ 114 h 210"/>
                  <a:gd name="T30" fmla="*/ 187 w 185"/>
                  <a:gd name="T31" fmla="*/ 90 h 210"/>
                  <a:gd name="T32" fmla="*/ 181 w 185"/>
                  <a:gd name="T33" fmla="*/ 66 h 210"/>
                  <a:gd name="T34" fmla="*/ 163 w 185"/>
                  <a:gd name="T35" fmla="*/ 48 h 210"/>
                  <a:gd name="T36" fmla="*/ 139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046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50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1747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hr-HR" dirty="0" smtClean="0"/>
              <a:t>Kliknite da biste uredili stil naslova matrice</a:t>
            </a:r>
          </a:p>
        </p:txBody>
      </p:sp>
      <p:sp>
        <p:nvSpPr>
          <p:cNvPr id="1747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dirty="0" smtClean="0"/>
              <a:t>Kliknite da biste uredili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</a:p>
        </p:txBody>
      </p:sp>
      <p:sp>
        <p:nvSpPr>
          <p:cNvPr id="1747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24BE81D-08D6-4C2D-BF3E-6DA75A25957F}" type="datetime1">
              <a:rPr lang="hr-HR" smtClean="0">
                <a:solidFill>
                  <a:srgbClr val="FFFFFF"/>
                </a:solidFill>
              </a:rPr>
              <a:pPr/>
              <a:t>18.6.2012.</a:t>
            </a:fld>
            <a:endParaRPr lang="hr-HR">
              <a:solidFill>
                <a:srgbClr val="FFFFFF"/>
              </a:solidFill>
            </a:endParaRPr>
          </a:p>
        </p:txBody>
      </p:sp>
      <p:sp>
        <p:nvSpPr>
          <p:cNvPr id="1747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hr-HR" smtClean="0">
                <a:solidFill>
                  <a:srgbClr val="FFFFFF"/>
                </a:solidFill>
              </a:rPr>
              <a:t>www.irena-istra.hr                              www.sear-project.eu</a:t>
            </a:r>
            <a:endParaRPr lang="hr-HR">
              <a:solidFill>
                <a:srgbClr val="FFFFFF"/>
              </a:solidFill>
            </a:endParaRPr>
          </a:p>
        </p:txBody>
      </p:sp>
      <p:sp>
        <p:nvSpPr>
          <p:cNvPr id="1747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9BE64FF-FA3F-4530-BAF3-80B763CF7EE5}" type="slidenum">
              <a:rPr lang="hr-HR" smtClean="0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  <p:pic>
        <p:nvPicPr>
          <p:cNvPr id="1033" name="Picture 72" descr="C:\Users\vporopat\Desktop\Irena logo 3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1800225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01283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4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84 w 5740"/>
                <a:gd name="T1" fmla="*/ 2 h 4316"/>
                <a:gd name="T2" fmla="*/ 0 w 5740"/>
                <a:gd name="T3" fmla="*/ 2 h 4316"/>
                <a:gd name="T4" fmla="*/ 0 w 5740"/>
                <a:gd name="T5" fmla="*/ 0 h 4316"/>
                <a:gd name="T6" fmla="*/ 5884 w 5740"/>
                <a:gd name="T7" fmla="*/ 0 h 4316"/>
                <a:gd name="T8" fmla="*/ 5884 w 5740"/>
                <a:gd name="T9" fmla="*/ 2 h 4316"/>
                <a:gd name="T10" fmla="*/ 5884 w 5740"/>
                <a:gd name="T11" fmla="*/ 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>
                <a:solidFill>
                  <a:srgbClr val="FFFFFF"/>
                </a:solidFill>
              </a:endParaRPr>
            </a:p>
          </p:txBody>
        </p:sp>
        <p:grpSp>
          <p:nvGrpSpPr>
            <p:cNvPr id="1035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741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1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1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1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1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1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2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2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2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2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2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6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742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2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2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2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3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3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3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3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3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3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3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3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0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>
                  <a:solidFill>
                    <a:srgbClr val="FFFFFF"/>
                  </a:solidFill>
                </a:endParaRPr>
              </a:p>
            </p:txBody>
          </p:sp>
          <p:sp>
            <p:nvSpPr>
              <p:cNvPr id="1081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>
                  <a:solidFill>
                    <a:srgbClr val="FFFFFF"/>
                  </a:solidFill>
                </a:endParaRPr>
              </a:p>
            </p:txBody>
          </p:sp>
          <p:sp>
            <p:nvSpPr>
              <p:cNvPr id="1744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4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4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7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744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4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4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4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4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8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5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6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46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8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9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7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7 w 382"/>
                  <a:gd name="T19" fmla="*/ 96 h 96"/>
                  <a:gd name="T20" fmla="*/ 271 w 382"/>
                  <a:gd name="T21" fmla="*/ 90 h 96"/>
                  <a:gd name="T22" fmla="*/ 319 w 382"/>
                  <a:gd name="T23" fmla="*/ 84 h 96"/>
                  <a:gd name="T24" fmla="*/ 360 w 382"/>
                  <a:gd name="T25" fmla="*/ 66 h 96"/>
                  <a:gd name="T26" fmla="*/ 390 w 382"/>
                  <a:gd name="T27" fmla="*/ 42 h 96"/>
                  <a:gd name="T28" fmla="*/ 384 w 382"/>
                  <a:gd name="T29" fmla="*/ 42 h 96"/>
                  <a:gd name="T30" fmla="*/ 354 w 382"/>
                  <a:gd name="T31" fmla="*/ 66 h 96"/>
                  <a:gd name="T32" fmla="*/ 313 w 382"/>
                  <a:gd name="T33" fmla="*/ 78 h 96"/>
                  <a:gd name="T34" fmla="*/ 271 w 382"/>
                  <a:gd name="T35" fmla="*/ 90 h 96"/>
                  <a:gd name="T36" fmla="*/ 217 w 382"/>
                  <a:gd name="T37" fmla="*/ 96 h 96"/>
                  <a:gd name="T38" fmla="*/ 217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>
                  <a:solidFill>
                    <a:srgbClr val="FFFFFF"/>
                  </a:solidFill>
                </a:endParaRPr>
              </a:p>
            </p:txBody>
          </p:sp>
          <p:sp>
            <p:nvSpPr>
              <p:cNvPr id="1043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7 w 185"/>
                  <a:gd name="T5" fmla="*/ 36 h 210"/>
                  <a:gd name="T6" fmla="*/ 163 w 185"/>
                  <a:gd name="T7" fmla="*/ 72 h 210"/>
                  <a:gd name="T8" fmla="*/ 169 w 185"/>
                  <a:gd name="T9" fmla="*/ 90 h 210"/>
                  <a:gd name="T10" fmla="*/ 175 w 185"/>
                  <a:gd name="T11" fmla="*/ 114 h 210"/>
                  <a:gd name="T12" fmla="*/ 169 w 185"/>
                  <a:gd name="T13" fmla="*/ 138 h 210"/>
                  <a:gd name="T14" fmla="*/ 157 w 185"/>
                  <a:gd name="T15" fmla="*/ 162 h 210"/>
                  <a:gd name="T16" fmla="*/ 127 w 185"/>
                  <a:gd name="T17" fmla="*/ 180 h 210"/>
                  <a:gd name="T18" fmla="*/ 90 w 185"/>
                  <a:gd name="T19" fmla="*/ 198 h 210"/>
                  <a:gd name="T20" fmla="*/ 104 w 185"/>
                  <a:gd name="T21" fmla="*/ 210 h 210"/>
                  <a:gd name="T22" fmla="*/ 139 w 185"/>
                  <a:gd name="T23" fmla="*/ 192 h 210"/>
                  <a:gd name="T24" fmla="*/ 169 w 185"/>
                  <a:gd name="T25" fmla="*/ 168 h 210"/>
                  <a:gd name="T26" fmla="*/ 187 w 185"/>
                  <a:gd name="T27" fmla="*/ 144 h 210"/>
                  <a:gd name="T28" fmla="*/ 193 w 185"/>
                  <a:gd name="T29" fmla="*/ 114 h 210"/>
                  <a:gd name="T30" fmla="*/ 187 w 185"/>
                  <a:gd name="T31" fmla="*/ 90 h 210"/>
                  <a:gd name="T32" fmla="*/ 181 w 185"/>
                  <a:gd name="T33" fmla="*/ 66 h 210"/>
                  <a:gd name="T34" fmla="*/ 163 w 185"/>
                  <a:gd name="T35" fmla="*/ 48 h 210"/>
                  <a:gd name="T36" fmla="*/ 139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046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50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1747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hr-HR" dirty="0" smtClean="0"/>
              <a:t>Kliknite da biste uredili stil naslova matrice</a:t>
            </a:r>
          </a:p>
        </p:txBody>
      </p:sp>
      <p:sp>
        <p:nvSpPr>
          <p:cNvPr id="1747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dirty="0" smtClean="0"/>
              <a:t>Kliknite da biste uredili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</a:p>
        </p:txBody>
      </p:sp>
      <p:sp>
        <p:nvSpPr>
          <p:cNvPr id="1747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24BE81D-08D6-4C2D-BF3E-6DA75A25957F}" type="datetime1">
              <a:rPr lang="hr-HR" smtClean="0">
                <a:solidFill>
                  <a:srgbClr val="FFFFFF"/>
                </a:solidFill>
              </a:rPr>
              <a:pPr/>
              <a:t>18.6.2012.</a:t>
            </a:fld>
            <a:endParaRPr lang="hr-HR">
              <a:solidFill>
                <a:srgbClr val="FFFFFF"/>
              </a:solidFill>
            </a:endParaRPr>
          </a:p>
        </p:txBody>
      </p:sp>
      <p:sp>
        <p:nvSpPr>
          <p:cNvPr id="1747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hr-HR" smtClean="0">
                <a:solidFill>
                  <a:srgbClr val="FFFFFF"/>
                </a:solidFill>
              </a:rPr>
              <a:t>www.irena-istra.hr                              www.sear-project.eu</a:t>
            </a:r>
            <a:endParaRPr lang="hr-HR">
              <a:solidFill>
                <a:srgbClr val="FFFFFF"/>
              </a:solidFill>
            </a:endParaRPr>
          </a:p>
        </p:txBody>
      </p:sp>
      <p:sp>
        <p:nvSpPr>
          <p:cNvPr id="1747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9BE64FF-FA3F-4530-BAF3-80B763CF7EE5}" type="slidenum">
              <a:rPr lang="hr-HR" smtClean="0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  <p:pic>
        <p:nvPicPr>
          <p:cNvPr id="1033" name="Picture 72" descr="C:\Users\vporopat\Desktop\Irena logo 3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1800225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83518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jpg"/><Relationship Id="rId5" Type="http://schemas.openxmlformats.org/officeDocument/2006/relationships/image" Target="../media/image2.emf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jpg"/><Relationship Id="rId5" Type="http://schemas.openxmlformats.org/officeDocument/2006/relationships/image" Target="../media/image2.emf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7.vml"/><Relationship Id="rId6" Type="http://schemas.openxmlformats.org/officeDocument/2006/relationships/hyperlink" Target="http://images.google.hr/imgres?imgurl=http://www.geni.org/globalenergy/library/articles-renewable-energy-transmission/graphics/Irish_Renewable_Energy_Summit.gif&amp;imgrefurl=http://www.geni.org/globalenergy/library/articles-renewable-energy-transmission/general.shtml&amp;h=228&amp;w=270&amp;sz=40&amp;hl=hr&amp;start=12&amp;tbnid=IICkJXDDU42m6M:&amp;tbnh=95&amp;tbnw=113&amp;prev=/images?q=renewable+energy&amp;gbv=2&amp;hl=hr&amp;sa=G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Relationship Id="rId9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irena@irena-istra.hr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 sz="quarter"/>
          </p:nvPr>
        </p:nvSpPr>
        <p:spPr>
          <a:xfrm>
            <a:off x="685800" y="1980307"/>
            <a:ext cx="7772400" cy="1736725"/>
          </a:xfrm>
        </p:spPr>
        <p:txBody>
          <a:bodyPr/>
          <a:lstStyle/>
          <a:p>
            <a:r>
              <a:rPr lang="hr-HR" sz="4000" dirty="0" smtClean="0"/>
              <a:t>Aktualni primjeri i projekti uštede energije i energetske učinkovitosti u Istarskoj županiji</a:t>
            </a:r>
            <a:endParaRPr lang="hr-HR" sz="4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sz="quarter" idx="1"/>
          </p:nvPr>
        </p:nvSpPr>
        <p:spPr>
          <a:xfrm>
            <a:off x="1371600" y="3476600"/>
            <a:ext cx="6400800" cy="1752600"/>
          </a:xfrm>
        </p:spPr>
        <p:txBody>
          <a:bodyPr/>
          <a:lstStyle/>
          <a:p>
            <a:endParaRPr lang="hr-HR" dirty="0" smtClean="0"/>
          </a:p>
          <a:p>
            <a:r>
              <a:rPr lang="hr-HR" sz="2800" dirty="0" smtClean="0"/>
              <a:t>IRENA- Istarska Regionalna Energetska Agencija d.o.o.</a:t>
            </a:r>
            <a:endParaRPr lang="hr-HR" sz="2800" dirty="0"/>
          </a:p>
          <a:p>
            <a:r>
              <a:rPr lang="hr-HR" sz="2000" dirty="0" smtClean="0"/>
              <a:t>Valter Poropat, dipl.ing.el.</a:t>
            </a:r>
          </a:p>
          <a:p>
            <a:r>
              <a:rPr lang="hr-HR" sz="2000" dirty="0" smtClean="0"/>
              <a:t>Doris Percan i Tin Brajković</a:t>
            </a:r>
          </a:p>
          <a:p>
            <a:r>
              <a:rPr lang="hr-HR" sz="2000" i="1" dirty="0" smtClean="0"/>
              <a:t>Pula, 18.06.2012.</a:t>
            </a:r>
            <a:endParaRPr lang="hr-HR" sz="2000" i="1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err="1" smtClean="0"/>
              <a:t>www.irena</a:t>
            </a:r>
            <a:r>
              <a:rPr lang="hr-HR" dirty="0" smtClean="0"/>
              <a:t>-</a:t>
            </a:r>
            <a:r>
              <a:rPr lang="hr-HR" dirty="0" err="1" smtClean="0"/>
              <a:t>istra.hr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2920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/>
          <a:lstStyle/>
          <a:p>
            <a:r>
              <a:rPr lang="hr-HR" sz="2800" dirty="0" smtClean="0"/>
              <a:t>Strateški projekt IŽ u trajanju od 4 godine</a:t>
            </a:r>
          </a:p>
          <a:p>
            <a:r>
              <a:rPr lang="hr-HR" sz="2800" dirty="0" smtClean="0"/>
              <a:t>Ukupan proračun 12.499.600,00 €</a:t>
            </a:r>
          </a:p>
          <a:p>
            <a:r>
              <a:rPr lang="hr-HR" sz="2800" dirty="0" smtClean="0"/>
              <a:t>Budžet za IŽ 498.200,00 €</a:t>
            </a:r>
          </a:p>
          <a:p>
            <a:endParaRPr lang="hr-HR" sz="600" dirty="0" smtClean="0"/>
          </a:p>
          <a:p>
            <a:r>
              <a:rPr lang="hr-HR" sz="1600" dirty="0" smtClean="0">
                <a:effectLst/>
              </a:rPr>
              <a:t>Partneri: </a:t>
            </a:r>
            <a:r>
              <a:rPr lang="hr-HR" sz="1600" dirty="0">
                <a:effectLst/>
              </a:rPr>
              <a:t>Glavni partner Regija </a:t>
            </a:r>
            <a:r>
              <a:rPr lang="hr-HR" sz="1600" dirty="0" err="1">
                <a:effectLst/>
              </a:rPr>
              <a:t>Puglia</a:t>
            </a:r>
            <a:r>
              <a:rPr lang="hr-HR" sz="1600" dirty="0">
                <a:effectLst/>
              </a:rPr>
              <a:t>, Regija </a:t>
            </a:r>
            <a:r>
              <a:rPr lang="hr-HR" sz="1600" dirty="0" err="1">
                <a:effectLst/>
              </a:rPr>
              <a:t>Abruzzo</a:t>
            </a:r>
            <a:r>
              <a:rPr lang="hr-HR" sz="1600" dirty="0">
                <a:effectLst/>
              </a:rPr>
              <a:t>, CRES(Centar za obnovljive izvore </a:t>
            </a:r>
            <a:r>
              <a:rPr lang="hr-HR" sz="1600" dirty="0" smtClean="0">
                <a:effectLst/>
              </a:rPr>
              <a:t>energije i </a:t>
            </a:r>
            <a:r>
              <a:rPr lang="hr-HR" sz="1600" dirty="0">
                <a:effectLst/>
              </a:rPr>
              <a:t>uštedu), Dubrovačko Neretvanska županija, Regija </a:t>
            </a:r>
            <a:r>
              <a:rPr lang="hr-HR" sz="1600" dirty="0" err="1">
                <a:effectLst/>
              </a:rPr>
              <a:t>Emilia</a:t>
            </a:r>
            <a:r>
              <a:rPr lang="hr-HR" sz="1600" dirty="0">
                <a:effectLst/>
              </a:rPr>
              <a:t> -</a:t>
            </a:r>
            <a:r>
              <a:rPr lang="hr-HR" sz="1600" dirty="0" err="1">
                <a:effectLst/>
              </a:rPr>
              <a:t>Romagna</a:t>
            </a:r>
            <a:r>
              <a:rPr lang="hr-HR" sz="1600" dirty="0">
                <a:effectLst/>
              </a:rPr>
              <a:t>, Regija </a:t>
            </a:r>
            <a:r>
              <a:rPr lang="hr-HR" sz="1600" dirty="0" err="1">
                <a:effectLst/>
              </a:rPr>
              <a:t>Epirus</a:t>
            </a:r>
            <a:r>
              <a:rPr lang="hr-HR" sz="1600" dirty="0">
                <a:effectLst/>
              </a:rPr>
              <a:t>,Regija </a:t>
            </a:r>
            <a:r>
              <a:rPr lang="hr-HR" sz="1600" dirty="0" err="1">
                <a:effectLst/>
              </a:rPr>
              <a:t>Friuli</a:t>
            </a:r>
            <a:r>
              <a:rPr lang="hr-HR" sz="1600" dirty="0">
                <a:effectLst/>
              </a:rPr>
              <a:t> </a:t>
            </a:r>
            <a:r>
              <a:rPr lang="hr-HR" sz="1600" dirty="0" err="1">
                <a:effectLst/>
              </a:rPr>
              <a:t>Venezia</a:t>
            </a:r>
            <a:r>
              <a:rPr lang="hr-HR" sz="1600" dirty="0">
                <a:effectLst/>
              </a:rPr>
              <a:t> </a:t>
            </a:r>
            <a:r>
              <a:rPr lang="hr-HR" sz="1600" dirty="0" err="1">
                <a:effectLst/>
              </a:rPr>
              <a:t>Giulia</a:t>
            </a:r>
            <a:r>
              <a:rPr lang="hr-HR" sz="1600" dirty="0">
                <a:effectLst/>
              </a:rPr>
              <a:t>, GOLEA, Istarska županija, Regija </a:t>
            </a:r>
            <a:r>
              <a:rPr lang="hr-HR" sz="1600" dirty="0" err="1">
                <a:effectLst/>
              </a:rPr>
              <a:t>Marche</a:t>
            </a:r>
            <a:r>
              <a:rPr lang="hr-HR" sz="1600" dirty="0">
                <a:effectLst/>
              </a:rPr>
              <a:t>, Ministarstvo Gospodarstva trgovine i Energetike </a:t>
            </a:r>
            <a:r>
              <a:rPr lang="hr-HR" sz="1600" dirty="0" err="1">
                <a:effectLst/>
              </a:rPr>
              <a:t>Albania</a:t>
            </a:r>
            <a:r>
              <a:rPr lang="hr-HR" sz="1600" dirty="0">
                <a:effectLst/>
              </a:rPr>
              <a:t>, Ministarstvo Vanjske trgovine i ekonomskih odnosa Bosne i Hercegovine, Regija </a:t>
            </a:r>
            <a:r>
              <a:rPr lang="hr-HR" sz="1600" dirty="0" err="1">
                <a:effectLst/>
              </a:rPr>
              <a:t>Molise</a:t>
            </a:r>
            <a:r>
              <a:rPr lang="hr-HR" sz="1600" dirty="0">
                <a:effectLst/>
              </a:rPr>
              <a:t>, Općina </a:t>
            </a:r>
            <a:r>
              <a:rPr lang="hr-HR" sz="1600" dirty="0" smtClean="0">
                <a:effectLst/>
              </a:rPr>
              <a:t>Kotor, </a:t>
            </a:r>
            <a:r>
              <a:rPr lang="hr-HR" sz="1600" dirty="0">
                <a:effectLst/>
              </a:rPr>
              <a:t>Primorsko Goranska Županija, SEEA, Splitsko Dalmatinska županija, </a:t>
            </a:r>
            <a:r>
              <a:rPr lang="hr-HR" sz="1600" dirty="0" err="1">
                <a:effectLst/>
              </a:rPr>
              <a:t>Veneto</a:t>
            </a:r>
            <a:r>
              <a:rPr lang="hr-HR" sz="1600" dirty="0">
                <a:effectLst/>
              </a:rPr>
              <a:t> </a:t>
            </a:r>
            <a:r>
              <a:rPr lang="hr-HR" sz="1600" dirty="0" err="1">
                <a:effectLst/>
              </a:rPr>
              <a:t>Agricoltura</a:t>
            </a:r>
            <a:r>
              <a:rPr lang="hr-HR" sz="1600" dirty="0">
                <a:effectLst/>
              </a:rPr>
              <a:t>, Ministarstvo Gospodarstva Republike Slovenije - odjel za Energiju, ENEL S.p.A.</a:t>
            </a:r>
          </a:p>
          <a:p>
            <a:endParaRPr lang="hr-HR" sz="2800" dirty="0"/>
          </a:p>
        </p:txBody>
      </p:sp>
      <p:pic>
        <p:nvPicPr>
          <p:cNvPr id="3074" name="Slika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61" y="188640"/>
            <a:ext cx="4045733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7072313" y="214313"/>
          <a:ext cx="1571625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CorelDRAW" r:id="rId4" imgW="10158761" imgH="6274701" progId="CorelDRAW.Graphic.10">
                  <p:embed/>
                </p:oleObj>
              </mc:Choice>
              <mc:Fallback>
                <p:oleObj name="CorelDRAW" r:id="rId4" imgW="10158761" imgH="6274701" progId="CorelDRAW.Graphic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2313" y="214313"/>
                        <a:ext cx="1571625" cy="107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Slika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888" y="5544052"/>
            <a:ext cx="1893568" cy="112530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61" y="5589240"/>
            <a:ext cx="1656184" cy="1125308"/>
          </a:xfrm>
          <a:prstGeom prst="rect">
            <a:avLst/>
          </a:prstGeom>
        </p:spPr>
      </p:pic>
      <p:sp>
        <p:nvSpPr>
          <p:cNvPr id="10" name="TekstniOkvir 9"/>
          <p:cNvSpPr txBox="1"/>
          <p:nvPr/>
        </p:nvSpPr>
        <p:spPr>
          <a:xfrm>
            <a:off x="2555776" y="1052736"/>
            <a:ext cx="33842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AlterEnergy</a:t>
            </a:r>
            <a:endParaRPr lang="hr-HR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r>
              <a:rPr lang="hr-HR" dirty="0" err="1" smtClean="0">
                <a:solidFill>
                  <a:srgbClr val="FFFFFF"/>
                </a:solidFill>
              </a:rPr>
              <a:t>www.istra</a:t>
            </a:r>
            <a:r>
              <a:rPr lang="hr-HR" dirty="0" smtClean="0">
                <a:solidFill>
                  <a:srgbClr val="FFFFFF"/>
                </a:solidFill>
              </a:rPr>
              <a:t>-</a:t>
            </a:r>
            <a:r>
              <a:rPr lang="hr-HR" dirty="0" err="1" smtClean="0">
                <a:solidFill>
                  <a:srgbClr val="FFFFFF"/>
                </a:solidFill>
              </a:rPr>
              <a:t>istra.hr</a:t>
            </a:r>
            <a:endParaRPr lang="hr-H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69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err="1" smtClean="0">
                <a:solidFill>
                  <a:srgbClr val="FFFFFF"/>
                </a:solidFill>
              </a:rPr>
              <a:t>www.istra</a:t>
            </a:r>
            <a:r>
              <a:rPr lang="hr-HR" dirty="0" smtClean="0">
                <a:solidFill>
                  <a:srgbClr val="FFFFFF"/>
                </a:solidFill>
              </a:rPr>
              <a:t>-</a:t>
            </a:r>
            <a:r>
              <a:rPr lang="hr-HR" dirty="0" err="1" smtClean="0">
                <a:solidFill>
                  <a:srgbClr val="FFFFFF"/>
                </a:solidFill>
              </a:rPr>
              <a:t>istra.hr</a:t>
            </a:r>
            <a:endParaRPr lang="hr-HR" dirty="0">
              <a:solidFill>
                <a:srgbClr val="FFFFFF"/>
              </a:solidFill>
            </a:endParaRPr>
          </a:p>
        </p:txBody>
      </p:sp>
      <p:pic>
        <p:nvPicPr>
          <p:cNvPr id="7" name="Slika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61" y="188640"/>
            <a:ext cx="4045733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7072313" y="214313"/>
          <a:ext cx="1571625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CorelDRAW" r:id="rId4" imgW="10158761" imgH="6274701" progId="CorelDRAW.Graphic.10">
                  <p:embed/>
                </p:oleObj>
              </mc:Choice>
              <mc:Fallback>
                <p:oleObj name="CorelDRAW" r:id="rId4" imgW="10158761" imgH="6274701" progId="CorelDRAW.Graphic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2313" y="214313"/>
                        <a:ext cx="1571625" cy="107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Slika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888" y="5544052"/>
            <a:ext cx="1893568" cy="1125308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61" y="5589240"/>
            <a:ext cx="1656184" cy="1125308"/>
          </a:xfrm>
          <a:prstGeom prst="rect">
            <a:avLst/>
          </a:prstGeom>
        </p:spPr>
      </p:pic>
      <p:sp>
        <p:nvSpPr>
          <p:cNvPr id="13" name="Rezervirano mjesto sadržaja 12"/>
          <p:cNvSpPr>
            <a:spLocks noGrp="1"/>
          </p:cNvSpPr>
          <p:nvPr>
            <p:ph idx="1"/>
          </p:nvPr>
        </p:nvSpPr>
        <p:spPr>
          <a:xfrm>
            <a:off x="457200" y="1351309"/>
            <a:ext cx="8229600" cy="4525963"/>
          </a:xfrm>
        </p:spPr>
        <p:txBody>
          <a:bodyPr/>
          <a:lstStyle/>
          <a:p>
            <a:pPr lvl="0"/>
            <a:r>
              <a:rPr lang="hr-HR" sz="1600" i="1" u="sng" dirty="0">
                <a:effectLst/>
              </a:rPr>
              <a:t>Predviđene aktivnosti</a:t>
            </a:r>
            <a:endParaRPr lang="hr-HR" sz="1600" dirty="0">
              <a:effectLst/>
            </a:endParaRPr>
          </a:p>
          <a:p>
            <a:pPr lvl="1"/>
            <a:r>
              <a:rPr lang="hr-HR" sz="1400" dirty="0">
                <a:effectLst/>
              </a:rPr>
              <a:t>Kampanje za podizanje svijesti o racionalnom korištenju energije i promicanje energetske održivosti u lokalnim zajednicama</a:t>
            </a:r>
          </a:p>
          <a:p>
            <a:pPr lvl="1"/>
            <a:r>
              <a:rPr lang="hr-HR" sz="1400" dirty="0">
                <a:effectLst/>
              </a:rPr>
              <a:t>Razvoj zajedničke baze znanja o najučinkovitijim tehnologijama energetske učinkovitosti i obnovljivih izvora energije, specifičnih problema i ograničenja u ciljanim područjima. </a:t>
            </a:r>
          </a:p>
          <a:p>
            <a:pPr lvl="1"/>
            <a:r>
              <a:rPr lang="hr-HR" sz="1400" dirty="0">
                <a:effectLst/>
              </a:rPr>
              <a:t>Razvoj zajedničkih modela potpore lokalnim zajednicama u njihovim aktivnostima energetskog planiranja i upravljanja (prijedlog mjera, tehničke smjernice, financijske sheme, itd.)</a:t>
            </a:r>
          </a:p>
          <a:p>
            <a:pPr lvl="1"/>
            <a:r>
              <a:rPr lang="hr-HR" sz="1400" dirty="0">
                <a:effectLst/>
              </a:rPr>
              <a:t>Detaljna analiza sveukupnog energetskog stanja u odabranim sredinama i razvoj integriranog plana održivosti energije za svaku sredinu kroz proces koji uključuje i lokalnu zajednicu i </a:t>
            </a:r>
            <a:r>
              <a:rPr lang="hr-HR" sz="1400" dirty="0" smtClean="0">
                <a:effectLst/>
              </a:rPr>
              <a:t>relevantne interesne grupe</a:t>
            </a:r>
            <a:endParaRPr lang="hr-HR" sz="1400" dirty="0">
              <a:effectLst/>
            </a:endParaRPr>
          </a:p>
          <a:p>
            <a:pPr lvl="1"/>
            <a:r>
              <a:rPr lang="hr-HR" sz="1400" dirty="0">
                <a:effectLst/>
              </a:rPr>
              <a:t>Poslovni sastanci, aktivnosti potpore poslovnom razvoju, seminari i radionice za proširenje mogućnosti malih i srednjih poduzeća u polju energetike. </a:t>
            </a:r>
          </a:p>
          <a:p>
            <a:pPr lvl="1"/>
            <a:r>
              <a:rPr lang="hr-HR" sz="1400" dirty="0">
                <a:effectLst/>
              </a:rPr>
              <a:t>Realizacija studije izvedivosti (</a:t>
            </a:r>
            <a:r>
              <a:rPr lang="hr-HR" sz="1400" dirty="0" err="1">
                <a:effectLst/>
              </a:rPr>
              <a:t>feasibility</a:t>
            </a:r>
            <a:r>
              <a:rPr lang="hr-HR" sz="1400" dirty="0">
                <a:effectLst/>
              </a:rPr>
              <a:t>) u svakoj ciljanoj sredini koja se bavi specifičnim akcijama usmjerenim na uštedu energije i/ili proizvodnju energije iz obnovljivih izvora.</a:t>
            </a:r>
          </a:p>
          <a:p>
            <a:pPr lvl="1"/>
            <a:r>
              <a:rPr lang="hr-HR" sz="1400" dirty="0">
                <a:effectLst/>
              </a:rPr>
              <a:t>Implementacija određenog broja pilot projekata i pokaznih akcija odabranih sa ciljem da </a:t>
            </a:r>
            <a:r>
              <a:rPr lang="hr-HR" sz="1400" dirty="0" err="1">
                <a:effectLst/>
              </a:rPr>
              <a:t>maksimiziraju</a:t>
            </a:r>
            <a:r>
              <a:rPr lang="hr-HR" sz="1400" dirty="0">
                <a:effectLst/>
              </a:rPr>
              <a:t> mogući utjecaj kao referentni modeli za cijelu Jadransku regiju i šire.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8080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err="1" smtClean="0">
                <a:solidFill>
                  <a:srgbClr val="FFFFFF"/>
                </a:solidFill>
              </a:rPr>
              <a:t>www.irena</a:t>
            </a:r>
            <a:r>
              <a:rPr lang="hr-HR" dirty="0" smtClean="0">
                <a:solidFill>
                  <a:srgbClr val="FFFFFF"/>
                </a:solidFill>
              </a:rPr>
              <a:t>-</a:t>
            </a:r>
            <a:r>
              <a:rPr lang="hr-HR" dirty="0" err="1" smtClean="0">
                <a:solidFill>
                  <a:srgbClr val="FFFFFF"/>
                </a:solidFill>
              </a:rPr>
              <a:t>istra.hr</a:t>
            </a:r>
            <a:endParaRPr lang="hr-HR" dirty="0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idx="1"/>
          </p:nvPr>
        </p:nvSpPr>
        <p:spPr>
          <a:xfrm>
            <a:off x="457200" y="1495325"/>
            <a:ext cx="8229600" cy="4525963"/>
          </a:xfrm>
        </p:spPr>
        <p:txBody>
          <a:bodyPr/>
          <a:lstStyle/>
          <a:p>
            <a:pPr lvl="0">
              <a:buClr>
                <a:srgbClr val="99FF99"/>
              </a:buClr>
            </a:pPr>
            <a:r>
              <a:rPr lang="hr-HR" sz="2400" dirty="0">
                <a:solidFill>
                  <a:srgbClr val="FFFFFF"/>
                </a:solidFill>
              </a:rPr>
              <a:t>Polazišta</a:t>
            </a:r>
            <a:r>
              <a:rPr lang="hr-HR" sz="2400" dirty="0" smtClean="0">
                <a:solidFill>
                  <a:srgbClr val="FFFFFF"/>
                </a:solidFill>
              </a:rPr>
              <a:t>:</a:t>
            </a:r>
          </a:p>
          <a:p>
            <a:pPr lvl="1">
              <a:buClr>
                <a:srgbClr val="99FF99"/>
              </a:buClr>
            </a:pPr>
            <a:r>
              <a:rPr lang="hr-HR" sz="2000" dirty="0">
                <a:solidFill>
                  <a:srgbClr val="FFFFFF"/>
                </a:solidFill>
                <a:ea typeface="+mn-ea"/>
                <a:cs typeface="+mn-cs"/>
              </a:rPr>
              <a:t>Početak rada srpanj 2009.</a:t>
            </a:r>
          </a:p>
          <a:p>
            <a:pPr lvl="1">
              <a:buClr>
                <a:srgbClr val="99FF99"/>
              </a:buClr>
            </a:pPr>
            <a:r>
              <a:rPr lang="hr-HR" sz="2000" dirty="0">
                <a:solidFill>
                  <a:srgbClr val="FFFFFF"/>
                </a:solidFill>
                <a:ea typeface="+mn-ea"/>
                <a:cs typeface="+mn-cs"/>
              </a:rPr>
              <a:t>Prema programu IEE, nezavisna </a:t>
            </a:r>
            <a:r>
              <a:rPr lang="hr-HR" sz="2000" dirty="0" err="1">
                <a:solidFill>
                  <a:srgbClr val="FFFFFF"/>
                </a:solidFill>
                <a:ea typeface="+mn-ea"/>
                <a:cs typeface="+mn-cs"/>
              </a:rPr>
              <a:t>org</a:t>
            </a:r>
            <a:r>
              <a:rPr lang="hr-HR" sz="2000" dirty="0">
                <a:solidFill>
                  <a:srgbClr val="FFFFFF"/>
                </a:solidFill>
                <a:ea typeface="+mn-ea"/>
                <a:cs typeface="+mn-cs"/>
              </a:rPr>
              <a:t>. radeći  </a:t>
            </a:r>
            <a:r>
              <a:rPr lang="hr-HR" sz="2000" dirty="0" err="1">
                <a:solidFill>
                  <a:srgbClr val="FFFFFF"/>
                </a:solidFill>
                <a:ea typeface="+mn-ea"/>
                <a:cs typeface="+mn-cs"/>
              </a:rPr>
              <a:t>not</a:t>
            </a:r>
            <a:r>
              <a:rPr lang="hr-HR" sz="2000" dirty="0">
                <a:solidFill>
                  <a:srgbClr val="FFFFFF"/>
                </a:solidFill>
                <a:ea typeface="+mn-ea"/>
                <a:cs typeface="+mn-cs"/>
              </a:rPr>
              <a:t>-for-profit</a:t>
            </a:r>
          </a:p>
          <a:p>
            <a:pPr marL="342900" lvl="2" indent="-342900">
              <a:buClr>
                <a:srgbClr val="99FF99"/>
              </a:buClr>
              <a:buSzPct val="80000"/>
              <a:buFont typeface="Wingdings" pitchFamily="2" charset="2"/>
              <a:buChar char="Ø"/>
            </a:pPr>
            <a:r>
              <a:rPr lang="hr-HR" dirty="0">
                <a:solidFill>
                  <a:srgbClr val="FFFFFF"/>
                </a:solidFill>
                <a:ea typeface="+mn-ea"/>
                <a:cs typeface="+mn-cs"/>
              </a:rPr>
              <a:t>Primarni ciljevi</a:t>
            </a:r>
            <a:r>
              <a:rPr lang="hr-HR" dirty="0" smtClean="0">
                <a:solidFill>
                  <a:srgbClr val="FFFFFF"/>
                </a:solidFill>
                <a:ea typeface="+mn-ea"/>
                <a:cs typeface="+mn-cs"/>
              </a:rPr>
              <a:t>:</a:t>
            </a:r>
          </a:p>
          <a:p>
            <a:pPr lvl="1">
              <a:buClr>
                <a:srgbClr val="99FF99"/>
              </a:buClr>
            </a:pPr>
            <a:r>
              <a:rPr lang="hr-HR" sz="2000" dirty="0">
                <a:solidFill>
                  <a:srgbClr val="FFFFFF"/>
                </a:solidFill>
                <a:ea typeface="+mn-ea"/>
                <a:cs typeface="+mn-cs"/>
              </a:rPr>
              <a:t>Poticanje energetske efikasnosti (EE) </a:t>
            </a:r>
          </a:p>
          <a:p>
            <a:pPr lvl="1">
              <a:buClr>
                <a:srgbClr val="99FF99"/>
              </a:buClr>
            </a:pPr>
            <a:r>
              <a:rPr lang="hr-HR" sz="2000" dirty="0">
                <a:solidFill>
                  <a:srgbClr val="FFFFFF"/>
                </a:solidFill>
                <a:ea typeface="+mn-ea"/>
                <a:cs typeface="+mn-cs"/>
              </a:rPr>
              <a:t>Ušteda energije u javnom i privatnom sektoru</a:t>
            </a:r>
          </a:p>
          <a:p>
            <a:pPr lvl="1">
              <a:buClr>
                <a:srgbClr val="99FF99"/>
              </a:buClr>
            </a:pPr>
            <a:r>
              <a:rPr lang="hr-HR" sz="2000" dirty="0">
                <a:solidFill>
                  <a:srgbClr val="FFFFFF"/>
                </a:solidFill>
                <a:ea typeface="+mn-ea"/>
                <a:cs typeface="+mn-cs"/>
              </a:rPr>
              <a:t>Korištenje obnovljivih izvora energije (OIE)</a:t>
            </a:r>
          </a:p>
          <a:p>
            <a:pPr lvl="1">
              <a:buClr>
                <a:srgbClr val="99FF99"/>
              </a:buClr>
            </a:pPr>
            <a:r>
              <a:rPr lang="hr-HR" sz="2000" dirty="0" err="1">
                <a:solidFill>
                  <a:srgbClr val="FFFFFF"/>
                </a:solidFill>
                <a:ea typeface="+mn-ea"/>
                <a:cs typeface="+mn-cs"/>
              </a:rPr>
              <a:t>Kogeneracija</a:t>
            </a:r>
            <a:endParaRPr lang="hr-HR" sz="2000" dirty="0">
              <a:solidFill>
                <a:srgbClr val="FFFFFF"/>
              </a:solidFill>
              <a:ea typeface="+mn-ea"/>
              <a:cs typeface="+mn-cs"/>
            </a:endParaRPr>
          </a:p>
          <a:p>
            <a:pPr lvl="1">
              <a:buClr>
                <a:srgbClr val="99FF99"/>
              </a:buClr>
            </a:pPr>
            <a:r>
              <a:rPr lang="hr-HR" sz="2000" dirty="0">
                <a:solidFill>
                  <a:srgbClr val="FFFFFF"/>
                </a:solidFill>
                <a:ea typeface="+mn-ea"/>
                <a:cs typeface="+mn-cs"/>
              </a:rPr>
              <a:t>Zaštita okoliša </a:t>
            </a:r>
          </a:p>
          <a:p>
            <a:pPr marL="800100" lvl="3" indent="-342900">
              <a:buClr>
                <a:srgbClr val="99FF99"/>
              </a:buClr>
              <a:buSzPct val="80000"/>
              <a:buFont typeface="Wingdings" pitchFamily="2" charset="2"/>
              <a:buChar char="Ø"/>
            </a:pPr>
            <a:endParaRPr lang="hr-HR" dirty="0" smtClean="0">
              <a:solidFill>
                <a:srgbClr val="FFFFFF"/>
              </a:solidFill>
              <a:ea typeface="+mn-ea"/>
              <a:cs typeface="+mn-cs"/>
            </a:endParaRPr>
          </a:p>
          <a:p>
            <a:pPr marL="1257300" lvl="4" indent="-342900">
              <a:buClr>
                <a:srgbClr val="99FF99"/>
              </a:buClr>
              <a:buSzPct val="80000"/>
              <a:buFont typeface="Wingdings" pitchFamily="2" charset="2"/>
              <a:buChar char="Ø"/>
            </a:pPr>
            <a:endParaRPr lang="hr-HR" dirty="0">
              <a:solidFill>
                <a:srgbClr val="FFFFFF"/>
              </a:solidFill>
              <a:ea typeface="+mn-ea"/>
              <a:cs typeface="+mn-cs"/>
            </a:endParaRPr>
          </a:p>
          <a:p>
            <a:pPr marL="725488" lvl="2">
              <a:buClr>
                <a:srgbClr val="0066CC"/>
              </a:buClr>
              <a:buSzPct val="120000"/>
              <a:buNone/>
              <a:defRPr/>
            </a:pPr>
            <a:endParaRPr lang="hr-HR" sz="700" b="1" dirty="0" smtClean="0"/>
          </a:p>
          <a:p>
            <a:pPr marL="514350" lvl="1" indent="0">
              <a:buClr>
                <a:srgbClr val="0066CC"/>
              </a:buClr>
              <a:buSzPct val="120000"/>
              <a:buNone/>
              <a:defRPr/>
            </a:pPr>
            <a:endParaRPr lang="hr-HR" b="1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28129" y="4924449"/>
            <a:ext cx="25923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hr-HR" sz="1400">
              <a:solidFill>
                <a:srgbClr val="FFFFFF"/>
              </a:solidFill>
              <a:latin typeface="Verdana" pitchFamily="34" charset="0"/>
              <a:cs typeface="Times New Roman" pitchFamily="18" charset="0"/>
            </a:endParaRPr>
          </a:p>
          <a:p>
            <a:pPr algn="ctr" eaLnBrk="0" hangingPunct="0"/>
            <a:r>
              <a:rPr lang="hr-HR" sz="140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rPr>
              <a:t/>
            </a:r>
            <a:br>
              <a:rPr lang="hr-HR" sz="140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rPr>
            </a:br>
            <a:endParaRPr lang="hr-HR">
              <a:solidFill>
                <a:srgbClr val="FFFFFF"/>
              </a:solidFill>
            </a:endParaRPr>
          </a:p>
        </p:txBody>
      </p:sp>
      <p:pic>
        <p:nvPicPr>
          <p:cNvPr id="7" name="Picture 14" descr="MASLACA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516" y="5073674"/>
            <a:ext cx="201612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k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641" y="5073674"/>
            <a:ext cx="20161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suncokr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566" y="5073674"/>
            <a:ext cx="12128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4" descr="Irish_Renewable_Energy_Summit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291" y="5073674"/>
            <a:ext cx="17970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24759"/>
              </p:ext>
            </p:extLst>
          </p:nvPr>
        </p:nvGraphicFramePr>
        <p:xfrm>
          <a:off x="6804248" y="980728"/>
          <a:ext cx="1571625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9" name="CorelDRAW" r:id="rId8" imgW="10158761" imgH="6274701" progId="CorelDRAW.Graphic.10">
                  <p:embed/>
                </p:oleObj>
              </mc:Choice>
              <mc:Fallback>
                <p:oleObj name="CorelDRAW" r:id="rId8" imgW="10158761" imgH="6274701" progId="CorelDRAW.Graphic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980728"/>
                        <a:ext cx="1571625" cy="107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ravokutnik 1"/>
          <p:cNvSpPr/>
          <p:nvPr/>
        </p:nvSpPr>
        <p:spPr>
          <a:xfrm>
            <a:off x="2480766" y="332656"/>
            <a:ext cx="64837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IRENA- Istarska Regionalna Energetska</a:t>
            </a:r>
            <a:r>
              <a:rPr lang="hr-HR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v-SE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Agencija d.o.o.</a:t>
            </a:r>
          </a:p>
        </p:txBody>
      </p:sp>
    </p:spTree>
    <p:extLst>
      <p:ext uri="{BB962C8B-B14F-4D97-AF65-F5344CB8AC3E}">
        <p14:creationId xmlns:p14="http://schemas.microsoft.com/office/powerpoint/2010/main" val="112535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www.irena-istra.hr                              www.sear-project.eu</a:t>
            </a:r>
            <a:endParaRPr lang="hr-HR"/>
          </a:p>
        </p:txBody>
      </p:sp>
      <p:sp>
        <p:nvSpPr>
          <p:cNvPr id="10" name="Naslov 9"/>
          <p:cNvSpPr>
            <a:spLocks noGrp="1"/>
          </p:cNvSpPr>
          <p:nvPr>
            <p:ph type="title"/>
          </p:nvPr>
        </p:nvSpPr>
        <p:spPr>
          <a:xfrm>
            <a:off x="518864" y="1205880"/>
            <a:ext cx="8229600" cy="1143000"/>
          </a:xfrm>
        </p:spPr>
        <p:txBody>
          <a:bodyPr/>
          <a:lstStyle/>
          <a:p>
            <a:r>
              <a:rPr lang="hr-HR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SEA-R </a:t>
            </a:r>
            <a:r>
              <a:rPr lang="hr-HR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Sustainable</a:t>
            </a:r>
            <a:r>
              <a:rPr lang="hr-HR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</a:t>
            </a:r>
            <a:r>
              <a:rPr lang="hr-HR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hr-HR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hr-HR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Adriatic Regions: </a:t>
            </a:r>
            <a:r>
              <a:rPr lang="hr-HR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Knowledge</a:t>
            </a:r>
            <a:r>
              <a:rPr lang="hr-HR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hr-HR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</a:t>
            </a:r>
            <a:endParaRPr lang="hr-H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zervirano mjesto sadržaja 2"/>
          <p:cNvSpPr>
            <a:spLocks noGrp="1"/>
          </p:cNvSpPr>
          <p:nvPr>
            <p:ph idx="1"/>
          </p:nvPr>
        </p:nvSpPr>
        <p:spPr>
          <a:xfrm>
            <a:off x="1547664" y="5877272"/>
            <a:ext cx="5904656" cy="504056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Font typeface="Arial" charset="0"/>
              <a:buNone/>
            </a:pPr>
            <a:r>
              <a:rPr lang="hr-HR" sz="1600" dirty="0" smtClean="0">
                <a:solidFill>
                  <a:srgbClr val="0070C0"/>
                </a:solidFill>
              </a:rPr>
              <a:t>Projekt SEA-R sufinanciran je kroz program </a:t>
            </a:r>
          </a:p>
          <a:p>
            <a:pPr algn="ctr" eaLnBrk="1" hangingPunct="1">
              <a:spcBef>
                <a:spcPts val="0"/>
              </a:spcBef>
              <a:buFont typeface="Arial" charset="0"/>
              <a:buNone/>
            </a:pPr>
            <a:r>
              <a:rPr lang="hr-HR" sz="1600" b="1" dirty="0" smtClean="0">
                <a:solidFill>
                  <a:srgbClr val="0070C0"/>
                </a:solidFill>
              </a:rPr>
              <a:t>IPA Adriatic Cross </a:t>
            </a:r>
            <a:r>
              <a:rPr lang="hr-HR" sz="1600" b="1" dirty="0" err="1" smtClean="0">
                <a:solidFill>
                  <a:srgbClr val="0070C0"/>
                </a:solidFill>
              </a:rPr>
              <a:t>Border</a:t>
            </a:r>
            <a:r>
              <a:rPr lang="hr-HR" sz="1600" b="1" dirty="0" smtClean="0">
                <a:solidFill>
                  <a:srgbClr val="0070C0"/>
                </a:solidFill>
              </a:rPr>
              <a:t> </a:t>
            </a:r>
            <a:r>
              <a:rPr lang="hr-HR" sz="1600" b="1" dirty="0" err="1" smtClean="0">
                <a:solidFill>
                  <a:srgbClr val="0070C0"/>
                </a:solidFill>
              </a:rPr>
              <a:t>Cooperation</a:t>
            </a:r>
            <a:r>
              <a:rPr lang="hr-HR" sz="1600" b="1" dirty="0" smtClean="0">
                <a:solidFill>
                  <a:srgbClr val="0070C0"/>
                </a:solidFill>
              </a:rPr>
              <a:t> 2007-2013</a:t>
            </a:r>
          </a:p>
        </p:txBody>
      </p:sp>
      <p:sp>
        <p:nvSpPr>
          <p:cNvPr id="14" name="Rezervirano mjesto sadržaja 2"/>
          <p:cNvSpPr txBox="1">
            <a:spLocks/>
          </p:cNvSpPr>
          <p:nvPr/>
        </p:nvSpPr>
        <p:spPr bwMode="auto">
          <a:xfrm>
            <a:off x="878904" y="2431429"/>
            <a:ext cx="8229600" cy="301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hr-HR" sz="2400" b="1" dirty="0" smtClean="0">
                <a:solidFill>
                  <a:srgbClr val="0070C0"/>
                </a:solidFill>
              </a:rPr>
              <a:t>Opći cilj:</a:t>
            </a:r>
          </a:p>
          <a:p>
            <a:pPr>
              <a:buFont typeface="Arial" charset="0"/>
              <a:buNone/>
            </a:pPr>
            <a:r>
              <a:rPr lang="hr-HR" sz="2400" dirty="0" smtClean="0">
                <a:solidFill>
                  <a:srgbClr val="0070C0"/>
                </a:solidFill>
              </a:rPr>
              <a:t>Promicanje znanja o obnovljivim izvorima energije i energetskoj efikasnosti u Jadranskoj regiji, sa naglaskom na investicije</a:t>
            </a:r>
          </a:p>
          <a:p>
            <a:pPr>
              <a:buFont typeface="Arial" charset="0"/>
              <a:buNone/>
            </a:pPr>
            <a:r>
              <a:rPr lang="hr-HR" sz="2400" b="1" dirty="0" smtClean="0">
                <a:solidFill>
                  <a:srgbClr val="0070C0"/>
                </a:solidFill>
              </a:rPr>
              <a:t>Ciljne skupine:</a:t>
            </a:r>
          </a:p>
          <a:p>
            <a:pPr lvl="1">
              <a:buFont typeface="Courier New" pitchFamily="49" charset="0"/>
              <a:buChar char="o"/>
            </a:pPr>
            <a:r>
              <a:rPr lang="hr-HR" sz="2000" dirty="0" smtClean="0">
                <a:solidFill>
                  <a:srgbClr val="0070C0"/>
                </a:solidFill>
              </a:rPr>
              <a:t>Javni sektor</a:t>
            </a:r>
          </a:p>
          <a:p>
            <a:pPr lvl="1">
              <a:buFont typeface="Courier New" pitchFamily="49" charset="0"/>
              <a:buChar char="o"/>
            </a:pPr>
            <a:r>
              <a:rPr lang="hr-HR" sz="2000" dirty="0" smtClean="0">
                <a:solidFill>
                  <a:srgbClr val="0070C0"/>
                </a:solidFill>
              </a:rPr>
              <a:t>Malo i srednje poduzetništvo</a:t>
            </a:r>
          </a:p>
          <a:p>
            <a:pPr lvl="1">
              <a:buFont typeface="Courier New" pitchFamily="49" charset="0"/>
              <a:buChar char="o"/>
            </a:pPr>
            <a:r>
              <a:rPr lang="hr-HR" sz="2000" dirty="0" smtClean="0">
                <a:solidFill>
                  <a:srgbClr val="0070C0"/>
                </a:solidFill>
              </a:rPr>
              <a:t>Građani</a:t>
            </a:r>
          </a:p>
        </p:txBody>
      </p:sp>
      <p:sp>
        <p:nvSpPr>
          <p:cNvPr id="15" name="Rezervirano mjesto sadržaja 2"/>
          <p:cNvSpPr txBox="1">
            <a:spLocks/>
          </p:cNvSpPr>
          <p:nvPr/>
        </p:nvSpPr>
        <p:spPr bwMode="auto">
          <a:xfrm>
            <a:off x="4860032" y="4365104"/>
            <a:ext cx="4320480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hr-HR" sz="1800" b="1" dirty="0" smtClean="0">
                <a:solidFill>
                  <a:srgbClr val="0070C0"/>
                </a:solidFill>
              </a:rPr>
              <a:t>Trajanje</a:t>
            </a:r>
            <a:r>
              <a:rPr lang="hr-HR" sz="1800" dirty="0" smtClean="0">
                <a:solidFill>
                  <a:srgbClr val="0070C0"/>
                </a:solidFill>
              </a:rPr>
              <a:t>: 33 mjeseca; 3/2011-11/2013</a:t>
            </a:r>
          </a:p>
          <a:p>
            <a:pPr>
              <a:buFont typeface="Arial" charset="0"/>
              <a:buNone/>
            </a:pPr>
            <a:r>
              <a:rPr lang="hr-HR" sz="1800" b="1" dirty="0" smtClean="0">
                <a:solidFill>
                  <a:srgbClr val="0070C0"/>
                </a:solidFill>
              </a:rPr>
              <a:t>Ukupna vrijednost projekta: </a:t>
            </a:r>
            <a:r>
              <a:rPr lang="hr-HR" sz="1800" dirty="0" smtClean="0">
                <a:solidFill>
                  <a:srgbClr val="0070C0"/>
                </a:solidFill>
              </a:rPr>
              <a:t>1.960.338,00 €</a:t>
            </a:r>
          </a:p>
          <a:p>
            <a:pPr>
              <a:buFont typeface="Arial" charset="0"/>
              <a:buNone/>
            </a:pPr>
            <a:r>
              <a:rPr lang="hr-HR" sz="1600" dirty="0" err="1" smtClean="0">
                <a:solidFill>
                  <a:srgbClr val="0070C0"/>
                </a:solidFill>
              </a:rPr>
              <a:t>Budget</a:t>
            </a:r>
            <a:r>
              <a:rPr lang="hr-HR" sz="1600" dirty="0" smtClean="0">
                <a:solidFill>
                  <a:srgbClr val="0070C0"/>
                </a:solidFill>
              </a:rPr>
              <a:t> IRENA 370.380,00 €</a:t>
            </a:r>
          </a:p>
          <a:p>
            <a:pPr>
              <a:buFont typeface="Arial" charset="0"/>
              <a:buNone/>
            </a:pPr>
            <a:r>
              <a:rPr lang="hr-HR" sz="1600" dirty="0" smtClean="0">
                <a:solidFill>
                  <a:srgbClr val="0070C0"/>
                </a:solidFill>
              </a:rPr>
              <a:t>Sufinanciranje EU kroz IPA Adriatic CBC je 85%</a:t>
            </a:r>
          </a:p>
        </p:txBody>
      </p:sp>
    </p:spTree>
    <p:extLst>
      <p:ext uri="{BB962C8B-B14F-4D97-AF65-F5344CB8AC3E}">
        <p14:creationId xmlns:p14="http://schemas.microsoft.com/office/powerpoint/2010/main" val="215022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www.irena-istra.hr                              www.sear-project.eu</a:t>
            </a:r>
            <a:endParaRPr lang="hr-HR"/>
          </a:p>
        </p:txBody>
      </p:sp>
      <p:sp>
        <p:nvSpPr>
          <p:cNvPr id="5" name="Rezervirano mjesto sadržaja 2"/>
          <p:cNvSpPr>
            <a:spLocks noGrp="1"/>
          </p:cNvSpPr>
          <p:nvPr>
            <p:ph idx="1"/>
          </p:nvPr>
        </p:nvSpPr>
        <p:spPr>
          <a:xfrm>
            <a:off x="1753344" y="1639341"/>
            <a:ext cx="5698976" cy="4525963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hr-HR" b="1" dirty="0" smtClean="0">
                <a:solidFill>
                  <a:srgbClr val="0070C0"/>
                </a:solidFill>
              </a:rPr>
              <a:t>Vodeći partner</a:t>
            </a:r>
            <a:r>
              <a:rPr lang="hr-HR" dirty="0" smtClean="0">
                <a:solidFill>
                  <a:srgbClr val="0070C0"/>
                </a:solidFill>
              </a:rPr>
              <a:t>: 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hr-HR" dirty="0" err="1" smtClean="0">
                <a:solidFill>
                  <a:srgbClr val="0070C0"/>
                </a:solidFill>
              </a:rPr>
              <a:t>Comune</a:t>
            </a:r>
            <a:r>
              <a:rPr lang="hr-HR" dirty="0" smtClean="0">
                <a:solidFill>
                  <a:srgbClr val="0070C0"/>
                </a:solidFill>
              </a:rPr>
              <a:t> </a:t>
            </a:r>
            <a:r>
              <a:rPr lang="hr-HR" dirty="0" err="1" smtClean="0">
                <a:solidFill>
                  <a:srgbClr val="0070C0"/>
                </a:solidFill>
              </a:rPr>
              <a:t>di</a:t>
            </a:r>
            <a:r>
              <a:rPr lang="hr-HR" dirty="0" smtClean="0">
                <a:solidFill>
                  <a:srgbClr val="0070C0"/>
                </a:solidFill>
              </a:rPr>
              <a:t> </a:t>
            </a:r>
            <a:r>
              <a:rPr lang="hr-HR" dirty="0" err="1" smtClean="0">
                <a:solidFill>
                  <a:srgbClr val="0070C0"/>
                </a:solidFill>
              </a:rPr>
              <a:t>Pesaro</a:t>
            </a:r>
            <a:r>
              <a:rPr lang="hr-HR" dirty="0" smtClean="0">
                <a:solidFill>
                  <a:srgbClr val="0070C0"/>
                </a:solidFill>
              </a:rPr>
              <a:t>, IT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hr-HR" b="1" dirty="0" smtClean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hr-HR" b="1" dirty="0" smtClean="0">
                <a:solidFill>
                  <a:srgbClr val="0070C0"/>
                </a:solidFill>
              </a:rPr>
              <a:t>Partneri: </a:t>
            </a:r>
            <a:endParaRPr lang="hr-HR" dirty="0" smtClean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hr-HR" dirty="0" smtClean="0">
                <a:solidFill>
                  <a:srgbClr val="0070C0"/>
                </a:solidFill>
              </a:rPr>
              <a:t>Gospodarska komora Tirana, AL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hr-HR" dirty="0" err="1" smtClean="0">
                <a:solidFill>
                  <a:srgbClr val="0070C0"/>
                </a:solidFill>
              </a:rPr>
              <a:t>Centuria</a:t>
            </a:r>
            <a:r>
              <a:rPr lang="hr-HR" dirty="0" smtClean="0">
                <a:solidFill>
                  <a:srgbClr val="0070C0"/>
                </a:solidFill>
              </a:rPr>
              <a:t> RIT </a:t>
            </a:r>
            <a:r>
              <a:rPr lang="hr-HR" dirty="0" err="1" smtClean="0">
                <a:solidFill>
                  <a:srgbClr val="0070C0"/>
                </a:solidFill>
              </a:rPr>
              <a:t>Romagna</a:t>
            </a:r>
            <a:r>
              <a:rPr lang="hr-HR" dirty="0" smtClean="0">
                <a:solidFill>
                  <a:srgbClr val="0070C0"/>
                </a:solidFill>
              </a:rPr>
              <a:t> </a:t>
            </a:r>
            <a:r>
              <a:rPr lang="hr-HR" dirty="0" err="1" smtClean="0">
                <a:solidFill>
                  <a:srgbClr val="0070C0"/>
                </a:solidFill>
              </a:rPr>
              <a:t>Innovazione</a:t>
            </a:r>
            <a:r>
              <a:rPr lang="hr-HR" dirty="0" smtClean="0">
                <a:solidFill>
                  <a:srgbClr val="0070C0"/>
                </a:solidFill>
              </a:rPr>
              <a:t> </a:t>
            </a:r>
            <a:r>
              <a:rPr lang="hr-HR" dirty="0" err="1" smtClean="0">
                <a:solidFill>
                  <a:srgbClr val="0070C0"/>
                </a:solidFill>
              </a:rPr>
              <a:t>Technologia</a:t>
            </a:r>
            <a:r>
              <a:rPr lang="hr-HR" dirty="0" smtClean="0">
                <a:solidFill>
                  <a:srgbClr val="0070C0"/>
                </a:solidFill>
              </a:rPr>
              <a:t>, IT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hr-HR" dirty="0" err="1" smtClean="0">
                <a:solidFill>
                  <a:srgbClr val="0070C0"/>
                </a:solidFill>
              </a:rPr>
              <a:t>Provincia</a:t>
            </a:r>
            <a:r>
              <a:rPr lang="hr-HR" dirty="0" smtClean="0">
                <a:solidFill>
                  <a:srgbClr val="0070C0"/>
                </a:solidFill>
              </a:rPr>
              <a:t> </a:t>
            </a:r>
            <a:r>
              <a:rPr lang="hr-HR" dirty="0" err="1" smtClean="0">
                <a:solidFill>
                  <a:srgbClr val="0070C0"/>
                </a:solidFill>
              </a:rPr>
              <a:t>di</a:t>
            </a:r>
            <a:r>
              <a:rPr lang="hr-HR" dirty="0" smtClean="0">
                <a:solidFill>
                  <a:srgbClr val="0070C0"/>
                </a:solidFill>
              </a:rPr>
              <a:t> </a:t>
            </a:r>
            <a:r>
              <a:rPr lang="hr-HR" dirty="0" err="1" smtClean="0">
                <a:solidFill>
                  <a:srgbClr val="0070C0"/>
                </a:solidFill>
              </a:rPr>
              <a:t>Ferrara</a:t>
            </a:r>
            <a:r>
              <a:rPr lang="hr-HR" dirty="0" smtClean="0">
                <a:solidFill>
                  <a:srgbClr val="0070C0"/>
                </a:solidFill>
              </a:rPr>
              <a:t>, IT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hr-HR" dirty="0" smtClean="0">
                <a:solidFill>
                  <a:srgbClr val="0070C0"/>
                </a:solidFill>
              </a:rPr>
              <a:t>Regionalni razvojni centar Kopar, SVN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hr-HR" dirty="0" smtClean="0">
                <a:solidFill>
                  <a:srgbClr val="0070C0"/>
                </a:solidFill>
              </a:rPr>
              <a:t>IRENA- Istarska Regionalna Energetska Agencija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hr-HR" dirty="0" smtClean="0">
                <a:solidFill>
                  <a:srgbClr val="0070C0"/>
                </a:solidFill>
              </a:rPr>
              <a:t>LIR – Lokalna inicijativa razvoja, BiH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hr-HR" b="1" dirty="0" smtClean="0">
                <a:solidFill>
                  <a:srgbClr val="0070C0"/>
                </a:solidFill>
              </a:rPr>
              <a:t> </a:t>
            </a:r>
            <a:endParaRPr lang="hr-HR" dirty="0" smtClean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hr-HR" b="1" dirty="0" smtClean="0">
                <a:solidFill>
                  <a:srgbClr val="0070C0"/>
                </a:solidFill>
              </a:rPr>
              <a:t>Suradnici:</a:t>
            </a:r>
            <a:endParaRPr lang="hr-HR" dirty="0" smtClean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hr-HR" dirty="0" smtClean="0">
                <a:solidFill>
                  <a:srgbClr val="0070C0"/>
                </a:solidFill>
              </a:rPr>
              <a:t>Istarska županija, HR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hr-HR" dirty="0" err="1" smtClean="0">
                <a:solidFill>
                  <a:srgbClr val="0070C0"/>
                </a:solidFill>
              </a:rPr>
              <a:t>Comune</a:t>
            </a:r>
            <a:r>
              <a:rPr lang="hr-HR" dirty="0" smtClean="0">
                <a:solidFill>
                  <a:srgbClr val="0070C0"/>
                </a:solidFill>
              </a:rPr>
              <a:t> </a:t>
            </a:r>
            <a:r>
              <a:rPr lang="hr-HR" dirty="0" err="1" smtClean="0">
                <a:solidFill>
                  <a:srgbClr val="0070C0"/>
                </a:solidFill>
              </a:rPr>
              <a:t>di</a:t>
            </a:r>
            <a:r>
              <a:rPr lang="hr-HR" dirty="0" smtClean="0">
                <a:solidFill>
                  <a:srgbClr val="0070C0"/>
                </a:solidFill>
              </a:rPr>
              <a:t> </a:t>
            </a:r>
            <a:r>
              <a:rPr lang="hr-HR" dirty="0" err="1" smtClean="0">
                <a:solidFill>
                  <a:srgbClr val="0070C0"/>
                </a:solidFill>
              </a:rPr>
              <a:t>Cesena</a:t>
            </a:r>
            <a:r>
              <a:rPr lang="hr-HR" dirty="0" smtClean="0">
                <a:solidFill>
                  <a:srgbClr val="0070C0"/>
                </a:solidFill>
              </a:rPr>
              <a:t>, IT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hr-HR" dirty="0" err="1" smtClean="0">
                <a:solidFill>
                  <a:srgbClr val="0070C0"/>
                </a:solidFill>
              </a:rPr>
              <a:t>European</a:t>
            </a:r>
            <a:r>
              <a:rPr lang="hr-HR" dirty="0" smtClean="0">
                <a:solidFill>
                  <a:srgbClr val="0070C0"/>
                </a:solidFill>
              </a:rPr>
              <a:t> </a:t>
            </a:r>
            <a:r>
              <a:rPr lang="hr-HR" dirty="0" err="1" smtClean="0">
                <a:solidFill>
                  <a:srgbClr val="0070C0"/>
                </a:solidFill>
              </a:rPr>
              <a:t>Center</a:t>
            </a:r>
            <a:r>
              <a:rPr lang="hr-HR" dirty="0" smtClean="0">
                <a:solidFill>
                  <a:srgbClr val="0070C0"/>
                </a:solidFill>
              </a:rPr>
              <a:t> for </a:t>
            </a:r>
            <a:r>
              <a:rPr lang="hr-HR" dirty="0" err="1" smtClean="0">
                <a:solidFill>
                  <a:srgbClr val="0070C0"/>
                </a:solidFill>
              </a:rPr>
              <a:t>Renewable</a:t>
            </a:r>
            <a:r>
              <a:rPr lang="hr-HR" dirty="0" smtClean="0">
                <a:solidFill>
                  <a:srgbClr val="0070C0"/>
                </a:solidFill>
              </a:rPr>
              <a:t> Energy </a:t>
            </a:r>
            <a:r>
              <a:rPr lang="hr-HR" dirty="0" err="1" smtClean="0">
                <a:solidFill>
                  <a:srgbClr val="0070C0"/>
                </a:solidFill>
              </a:rPr>
              <a:t>Güssing</a:t>
            </a:r>
            <a:r>
              <a:rPr lang="hr-HR" dirty="0" smtClean="0">
                <a:solidFill>
                  <a:srgbClr val="0070C0"/>
                </a:solidFill>
              </a:rPr>
              <a:t> </a:t>
            </a:r>
            <a:r>
              <a:rPr lang="hr-HR" dirty="0" err="1" smtClean="0">
                <a:solidFill>
                  <a:srgbClr val="0070C0"/>
                </a:solidFill>
              </a:rPr>
              <a:t>Ltd</a:t>
            </a:r>
            <a:r>
              <a:rPr lang="hr-HR" dirty="0" smtClean="0">
                <a:solidFill>
                  <a:srgbClr val="0070C0"/>
                </a:solidFill>
              </a:rPr>
              <a:t>, AUT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hr-HR" dirty="0">
              <a:solidFill>
                <a:srgbClr val="0070C0"/>
              </a:solidFill>
            </a:endParaRPr>
          </a:p>
        </p:txBody>
      </p:sp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2411760" y="692696"/>
            <a:ext cx="4170362" cy="1143000"/>
          </a:xfrm>
        </p:spPr>
        <p:txBody>
          <a:bodyPr/>
          <a:lstStyle/>
          <a:p>
            <a:pPr algn="l" eaLnBrk="1" hangingPunct="1"/>
            <a:r>
              <a:rPr lang="hr-HR" b="1" dirty="0" smtClean="0">
                <a:solidFill>
                  <a:srgbClr val="0070C0"/>
                </a:solidFill>
              </a:rPr>
              <a:t>		PARTNERI</a:t>
            </a:r>
          </a:p>
        </p:txBody>
      </p:sp>
    </p:spTree>
    <p:extLst>
      <p:ext uri="{BB962C8B-B14F-4D97-AF65-F5344CB8AC3E}">
        <p14:creationId xmlns:p14="http://schemas.microsoft.com/office/powerpoint/2010/main" val="422276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www.irena-istra.hr                              www.sear-project.eu</a:t>
            </a:r>
            <a:endParaRPr lang="hr-HR"/>
          </a:p>
        </p:txBody>
      </p:sp>
      <p:sp>
        <p:nvSpPr>
          <p:cNvPr id="5" name="Rezervirano mjesto sadržaja 2"/>
          <p:cNvSpPr>
            <a:spLocks noGrp="1"/>
          </p:cNvSpPr>
          <p:nvPr>
            <p:ph idx="1"/>
          </p:nvPr>
        </p:nvSpPr>
        <p:spPr>
          <a:xfrm>
            <a:off x="878904" y="1600201"/>
            <a:ext cx="8229600" cy="4525963"/>
          </a:xfrm>
        </p:spPr>
        <p:txBody>
          <a:bodyPr/>
          <a:lstStyle/>
          <a:p>
            <a:r>
              <a:rPr lang="hr-HR" sz="2400" dirty="0" smtClean="0">
                <a:solidFill>
                  <a:srgbClr val="0070C0"/>
                </a:solidFill>
              </a:rPr>
              <a:t>Regionalna baza podataka o tehničkim i energetskim karakteristikama javnih zgrada</a:t>
            </a:r>
          </a:p>
          <a:p>
            <a:r>
              <a:rPr lang="hr-HR" sz="2400" dirty="0" smtClean="0">
                <a:solidFill>
                  <a:srgbClr val="0070C0"/>
                </a:solidFill>
              </a:rPr>
              <a:t>Identifikacija tehničkih rješenja za poboljšanje energetske učinkovitosti</a:t>
            </a:r>
          </a:p>
          <a:p>
            <a:r>
              <a:rPr lang="hr-HR" sz="2400" dirty="0">
                <a:solidFill>
                  <a:srgbClr val="0070C0"/>
                </a:solidFill>
              </a:rPr>
              <a:t>Pilot projekt u Istri: </a:t>
            </a:r>
            <a:r>
              <a:rPr lang="hr-HR" sz="2400" dirty="0" err="1" smtClean="0">
                <a:solidFill>
                  <a:srgbClr val="0070C0"/>
                </a:solidFill>
              </a:rPr>
              <a:t>fotonaponski</a:t>
            </a:r>
            <a:r>
              <a:rPr lang="hr-HR" sz="2400" dirty="0" smtClean="0">
                <a:solidFill>
                  <a:srgbClr val="0070C0"/>
                </a:solidFill>
              </a:rPr>
              <a:t> </a:t>
            </a:r>
            <a:r>
              <a:rPr lang="hr-HR" sz="2400" dirty="0">
                <a:solidFill>
                  <a:srgbClr val="0070C0"/>
                </a:solidFill>
              </a:rPr>
              <a:t>sustav </a:t>
            </a:r>
          </a:p>
          <a:p>
            <a:r>
              <a:rPr lang="hr-HR" sz="2400" dirty="0">
                <a:solidFill>
                  <a:srgbClr val="0070C0"/>
                </a:solidFill>
              </a:rPr>
              <a:t>Energy Info Demo </a:t>
            </a:r>
            <a:r>
              <a:rPr lang="hr-HR" sz="2400" dirty="0" smtClean="0">
                <a:solidFill>
                  <a:srgbClr val="0070C0"/>
                </a:solidFill>
              </a:rPr>
              <a:t>Point</a:t>
            </a:r>
          </a:p>
          <a:p>
            <a:r>
              <a:rPr lang="hr-HR" sz="2400" dirty="0" smtClean="0">
                <a:solidFill>
                  <a:srgbClr val="0070C0"/>
                </a:solidFill>
              </a:rPr>
              <a:t>2 nova radna mjesta koja se sufinanciraju iz proračuna projekta</a:t>
            </a:r>
          </a:p>
          <a:p>
            <a:r>
              <a:rPr lang="hr-HR" sz="2400" dirty="0" smtClean="0">
                <a:solidFill>
                  <a:srgbClr val="0070C0"/>
                </a:solidFill>
              </a:rPr>
              <a:t>Upoznavanje javnosti sa tematikom obnovljivih izvora energije kroz : </a:t>
            </a:r>
            <a:r>
              <a:rPr lang="hr-HR" sz="1800" dirty="0" smtClean="0">
                <a:solidFill>
                  <a:srgbClr val="0070C0"/>
                </a:solidFill>
              </a:rPr>
              <a:t>transnacionalnu konferenciju, 3 regionalna seminara, 2 radio/tv emisije</a:t>
            </a:r>
          </a:p>
          <a:p>
            <a:pPr>
              <a:buFont typeface="Arial" charset="0"/>
              <a:buNone/>
            </a:pPr>
            <a:endParaRPr lang="hr-HR" sz="2400" dirty="0" smtClean="0">
              <a:solidFill>
                <a:srgbClr val="0070C0"/>
              </a:solidFill>
            </a:endParaRPr>
          </a:p>
        </p:txBody>
      </p:sp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495300" y="836712"/>
            <a:ext cx="8915400" cy="1143000"/>
          </a:xfrm>
        </p:spPr>
        <p:txBody>
          <a:bodyPr/>
          <a:lstStyle/>
          <a:p>
            <a:r>
              <a:rPr lang="hr-HR" sz="4000" b="1" dirty="0" smtClean="0">
                <a:solidFill>
                  <a:srgbClr val="0070C0"/>
                </a:solidFill>
              </a:rPr>
              <a:t>REZULTATI PROJEKTA značajni za Istru</a:t>
            </a:r>
          </a:p>
        </p:txBody>
      </p:sp>
    </p:spTree>
    <p:extLst>
      <p:ext uri="{BB962C8B-B14F-4D97-AF65-F5344CB8AC3E}">
        <p14:creationId xmlns:p14="http://schemas.microsoft.com/office/powerpoint/2010/main" val="205106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844824"/>
            <a:ext cx="9086896" cy="3672408"/>
          </a:xfrm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www.irena-istra.hr                              www.sear-project.eu</a:t>
            </a:r>
            <a:endParaRPr lang="hr-HR"/>
          </a:p>
        </p:txBody>
      </p:sp>
      <p:sp>
        <p:nvSpPr>
          <p:cNvPr id="6" name="Pravokutnik 5"/>
          <p:cNvSpPr/>
          <p:nvPr/>
        </p:nvSpPr>
        <p:spPr>
          <a:xfrm>
            <a:off x="2123728" y="980728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 smtClean="0">
                <a:solidFill>
                  <a:srgbClr val="0070C0"/>
                </a:solidFill>
              </a:rPr>
              <a:t>Regionalna baza podataka o tehničkim i </a:t>
            </a:r>
          </a:p>
          <a:p>
            <a:r>
              <a:rPr lang="hr-HR" sz="2400" b="1" dirty="0" smtClean="0">
                <a:solidFill>
                  <a:srgbClr val="0070C0"/>
                </a:solidFill>
              </a:rPr>
              <a:t>energetskim karakteristikama javnih zgrada</a:t>
            </a:r>
          </a:p>
        </p:txBody>
      </p:sp>
    </p:spTree>
    <p:extLst>
      <p:ext uri="{BB962C8B-B14F-4D97-AF65-F5344CB8AC3E}">
        <p14:creationId xmlns:p14="http://schemas.microsoft.com/office/powerpoint/2010/main" val="90413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www.irena-istra.hr                              www.sear-project.eu</a:t>
            </a:r>
            <a:endParaRPr lang="hr-HR"/>
          </a:p>
        </p:txBody>
      </p:sp>
      <p:sp>
        <p:nvSpPr>
          <p:cNvPr id="5" name="Pravokutnik 4"/>
          <p:cNvSpPr/>
          <p:nvPr/>
        </p:nvSpPr>
        <p:spPr>
          <a:xfrm>
            <a:off x="2123728" y="980728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 smtClean="0">
                <a:solidFill>
                  <a:srgbClr val="0070C0"/>
                </a:solidFill>
              </a:rPr>
              <a:t>Snimanje zgrada metodom infracrvene </a:t>
            </a:r>
            <a:r>
              <a:rPr lang="hr-HR" sz="2400" b="1" dirty="0">
                <a:solidFill>
                  <a:srgbClr val="0070C0"/>
                </a:solidFill>
              </a:rPr>
              <a:t>termografije</a:t>
            </a:r>
            <a:endParaRPr lang="hr-HR" sz="2400" b="1" dirty="0" smtClean="0">
              <a:solidFill>
                <a:srgbClr val="0070C0"/>
              </a:solidFill>
            </a:endParaRPr>
          </a:p>
        </p:txBody>
      </p:sp>
      <p:pic>
        <p:nvPicPr>
          <p:cNvPr id="2" name="Picture 2" descr="\\LA-DC-03\dokumenti$\tbrajkovic\Desktop\IR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55" y="1406856"/>
            <a:ext cx="5784429" cy="2166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\\LA-DC-03\dokumenti$\tbrajkovic\Desktop\IR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84" y="3573016"/>
            <a:ext cx="5783700" cy="21972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niOkvir 6"/>
          <p:cNvSpPr txBox="1"/>
          <p:nvPr/>
        </p:nvSpPr>
        <p:spPr>
          <a:xfrm>
            <a:off x="6804249" y="216677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70C0"/>
                </a:solidFill>
              </a:rPr>
              <a:t>Dječji vrtić </a:t>
            </a:r>
            <a:r>
              <a:rPr lang="hr-HR" dirty="0" err="1">
                <a:solidFill>
                  <a:srgbClr val="0070C0"/>
                </a:solidFill>
              </a:rPr>
              <a:t>Pjerina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verbanac</a:t>
            </a:r>
            <a:r>
              <a:rPr lang="hr-HR" dirty="0">
                <a:solidFill>
                  <a:srgbClr val="0070C0"/>
                </a:solidFill>
              </a:rPr>
              <a:t>, Labin 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6823767" y="434846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70C0"/>
                </a:solidFill>
              </a:rPr>
              <a:t>Osnovna </a:t>
            </a:r>
            <a:r>
              <a:rPr lang="hr-HR" dirty="0" smtClean="0">
                <a:solidFill>
                  <a:srgbClr val="0070C0"/>
                </a:solidFill>
              </a:rPr>
              <a:t>škola </a:t>
            </a:r>
            <a:r>
              <a:rPr lang="hr-HR" dirty="0">
                <a:solidFill>
                  <a:srgbClr val="0070C0"/>
                </a:solidFill>
              </a:rPr>
              <a:t>Ivo Lola Ribar, Labin </a:t>
            </a:r>
          </a:p>
        </p:txBody>
      </p:sp>
    </p:spTree>
    <p:extLst>
      <p:ext uri="{BB962C8B-B14F-4D97-AF65-F5344CB8AC3E}">
        <p14:creationId xmlns:p14="http://schemas.microsoft.com/office/powerpoint/2010/main" val="2238179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www.irena-istra.hr                              www.sear-project.eu</a:t>
            </a:r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794" y="1772816"/>
            <a:ext cx="290181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kstniOkvir 9"/>
          <p:cNvSpPr txBox="1"/>
          <p:nvPr/>
        </p:nvSpPr>
        <p:spPr>
          <a:xfrm>
            <a:off x="827584" y="980728"/>
            <a:ext cx="8113568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>
                <a:solidFill>
                  <a:srgbClr val="0070C0"/>
                </a:solidFill>
              </a:rPr>
              <a:t>			Stručni članci:</a:t>
            </a:r>
          </a:p>
          <a:p>
            <a:pPr marL="342900" indent="-342900">
              <a:buAutoNum type="arabicPeriod"/>
            </a:pPr>
            <a:r>
              <a:rPr lang="hr-HR" dirty="0" smtClean="0">
                <a:solidFill>
                  <a:srgbClr val="0070C0"/>
                </a:solidFill>
              </a:rPr>
              <a:t>Vrste sunčevih </a:t>
            </a:r>
            <a:r>
              <a:rPr lang="hr-HR" dirty="0" err="1" smtClean="0">
                <a:solidFill>
                  <a:srgbClr val="0070C0"/>
                </a:solidFill>
              </a:rPr>
              <a:t>fotonaponskih</a:t>
            </a:r>
            <a:r>
              <a:rPr lang="hr-HR" dirty="0" smtClean="0">
                <a:solidFill>
                  <a:srgbClr val="0070C0"/>
                </a:solidFill>
              </a:rPr>
              <a:t> ćelija i tipovi </a:t>
            </a:r>
            <a:r>
              <a:rPr lang="hr-HR" dirty="0" err="1" smtClean="0">
                <a:solidFill>
                  <a:srgbClr val="0070C0"/>
                </a:solidFill>
              </a:rPr>
              <a:t>fotonaponskih</a:t>
            </a:r>
            <a:r>
              <a:rPr lang="hr-HR" dirty="0" smtClean="0">
                <a:solidFill>
                  <a:srgbClr val="0070C0"/>
                </a:solidFill>
              </a:rPr>
              <a:t> sustava</a:t>
            </a:r>
          </a:p>
          <a:p>
            <a:pPr marL="342900" indent="-342900">
              <a:buAutoNum type="arabicPeriod"/>
            </a:pPr>
            <a:endParaRPr lang="hr-HR" dirty="0">
              <a:solidFill>
                <a:srgbClr val="0070C0"/>
              </a:solidFill>
            </a:endParaRPr>
          </a:p>
          <a:p>
            <a:pPr marL="342900" indent="-342900">
              <a:buAutoNum type="arabicPeriod"/>
            </a:pPr>
            <a:endParaRPr lang="hr-HR" dirty="0" smtClean="0">
              <a:solidFill>
                <a:srgbClr val="0070C0"/>
              </a:solidFill>
            </a:endParaRPr>
          </a:p>
          <a:p>
            <a:pPr marL="342900" indent="-342900">
              <a:buAutoNum type="arabicPeriod"/>
            </a:pPr>
            <a:endParaRPr lang="hr-HR" dirty="0">
              <a:solidFill>
                <a:srgbClr val="0070C0"/>
              </a:solidFill>
            </a:endParaRPr>
          </a:p>
          <a:p>
            <a:pPr marL="342900" indent="-342900">
              <a:buAutoNum type="arabicPeriod"/>
            </a:pPr>
            <a:endParaRPr lang="hr-HR" dirty="0" smtClean="0">
              <a:solidFill>
                <a:srgbClr val="0070C0"/>
              </a:solidFill>
            </a:endParaRPr>
          </a:p>
          <a:p>
            <a:pPr marL="342900" indent="-342900">
              <a:buAutoNum type="arabicPeriod"/>
            </a:pPr>
            <a:endParaRPr lang="hr-HR" dirty="0">
              <a:solidFill>
                <a:srgbClr val="0070C0"/>
              </a:solidFill>
            </a:endParaRPr>
          </a:p>
          <a:p>
            <a:pPr marL="342900" indent="-342900">
              <a:buAutoNum type="arabicPeriod"/>
            </a:pPr>
            <a:endParaRPr lang="hr-HR" dirty="0" smtClean="0">
              <a:solidFill>
                <a:srgbClr val="0070C0"/>
              </a:solidFill>
            </a:endParaRPr>
          </a:p>
          <a:p>
            <a:pPr marL="342900" indent="-342900">
              <a:buAutoNum type="arabicPeriod"/>
            </a:pPr>
            <a:endParaRPr lang="hr-HR" dirty="0">
              <a:solidFill>
                <a:srgbClr val="0070C0"/>
              </a:solidFill>
            </a:endParaRPr>
          </a:p>
          <a:p>
            <a:pPr marL="342900" indent="-342900">
              <a:buAutoNum type="arabicPeriod"/>
            </a:pPr>
            <a:endParaRPr lang="hr-HR" dirty="0" smtClean="0">
              <a:solidFill>
                <a:srgbClr val="0070C0"/>
              </a:solidFill>
            </a:endParaRPr>
          </a:p>
          <a:p>
            <a:pPr marL="342900" indent="-342900">
              <a:buAutoNum type="arabicPeriod"/>
            </a:pPr>
            <a:r>
              <a:rPr lang="hr-HR" dirty="0" smtClean="0">
                <a:solidFill>
                  <a:srgbClr val="0070C0"/>
                </a:solidFill>
              </a:rPr>
              <a:t>Pravne, administrativne i tehničke procedure za instalaciju </a:t>
            </a:r>
            <a:r>
              <a:rPr lang="hr-HR" dirty="0" err="1" smtClean="0">
                <a:solidFill>
                  <a:srgbClr val="0070C0"/>
                </a:solidFill>
              </a:rPr>
              <a:t>fotonaponskih</a:t>
            </a:r>
            <a:r>
              <a:rPr lang="hr-HR" dirty="0" smtClean="0">
                <a:solidFill>
                  <a:srgbClr val="0070C0"/>
                </a:solidFill>
              </a:rPr>
              <a:t> sustava</a:t>
            </a:r>
            <a:endParaRPr lang="hr-HR" dirty="0">
              <a:solidFill>
                <a:srgbClr val="0070C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72816"/>
            <a:ext cx="2880320" cy="1996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209323"/>
            <a:ext cx="4257970" cy="2527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925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www.irena-istra.hr                              www.sear-project.eu</a:t>
            </a:r>
            <a:endParaRPr lang="hr-HR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22403"/>
            <a:ext cx="8064896" cy="579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9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Energetska </a:t>
            </a:r>
            <a:r>
              <a:rPr lang="hr-HR" dirty="0"/>
              <a:t>bilanca </a:t>
            </a:r>
            <a:r>
              <a:rPr lang="hr-HR" dirty="0" smtClean="0"/>
              <a:t>IŽ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err="1" smtClean="0"/>
              <a:t>www.irena</a:t>
            </a:r>
            <a:r>
              <a:rPr lang="hr-HR" dirty="0" smtClean="0"/>
              <a:t>-</a:t>
            </a:r>
            <a:r>
              <a:rPr lang="hr-HR" dirty="0" err="1" smtClean="0"/>
              <a:t>istra.hr</a:t>
            </a:r>
            <a:endParaRPr lang="hr-HR" dirty="0"/>
          </a:p>
        </p:txBody>
      </p: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487363"/>
              </p:ext>
            </p:extLst>
          </p:nvPr>
        </p:nvGraphicFramePr>
        <p:xfrm>
          <a:off x="4499992" y="2667744"/>
          <a:ext cx="3973535" cy="2057400"/>
        </p:xfrm>
        <a:graphic>
          <a:graphicData uri="http://schemas.openxmlformats.org/drawingml/2006/table">
            <a:tbl>
              <a:tblPr/>
              <a:tblGrid>
                <a:gridCol w="1584299"/>
                <a:gridCol w="620722"/>
                <a:gridCol w="1114778"/>
                <a:gridCol w="653736"/>
              </a:tblGrid>
              <a:tr h="25896">
                <a:tc>
                  <a:txBody>
                    <a:bodyPr/>
                    <a:lstStyle/>
                    <a:p>
                      <a:pPr algn="l" fontAlgn="b"/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TJ</a:t>
                      </a:r>
                    </a:p>
                  </a:txBody>
                  <a:tcPr marL="0" marR="1143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Drvo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1.180</a:t>
                      </a:r>
                    </a:p>
                  </a:txBody>
                  <a:tcPr marL="0" marR="114309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210.000 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</a:t>
                      </a:r>
                      <a:r>
                        <a:rPr lang="hr-HR" sz="12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hr-HR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EL loživo ulje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1.040</a:t>
                      </a:r>
                    </a:p>
                  </a:txBody>
                  <a:tcPr marL="0" marR="1143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31.000 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1.380</a:t>
                      </a:r>
                    </a:p>
                  </a:txBody>
                  <a:tcPr marL="0" marR="1143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30.000 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Benzin i dizel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9.220</a:t>
                      </a:r>
                    </a:p>
                  </a:txBody>
                  <a:tcPr marL="0" marR="1143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220.000 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Prirodni plin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400</a:t>
                      </a:r>
                    </a:p>
                  </a:txBody>
                  <a:tcPr marL="0" marR="1143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12.000.000 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</a:t>
                      </a:r>
                      <a:r>
                        <a:rPr lang="hr-HR" sz="12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hr-HR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Gradski plin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180</a:t>
                      </a:r>
                    </a:p>
                  </a:txBody>
                  <a:tcPr marL="0" marR="1143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10.000.000 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</a:t>
                      </a:r>
                      <a:r>
                        <a:rPr lang="hr-HR" sz="12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hr-HR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Električna energija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4.320</a:t>
                      </a:r>
                    </a:p>
                  </a:txBody>
                  <a:tcPr marL="0" marR="1143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1.200 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GWh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l" fontAlgn="b"/>
                      <a:endParaRPr lang="hr-HR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17.720</a:t>
                      </a:r>
                    </a:p>
                  </a:txBody>
                  <a:tcPr marL="0" marR="114309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Rezervirano mjesto sadržaja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0288368"/>
              </p:ext>
            </p:extLst>
          </p:nvPr>
        </p:nvGraphicFramePr>
        <p:xfrm>
          <a:off x="107504" y="1700808"/>
          <a:ext cx="468052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5870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www.irena-istra.hr                              www.sear-project.eu</a:t>
            </a:r>
            <a:endParaRPr lang="hr-HR"/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268583"/>
              </p:ext>
            </p:extLst>
          </p:nvPr>
        </p:nvGraphicFramePr>
        <p:xfrm>
          <a:off x="1835696" y="44624"/>
          <a:ext cx="4752528" cy="6725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Acrobat Document" r:id="rId3" imgW="5667119" imgH="8019810" progId="AcroExch.Document.7">
                  <p:embed/>
                </p:oleObj>
              </mc:Choice>
              <mc:Fallback>
                <p:oleObj name="Acrobat Document" r:id="rId3" imgW="5667119" imgH="801981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5696" y="44624"/>
                        <a:ext cx="4752528" cy="67255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328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107504" y="2780928"/>
            <a:ext cx="4572000" cy="37548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1400" dirty="0" smtClean="0"/>
              <a:t>I</a:t>
            </a:r>
            <a:r>
              <a:rPr lang="vi-VN" sz="1400" dirty="0" smtClean="0"/>
              <a:t>nvesticij</a:t>
            </a:r>
            <a:r>
              <a:rPr lang="hr-HR" sz="1400" dirty="0" smtClean="0"/>
              <a:t>a</a:t>
            </a:r>
            <a:r>
              <a:rPr lang="vi-VN" sz="1400" dirty="0" smtClean="0"/>
              <a:t>138.328,26 kuna </a:t>
            </a:r>
            <a:endParaRPr lang="hr-HR" sz="1400" dirty="0" smtClean="0"/>
          </a:p>
          <a:p>
            <a:endParaRPr lang="hr-HR" sz="1400" dirty="0"/>
          </a:p>
          <a:p>
            <a:r>
              <a:rPr lang="hr-HR" sz="1400" dirty="0"/>
              <a:t>S</a:t>
            </a:r>
            <a:r>
              <a:rPr lang="hr-HR" sz="1400" dirty="0" smtClean="0"/>
              <a:t>ustav </a:t>
            </a:r>
            <a:r>
              <a:rPr lang="hr-HR" sz="1400" dirty="0"/>
              <a:t>sa 8 pločastih solarnih kolektora </a:t>
            </a:r>
            <a:r>
              <a:rPr lang="pl-PL" sz="1400" dirty="0" smtClean="0"/>
              <a:t>pokriva </a:t>
            </a:r>
            <a:r>
              <a:rPr lang="pl-PL" sz="1400" dirty="0"/>
              <a:t>oko 50% godišnjih potreba za zagrijavanjem </a:t>
            </a:r>
            <a:r>
              <a:rPr lang="hr-HR" sz="1400" dirty="0"/>
              <a:t>potrošne tople vode</a:t>
            </a:r>
            <a:r>
              <a:rPr lang="pl-PL" sz="1400" dirty="0" smtClean="0"/>
              <a:t> </a:t>
            </a:r>
            <a:r>
              <a:rPr lang="hr-HR" sz="1400" dirty="0" smtClean="0"/>
              <a:t>(na godišnjoj razini ušteda oko 10.000,00kn) te se procjenjuje godišnja ušteda emisije</a:t>
            </a:r>
            <a:r>
              <a:rPr lang="vi-VN" sz="1400" dirty="0" smtClean="0"/>
              <a:t> CO2 za 4</a:t>
            </a:r>
            <a:r>
              <a:rPr lang="hr-HR" sz="1400" dirty="0" smtClean="0"/>
              <a:t>.</a:t>
            </a:r>
            <a:r>
              <a:rPr lang="vi-VN" sz="1400" dirty="0" smtClean="0"/>
              <a:t>444 kilograma. </a:t>
            </a:r>
          </a:p>
          <a:p>
            <a:endParaRPr lang="hr-HR" sz="1400" dirty="0" smtClean="0"/>
          </a:p>
          <a:p>
            <a:r>
              <a:rPr lang="hr-HR" sz="1400" dirty="0" smtClean="0"/>
              <a:t>Projekt pokrenut na inicijativu IRENA-e</a:t>
            </a:r>
          </a:p>
          <a:p>
            <a:endParaRPr lang="hr-HR" sz="1400" dirty="0"/>
          </a:p>
          <a:p>
            <a:r>
              <a:rPr lang="hr-HR" sz="1400" dirty="0" smtClean="0"/>
              <a:t>Projektnu dokumentaciju financirao je grad Labin</a:t>
            </a:r>
          </a:p>
          <a:p>
            <a:endParaRPr lang="hr-HR" sz="1400" dirty="0"/>
          </a:p>
          <a:p>
            <a:r>
              <a:rPr lang="vi-VN" sz="1400" dirty="0" smtClean="0"/>
              <a:t>RWE Hrvatska d.o.o. Zagreb odobrio je Dječjem vrtiću donaciju kao jednokratnu potporu</a:t>
            </a:r>
            <a:r>
              <a:rPr lang="hr-HR" sz="1400" dirty="0" smtClean="0"/>
              <a:t> </a:t>
            </a:r>
            <a:r>
              <a:rPr lang="hr-HR" sz="1400" dirty="0"/>
              <a:t>od 185.600,00 kuna</a:t>
            </a:r>
            <a:endParaRPr lang="hr-HR" sz="1400" dirty="0" smtClean="0"/>
          </a:p>
          <a:p>
            <a:endParaRPr lang="hr-HR" sz="1400" dirty="0"/>
          </a:p>
          <a:p>
            <a:r>
              <a:rPr lang="vi-VN" sz="1400" dirty="0" smtClean="0"/>
              <a:t>Fond za zaštitu okoliša i energetsku učinkovitost sufinancira</a:t>
            </a:r>
            <a:r>
              <a:rPr lang="hr-HR" sz="1400" dirty="0" smtClean="0"/>
              <a:t>o je instalaciju u visini</a:t>
            </a:r>
            <a:r>
              <a:rPr lang="vi-VN" sz="1400" dirty="0" smtClean="0"/>
              <a:t> </a:t>
            </a:r>
            <a:r>
              <a:rPr lang="hr-HR" sz="1400" dirty="0" smtClean="0"/>
              <a:t>19%</a:t>
            </a:r>
            <a:endParaRPr lang="vi-VN" sz="1400" dirty="0" smtClean="0"/>
          </a:p>
        </p:txBody>
      </p:sp>
      <p:sp>
        <p:nvSpPr>
          <p:cNvPr id="6" name="Pravokutnik 5"/>
          <p:cNvSpPr/>
          <p:nvPr/>
        </p:nvSpPr>
        <p:spPr>
          <a:xfrm>
            <a:off x="2627784" y="44624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Djeca - naš zalog za održivu budućnost</a:t>
            </a:r>
            <a:endParaRPr lang="hr-H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79"/>
          <a:stretch/>
        </p:blipFill>
        <p:spPr>
          <a:xfrm>
            <a:off x="4716016" y="4004384"/>
            <a:ext cx="4278918" cy="266429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1412776"/>
            <a:ext cx="4608512" cy="1139825"/>
          </a:xfrm>
        </p:spPr>
        <p:txBody>
          <a:bodyPr/>
          <a:lstStyle/>
          <a:p>
            <a:pPr algn="l"/>
            <a:r>
              <a:rPr lang="hr-HR" sz="2400" dirty="0" smtClean="0"/>
              <a:t>Solarni</a:t>
            </a:r>
            <a:r>
              <a:rPr lang="hr-HR" sz="2400" dirty="0"/>
              <a:t> </a:t>
            </a:r>
            <a:r>
              <a:rPr lang="hr-HR" sz="2400" dirty="0" smtClean="0"/>
              <a:t>kolektori za pripremu potrošne tople vode na Dječjem vrtiću „</a:t>
            </a:r>
            <a:r>
              <a:rPr lang="hr-HR" sz="2400" dirty="0" err="1" smtClean="0"/>
              <a:t>Pjerina</a:t>
            </a:r>
            <a:r>
              <a:rPr lang="hr-HR" sz="2400" dirty="0" smtClean="0"/>
              <a:t> </a:t>
            </a:r>
            <a:r>
              <a:rPr lang="hr-HR" sz="2400" dirty="0" err="1" smtClean="0"/>
              <a:t>Verbanac</a:t>
            </a:r>
            <a:r>
              <a:rPr lang="hr-HR" sz="2400" dirty="0" smtClean="0"/>
              <a:t>” Labin</a:t>
            </a:r>
            <a:endParaRPr lang="hr-HR" sz="2400" dirty="0"/>
          </a:p>
        </p:txBody>
      </p:sp>
      <p:pic>
        <p:nvPicPr>
          <p:cNvPr id="16387" name="Picture 3" descr="\\LA-DC-03\dokumenti$\tbrajkovic\Documents\SEAR\WP4\Fotonaponska elektrana\Slike\Vrtić\solarni kolektor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316" y="1180255"/>
            <a:ext cx="4278918" cy="282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04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211144" cy="1139825"/>
          </a:xfrm>
        </p:spPr>
        <p:txBody>
          <a:bodyPr/>
          <a:lstStyle/>
          <a:p>
            <a:r>
              <a:rPr lang="hr-HR" sz="3600" dirty="0" smtClean="0"/>
              <a:t>1. pasivna kuća RH u Buzetu</a:t>
            </a: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1800" dirty="0" smtClean="0"/>
              <a:t>Mladen Vilić, vlasnik i investitor prve certificirane pasivne kuće u RH</a:t>
            </a:r>
          </a:p>
          <a:p>
            <a:r>
              <a:rPr lang="hr-HR" sz="1800" dirty="0" smtClean="0"/>
              <a:t>Montažna obiteljska kuća 140m2</a:t>
            </a:r>
          </a:p>
          <a:p>
            <a:r>
              <a:rPr lang="hr-HR" sz="1800" dirty="0" smtClean="0"/>
              <a:t>50 kn mjesečni trošak za grijanje, hlađenje ventilaciju</a:t>
            </a:r>
          </a:p>
          <a:p>
            <a:r>
              <a:rPr lang="hr-HR" sz="1800" dirty="0" smtClean="0"/>
              <a:t>Zemni izmjenjivač topline (ljeti hladi, zimi </a:t>
            </a:r>
            <a:r>
              <a:rPr lang="hr-HR" sz="1800" dirty="0" err="1" smtClean="0"/>
              <a:t>predgrijava</a:t>
            </a:r>
            <a:r>
              <a:rPr lang="hr-HR" sz="1800" dirty="0" smtClean="0"/>
              <a:t> zrak)</a:t>
            </a:r>
          </a:p>
          <a:p>
            <a:r>
              <a:rPr lang="hr-HR" sz="1800" dirty="0" smtClean="0"/>
              <a:t>Automatizacija sustava za upravljanje ventilacijom</a:t>
            </a:r>
          </a:p>
          <a:p>
            <a:r>
              <a:rPr lang="hr-HR" sz="1800" dirty="0" smtClean="0"/>
              <a:t>Investicija 86.000,00 €</a:t>
            </a:r>
          </a:p>
          <a:p>
            <a:r>
              <a:rPr lang="hr-HR" sz="1800" dirty="0" smtClean="0"/>
              <a:t>Plan: ugradnja solarnog sustava za grijanje PTV</a:t>
            </a:r>
            <a:endParaRPr lang="hr-HR" sz="1800" dirty="0"/>
          </a:p>
          <a:p>
            <a:pPr marL="0" indent="0">
              <a:buNone/>
            </a:pPr>
            <a:endParaRPr lang="hr-HR" sz="1800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892814"/>
            <a:ext cx="3707532" cy="248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4" y="4002826"/>
            <a:ext cx="5189587" cy="2269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167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err="1" smtClean="0"/>
              <a:t>www.irena</a:t>
            </a:r>
            <a:r>
              <a:rPr lang="hr-HR" dirty="0" smtClean="0"/>
              <a:t>-</a:t>
            </a:r>
            <a:r>
              <a:rPr lang="hr-HR" dirty="0" err="1" smtClean="0"/>
              <a:t>istra.hr</a:t>
            </a:r>
            <a:endParaRPr lang="hr-HR" dirty="0"/>
          </a:p>
        </p:txBody>
      </p:sp>
      <p:sp>
        <p:nvSpPr>
          <p:cNvPr id="5" name="Naslov 11"/>
          <p:cNvSpPr txBox="1">
            <a:spLocks noGrp="1"/>
          </p:cNvSpPr>
          <p:nvPr>
            <p:ph type="ctrTitle" sz="quarter"/>
          </p:nvPr>
        </p:nvSpPr>
        <p:spPr bwMode="auto">
          <a:xfrm>
            <a:off x="685800" y="2556371"/>
            <a:ext cx="77724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hr-HR" sz="3600" b="1" i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Hvala na pažnji </a:t>
            </a:r>
            <a:r>
              <a:rPr lang="hr-HR" sz="36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!</a:t>
            </a:r>
          </a:p>
          <a:p>
            <a:pPr algn="ctr" eaLnBrk="0" hangingPunct="0">
              <a:defRPr/>
            </a:pPr>
            <a:endParaRPr lang="hr-HR" sz="3600" b="1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hr-HR" sz="3600" b="1" i="1" kern="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  <a:hlinkClick r:id="rId2"/>
              </a:rPr>
              <a:t>irena@</a:t>
            </a:r>
            <a:r>
              <a:rPr lang="hr-HR" sz="3600" b="1" i="1" kern="0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  <a:hlinkClick r:id="rId2"/>
              </a:rPr>
              <a:t>irena</a:t>
            </a:r>
            <a:r>
              <a:rPr lang="hr-HR" sz="3600" b="1" i="1" kern="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  <a:hlinkClick r:id="rId2"/>
              </a:rPr>
              <a:t>-</a:t>
            </a:r>
            <a:r>
              <a:rPr lang="hr-HR" sz="3600" b="1" i="1" kern="0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  <a:hlinkClick r:id="rId2"/>
              </a:rPr>
              <a:t>istra.hr</a:t>
            </a:r>
            <a:endParaRPr lang="hr-HR" sz="3600" b="1" i="1" kern="0" dirty="0"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endParaRPr lang="hr-HR" sz="2400" b="1" i="1" kern="0" dirty="0">
              <a:solidFill>
                <a:srgbClr val="92D050"/>
              </a:solidFill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hr-HR" sz="2400" b="1" i="1" dirty="0" smtClean="0"/>
              <a:t>Valter Poropat, dipl.ing.el.</a:t>
            </a:r>
            <a:br>
              <a:rPr lang="hr-HR" sz="2400" b="1" i="1" dirty="0" smtClean="0"/>
            </a:br>
            <a:r>
              <a:rPr lang="hr-HR" sz="2400" b="1" i="1" dirty="0" smtClean="0"/>
              <a:t>Stručni suradnici: Doris Percan i Tin Brajković</a:t>
            </a:r>
            <a:endParaRPr lang="en-US" sz="2400" b="1" i="1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3003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55776" y="277813"/>
            <a:ext cx="6131024" cy="1139825"/>
          </a:xfrm>
        </p:spPr>
        <p:txBody>
          <a:bodyPr/>
          <a:lstStyle/>
          <a:p>
            <a:pPr algn="l"/>
            <a:r>
              <a:rPr lang="hr-HR" dirty="0" smtClean="0"/>
              <a:t> </a:t>
            </a:r>
            <a:r>
              <a:rPr lang="hr-HR" dirty="0"/>
              <a:t>Energetska bilanca električne </a:t>
            </a:r>
            <a:r>
              <a:rPr lang="hr-HR" dirty="0" smtClean="0"/>
              <a:t>energije IŽ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err="1" smtClean="0"/>
              <a:t>www.irena</a:t>
            </a:r>
            <a:r>
              <a:rPr lang="hr-HR" dirty="0" smtClean="0"/>
              <a:t>-</a:t>
            </a:r>
            <a:r>
              <a:rPr lang="hr-HR" dirty="0" err="1" smtClean="0"/>
              <a:t>istra.hr</a:t>
            </a:r>
            <a:endParaRPr lang="hr-HR" dirty="0"/>
          </a:p>
        </p:txBody>
      </p:sp>
      <p:graphicFrame>
        <p:nvGraphicFramePr>
          <p:cNvPr id="6" name="Rezervirano mjesto sadržaja 7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710465718"/>
              </p:ext>
            </p:extLst>
          </p:nvPr>
        </p:nvGraphicFramePr>
        <p:xfrm>
          <a:off x="467544" y="2780928"/>
          <a:ext cx="4320479" cy="3685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ica 6"/>
          <p:cNvGraphicFramePr>
            <a:graphicFrameLocks noGrp="1"/>
          </p:cNvGraphicFramePr>
          <p:nvPr/>
        </p:nvGraphicFramePr>
        <p:xfrm>
          <a:off x="5003800" y="3429000"/>
          <a:ext cx="3187700" cy="1387477"/>
        </p:xfrm>
        <a:graphic>
          <a:graphicData uri="http://schemas.openxmlformats.org/drawingml/2006/table">
            <a:tbl>
              <a:tblPr/>
              <a:tblGrid>
                <a:gridCol w="1168400"/>
                <a:gridCol w="825500"/>
                <a:gridCol w="1193800"/>
              </a:tblGrid>
              <a:tr h="198211">
                <a:tc>
                  <a:txBody>
                    <a:bodyPr/>
                    <a:lstStyle/>
                    <a:p>
                      <a:pPr algn="l" fontAlgn="b"/>
                      <a:endParaRPr lang="hr-HR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GWh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211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Industrija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380</a:t>
                      </a:r>
                    </a:p>
                  </a:txBody>
                  <a:tcPr marL="0" marR="22860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8211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Kućanstva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460</a:t>
                      </a:r>
                    </a:p>
                  </a:txBody>
                  <a:tcPr marL="0" marR="2286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211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MSP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240</a:t>
                      </a:r>
                    </a:p>
                  </a:txBody>
                  <a:tcPr marL="0" marR="2286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211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Rasvjeta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0" marR="2286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211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Gubici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 marL="0" marR="2286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211"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1190</a:t>
                      </a:r>
                    </a:p>
                  </a:txBody>
                  <a:tcPr marL="0" marR="22860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Rezervirano mjesto sadržaja 2"/>
          <p:cNvSpPr>
            <a:spLocks noGrp="1"/>
          </p:cNvSpPr>
          <p:nvPr>
            <p:ph idx="1"/>
          </p:nvPr>
        </p:nvSpPr>
        <p:spPr>
          <a:xfrm>
            <a:off x="467544" y="1600201"/>
            <a:ext cx="8219256" cy="1036711"/>
          </a:xfrm>
        </p:spPr>
        <p:txBody>
          <a:bodyPr/>
          <a:lstStyle/>
          <a:p>
            <a:r>
              <a:rPr lang="hr-HR" sz="1800" dirty="0"/>
              <a:t>Proizvodnja : 2 200 GWh/godinu</a:t>
            </a:r>
          </a:p>
          <a:p>
            <a:r>
              <a:rPr lang="hr-HR" sz="1800" dirty="0"/>
              <a:t>Potrošnja:  1 190 </a:t>
            </a:r>
            <a:r>
              <a:rPr lang="hr-HR" sz="1800" dirty="0" smtClean="0"/>
              <a:t>GWh/godinu</a:t>
            </a:r>
          </a:p>
          <a:p>
            <a:r>
              <a:rPr lang="hr-HR" sz="1800" dirty="0"/>
              <a:t>Termo elektrana Plomin I i II (ugljen</a:t>
            </a:r>
            <a:r>
              <a:rPr lang="hr-HR" sz="1800" dirty="0" smtClean="0"/>
              <a:t>); snaga</a:t>
            </a:r>
            <a:r>
              <a:rPr lang="hr-HR" sz="1800" dirty="0"/>
              <a:t>: 125 MW + 210 MW</a:t>
            </a:r>
          </a:p>
          <a:p>
            <a:endParaRPr lang="hr-HR" sz="1800" dirty="0"/>
          </a:p>
          <a:p>
            <a:pPr marL="0" indent="0">
              <a:buNone/>
            </a:pP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2653490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39825"/>
          </a:xfrm>
        </p:spPr>
        <p:txBody>
          <a:bodyPr/>
          <a:lstStyle/>
          <a:p>
            <a:r>
              <a:rPr lang="hr-HR" sz="2800" dirty="0" smtClean="0"/>
              <a:t>                 </a:t>
            </a:r>
            <a:br>
              <a:rPr lang="hr-HR" sz="2800" dirty="0" smtClean="0"/>
            </a:br>
            <a:r>
              <a:rPr lang="hr-HR" sz="2800" dirty="0"/>
              <a:t/>
            </a:r>
            <a:br>
              <a:rPr lang="hr-HR" sz="2800" dirty="0"/>
            </a:br>
            <a:r>
              <a:rPr lang="hr-HR" sz="2800" dirty="0" smtClean="0"/>
              <a:t>       </a:t>
            </a:r>
            <a:r>
              <a:rPr lang="hr-HR" dirty="0" smtClean="0"/>
              <a:t>Pregled </a:t>
            </a:r>
            <a:r>
              <a:rPr lang="hr-HR" dirty="0"/>
              <a:t>energetske </a:t>
            </a:r>
            <a:r>
              <a:rPr lang="hr-HR" dirty="0" smtClean="0"/>
              <a:t>        	potrošnje kućanstva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err="1" smtClean="0"/>
              <a:t>www.irena</a:t>
            </a:r>
            <a:r>
              <a:rPr lang="hr-HR" dirty="0" smtClean="0"/>
              <a:t>-</a:t>
            </a:r>
            <a:r>
              <a:rPr lang="hr-HR" dirty="0" err="1" smtClean="0"/>
              <a:t>istra.hr</a:t>
            </a:r>
            <a:endParaRPr lang="hr-HR" dirty="0"/>
          </a:p>
        </p:txBody>
      </p:sp>
      <p:graphicFrame>
        <p:nvGraphicFramePr>
          <p:cNvPr id="5" name="Rezervirano mjesto sadržaja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3998885"/>
              </p:ext>
            </p:extLst>
          </p:nvPr>
        </p:nvGraphicFramePr>
        <p:xfrm>
          <a:off x="467544" y="1988840"/>
          <a:ext cx="4038600" cy="4543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265142"/>
              </p:ext>
            </p:extLst>
          </p:nvPr>
        </p:nvGraphicFramePr>
        <p:xfrm>
          <a:off x="4643438" y="2997200"/>
          <a:ext cx="3962400" cy="1622241"/>
        </p:xfrm>
        <a:graphic>
          <a:graphicData uri="http://schemas.openxmlformats.org/drawingml/2006/table">
            <a:tbl>
              <a:tblPr/>
              <a:tblGrid>
                <a:gridCol w="1193800"/>
                <a:gridCol w="596900"/>
                <a:gridCol w="596900"/>
                <a:gridCol w="965200"/>
                <a:gridCol w="609600"/>
              </a:tblGrid>
              <a:tr h="205606">
                <a:tc>
                  <a:txBody>
                    <a:bodyPr/>
                    <a:lstStyle/>
                    <a:p>
                      <a:pPr algn="l" fontAlgn="b"/>
                      <a:endParaRPr lang="hr-HR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TJ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451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Drvo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190.000</a:t>
                      </a:r>
                    </a:p>
                  </a:txBody>
                  <a:tcPr marL="0" marR="1143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</a:t>
                      </a:r>
                      <a:r>
                        <a:rPr lang="hr-HR" sz="1200" b="1" i="0" u="none" strike="noStrike" baseline="3000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hr-HR" sz="12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7991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EL loživo ulje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18.500</a:t>
                      </a:r>
                    </a:p>
                  </a:txBody>
                  <a:tcPr marL="0" marR="1143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991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UNP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9.800</a:t>
                      </a:r>
                    </a:p>
                  </a:txBody>
                  <a:tcPr marL="0" marR="1143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451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Gradski plin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5.500.000</a:t>
                      </a:r>
                    </a:p>
                  </a:txBody>
                  <a:tcPr marL="0" marR="1143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</a:t>
                      </a:r>
                      <a:r>
                        <a:rPr lang="hr-HR" sz="1200" b="1" i="0" u="none" strike="noStrike" baseline="3000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hr-HR" sz="12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606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Električna energija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460</a:t>
                      </a:r>
                    </a:p>
                  </a:txBody>
                  <a:tcPr marL="0" marR="1143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GWh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991">
                <a:tc>
                  <a:txBody>
                    <a:bodyPr/>
                    <a:lstStyle/>
                    <a:p>
                      <a:pPr algn="l" fontAlgn="b"/>
                      <a:endParaRPr lang="hr-HR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7513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Energetska efikasnost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1567333"/>
            <a:ext cx="8229600" cy="4525963"/>
          </a:xfrm>
        </p:spPr>
        <p:txBody>
          <a:bodyPr/>
          <a:lstStyle/>
          <a:p>
            <a:r>
              <a:rPr lang="hr-HR" sz="2400" dirty="0"/>
              <a:t>Polazišta</a:t>
            </a:r>
            <a:r>
              <a:rPr lang="hr-HR" sz="2400" dirty="0" smtClean="0"/>
              <a:t>:</a:t>
            </a:r>
          </a:p>
          <a:p>
            <a:pPr lvl="1"/>
            <a:r>
              <a:rPr lang="hr-HR" sz="1800" dirty="0"/>
              <a:t>Pristupanje projektu SGE – UNDP (rujan 2008</a:t>
            </a:r>
            <a:r>
              <a:rPr lang="hr-HR" sz="1800" dirty="0" smtClean="0"/>
              <a:t>.)</a:t>
            </a:r>
          </a:p>
          <a:p>
            <a:pPr lvl="1"/>
            <a:r>
              <a:rPr lang="hr-HR" sz="1800" dirty="0" smtClean="0"/>
              <a:t>Stručni EE tim: EE info centar, EE Ured, izrada </a:t>
            </a:r>
            <a:r>
              <a:rPr lang="hr-HR" sz="1800" dirty="0"/>
              <a:t>Registra </a:t>
            </a:r>
            <a:r>
              <a:rPr lang="hr-HR" sz="1800" dirty="0" smtClean="0"/>
              <a:t>objekata, edukacija, sustavno i trajno brine o potrošnji energije </a:t>
            </a:r>
            <a:r>
              <a:rPr lang="hr-HR" sz="1400" dirty="0" smtClean="0"/>
              <a:t>(računi za energente, vršenje očitanja)</a:t>
            </a:r>
          </a:p>
          <a:p>
            <a:pPr lvl="1"/>
            <a:r>
              <a:rPr lang="hr-HR" sz="1800" dirty="0" smtClean="0"/>
              <a:t>Energetski pregledi, energetski </a:t>
            </a:r>
            <a:r>
              <a:rPr lang="hr-HR" sz="1800" dirty="0"/>
              <a:t>certifikat </a:t>
            </a:r>
            <a:r>
              <a:rPr lang="hr-HR" sz="1800" dirty="0" smtClean="0"/>
              <a:t>zgrade</a:t>
            </a:r>
          </a:p>
          <a:p>
            <a:pPr lvl="1"/>
            <a:r>
              <a:rPr lang="hr-HR" sz="1800" dirty="0" smtClean="0"/>
              <a:t>Program </a:t>
            </a:r>
            <a:r>
              <a:rPr lang="hr-HR" sz="1800" dirty="0"/>
              <a:t>obnove zgrada javnog sektora </a:t>
            </a:r>
            <a:r>
              <a:rPr lang="hr-HR" sz="1800" dirty="0" smtClean="0"/>
              <a:t>2012-2013</a:t>
            </a:r>
          </a:p>
          <a:p>
            <a:pPr lvl="2"/>
            <a:r>
              <a:rPr lang="hr-HR" sz="1800" dirty="0" smtClean="0"/>
              <a:t>Kandidirati će se 30 zgrada, od toga:</a:t>
            </a:r>
          </a:p>
          <a:p>
            <a:pPr lvl="3"/>
            <a:r>
              <a:rPr lang="hr-HR" sz="1400" dirty="0" smtClean="0"/>
              <a:t>17 </a:t>
            </a:r>
            <a:r>
              <a:rPr lang="hr-HR" sz="1400" dirty="0"/>
              <a:t>kandidiranih : </a:t>
            </a:r>
            <a:r>
              <a:rPr lang="hr-HR" sz="1400" dirty="0" smtClean="0"/>
              <a:t>11 zgrada </a:t>
            </a:r>
            <a:r>
              <a:rPr lang="hr-HR" sz="1400" dirty="0"/>
              <a:t>obrazovanja, Pučko učilište Buje i Labin, zgrada admiraliteta</a:t>
            </a:r>
            <a:r>
              <a:rPr lang="hr-HR" sz="1400" dirty="0" smtClean="0"/>
              <a:t>, zgrade gradske uprave Labin, Buje i Buzet)</a:t>
            </a:r>
          </a:p>
          <a:p>
            <a:pPr lvl="3"/>
            <a:r>
              <a:rPr lang="hr-HR" sz="1400" dirty="0" smtClean="0"/>
              <a:t>13 zgrada: 6 Pula, 3 Pazin, 3 Novigrad, 1 IŽ</a:t>
            </a:r>
          </a:p>
          <a:p>
            <a:pPr lvl="1"/>
            <a:r>
              <a:rPr lang="hr-HR" sz="2000" dirty="0" smtClean="0"/>
              <a:t>Fond za zaštitu okoliša i energetsku učinkovitost:</a:t>
            </a:r>
          </a:p>
          <a:p>
            <a:pPr marL="514350" lvl="1" indent="0">
              <a:buNone/>
            </a:pPr>
            <a:endParaRPr lang="hr-HR" sz="2200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err="1" smtClean="0"/>
              <a:t>www.irena</a:t>
            </a:r>
            <a:r>
              <a:rPr lang="hr-HR" dirty="0" smtClean="0"/>
              <a:t>-</a:t>
            </a:r>
            <a:r>
              <a:rPr lang="hr-HR" dirty="0" err="1" smtClean="0"/>
              <a:t>istra.hr</a:t>
            </a:r>
            <a:endParaRPr lang="hr-HR" dirty="0"/>
          </a:p>
        </p:txBody>
      </p:sp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088137"/>
              </p:ext>
            </p:extLst>
          </p:nvPr>
        </p:nvGraphicFramePr>
        <p:xfrm>
          <a:off x="733077" y="5420320"/>
          <a:ext cx="7511331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/>
                <a:gridCol w="979805"/>
                <a:gridCol w="990918"/>
                <a:gridCol w="554182"/>
                <a:gridCol w="554182"/>
                <a:gridCol w="554182"/>
                <a:gridCol w="554182"/>
                <a:gridCol w="554182"/>
                <a:gridCol w="667068"/>
                <a:gridCol w="705168"/>
                <a:gridCol w="84328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hr-HR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0" dirty="0" smtClean="0"/>
                        <a:t>Odobreno</a:t>
                      </a:r>
                    </a:p>
                    <a:p>
                      <a:pPr algn="ctr"/>
                      <a:r>
                        <a:rPr lang="hr-HR" sz="1400" b="0" dirty="0" smtClean="0"/>
                        <a:t>(</a:t>
                      </a:r>
                      <a:r>
                        <a:rPr lang="hr-HR" sz="1400" b="0" dirty="0" err="1" smtClean="0"/>
                        <a:t>mil.kn</a:t>
                      </a:r>
                      <a:r>
                        <a:rPr lang="hr-HR" sz="1400" b="0" dirty="0" smtClean="0"/>
                        <a:t>)</a:t>
                      </a:r>
                      <a:endParaRPr lang="hr-HR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0" dirty="0" smtClean="0"/>
                        <a:t>Isplaćeno</a:t>
                      </a:r>
                    </a:p>
                    <a:p>
                      <a:pPr algn="ctr"/>
                      <a:r>
                        <a:rPr lang="hr-HR" sz="1400" b="0" dirty="0" smtClean="0"/>
                        <a:t>(</a:t>
                      </a:r>
                      <a:r>
                        <a:rPr lang="hr-HR" sz="1400" b="0" dirty="0" err="1" smtClean="0"/>
                        <a:t>mil.kn</a:t>
                      </a:r>
                      <a:r>
                        <a:rPr lang="hr-HR" sz="1400" b="0" dirty="0" smtClean="0"/>
                        <a:t>)</a:t>
                      </a:r>
                      <a:endParaRPr lang="hr-HR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0" dirty="0" err="1" smtClean="0"/>
                        <a:t>EnU</a:t>
                      </a:r>
                      <a:endParaRPr lang="hr-HR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0" dirty="0" smtClean="0"/>
                        <a:t>EP</a:t>
                      </a:r>
                      <a:endParaRPr lang="hr-HR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0" dirty="0" smtClean="0"/>
                        <a:t>OIE</a:t>
                      </a:r>
                      <a:endParaRPr lang="hr-HR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0" dirty="0" smtClean="0"/>
                        <a:t>OG</a:t>
                      </a:r>
                      <a:endParaRPr lang="hr-HR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0" dirty="0" smtClean="0"/>
                        <a:t>ČT</a:t>
                      </a:r>
                      <a:endParaRPr lang="hr-HR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0" dirty="0" smtClean="0"/>
                        <a:t>OIRS</a:t>
                      </a:r>
                      <a:endParaRPr lang="hr-HR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0" dirty="0" smtClean="0"/>
                        <a:t>ostalo</a:t>
                      </a:r>
                      <a:endParaRPr lang="hr-HR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0" dirty="0" smtClean="0"/>
                        <a:t>Ukupno</a:t>
                      </a:r>
                      <a:endParaRPr lang="hr-HR" sz="1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IŽ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9,04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7,59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7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7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4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46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67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9923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dirty="0" smtClean="0"/>
              <a:t>                 </a:t>
            </a:r>
            <a:r>
              <a:rPr lang="hr-HR" dirty="0" smtClean="0"/>
              <a:t>Obnovljivi </a:t>
            </a:r>
            <a:r>
              <a:rPr lang="hr-HR" dirty="0"/>
              <a:t>izvori </a:t>
            </a:r>
            <a:r>
              <a:rPr lang="hr-HR" dirty="0" smtClean="0"/>
              <a:t>energije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/>
              <a:t>Postojeće stanje:</a:t>
            </a:r>
          </a:p>
          <a:p>
            <a:pPr lvl="1"/>
            <a:r>
              <a:rPr lang="hr-HR" sz="1800" dirty="0"/>
              <a:t>Drvena masa: </a:t>
            </a:r>
            <a:endParaRPr lang="hr-HR" sz="1800" dirty="0" smtClean="0"/>
          </a:p>
          <a:p>
            <a:pPr marL="457200" lvl="1" indent="0">
              <a:buNone/>
            </a:pPr>
            <a:r>
              <a:rPr lang="hr-HR" sz="1800" dirty="0" smtClean="0"/>
              <a:t>	300 </a:t>
            </a:r>
            <a:r>
              <a:rPr lang="hr-HR" sz="1800" dirty="0"/>
              <a:t>GW </a:t>
            </a:r>
            <a:r>
              <a:rPr lang="hr-HR" sz="1800" dirty="0" smtClean="0"/>
              <a:t>h </a:t>
            </a:r>
            <a:r>
              <a:rPr lang="hr-HR" sz="1800" dirty="0"/>
              <a:t>(1.180 TJ)</a:t>
            </a:r>
          </a:p>
          <a:p>
            <a:pPr lvl="1"/>
            <a:r>
              <a:rPr lang="hr-HR" sz="1800" dirty="0" smtClean="0"/>
              <a:t>Solarna </a:t>
            </a:r>
            <a:r>
              <a:rPr lang="hr-HR" sz="1800" dirty="0"/>
              <a:t>energija (PTV): </a:t>
            </a:r>
            <a:endParaRPr lang="hr-HR" sz="1800" dirty="0" smtClean="0"/>
          </a:p>
          <a:p>
            <a:pPr marL="914400" lvl="2" indent="0">
              <a:buNone/>
            </a:pPr>
            <a:r>
              <a:rPr lang="hr-HR" sz="1800" dirty="0"/>
              <a:t>12 GW h (43 TJ)</a:t>
            </a:r>
          </a:p>
          <a:p>
            <a:pPr lvl="1"/>
            <a:r>
              <a:rPr lang="hr-HR" sz="1800" dirty="0" err="1" smtClean="0"/>
              <a:t>Vjetroelektrana</a:t>
            </a:r>
            <a:r>
              <a:rPr lang="hr-HR" sz="1800" dirty="0"/>
              <a:t>: </a:t>
            </a:r>
            <a:endParaRPr lang="hr-HR" sz="1800" dirty="0" smtClean="0"/>
          </a:p>
          <a:p>
            <a:pPr marL="914400" lvl="2" indent="0">
              <a:buNone/>
            </a:pPr>
            <a:r>
              <a:rPr lang="hr-HR" sz="1800" dirty="0"/>
              <a:t>22kW (</a:t>
            </a:r>
            <a:r>
              <a:rPr lang="hr-HR" sz="1800" dirty="0" err="1"/>
              <a:t>Valtura</a:t>
            </a:r>
            <a:r>
              <a:rPr lang="hr-HR" sz="1800" dirty="0"/>
              <a:t>)</a:t>
            </a:r>
          </a:p>
          <a:p>
            <a:pPr lvl="1"/>
            <a:r>
              <a:rPr lang="hr-HR" sz="1800" dirty="0" smtClean="0"/>
              <a:t>Geotermalna energija: </a:t>
            </a:r>
          </a:p>
          <a:p>
            <a:pPr marL="914400" lvl="2" indent="0">
              <a:buNone/>
            </a:pPr>
            <a:r>
              <a:rPr lang="hr-HR" sz="1800" dirty="0" smtClean="0"/>
              <a:t>Istarske toplice</a:t>
            </a:r>
            <a:endParaRPr lang="hr-HR" sz="1800" dirty="0"/>
          </a:p>
          <a:p>
            <a:pPr marL="457200" lvl="1" indent="0">
              <a:buNone/>
            </a:pP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err="1" smtClean="0"/>
              <a:t>www.irena</a:t>
            </a:r>
            <a:r>
              <a:rPr lang="hr-HR" dirty="0" smtClean="0"/>
              <a:t>-</a:t>
            </a:r>
            <a:r>
              <a:rPr lang="hr-HR" dirty="0" err="1" smtClean="0"/>
              <a:t>istra.hr</a:t>
            </a:r>
            <a:endParaRPr lang="hr-HR" dirty="0"/>
          </a:p>
        </p:txBody>
      </p:sp>
      <p:pic>
        <p:nvPicPr>
          <p:cNvPr id="5" name="Picture 11" descr="http://www.theenergyresources.com/images/renewable-energ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400" y="1844824"/>
            <a:ext cx="46767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666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17032"/>
            <a:ext cx="3262769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996952"/>
            <a:ext cx="160972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Naslov 1"/>
          <p:cNvSpPr>
            <a:spLocks noGrp="1"/>
          </p:cNvSpPr>
          <p:nvPr>
            <p:ph type="title"/>
          </p:nvPr>
        </p:nvSpPr>
        <p:spPr>
          <a:xfrm>
            <a:off x="41598" y="-243408"/>
            <a:ext cx="5394498" cy="1143000"/>
          </a:xfrm>
        </p:spPr>
        <p:txBody>
          <a:bodyPr/>
          <a:lstStyle/>
          <a:p>
            <a:pPr algn="l" eaLnBrk="1" hangingPunct="1"/>
            <a:r>
              <a:rPr lang="hr-HR" sz="3600" b="1" dirty="0">
                <a:solidFill>
                  <a:srgbClr val="0070C0"/>
                </a:solidFill>
              </a:rPr>
              <a:t>S</a:t>
            </a:r>
            <a:r>
              <a:rPr lang="hr-HR" sz="3600" b="1" dirty="0" smtClean="0">
                <a:solidFill>
                  <a:srgbClr val="0070C0"/>
                </a:solidFill>
              </a:rPr>
              <a:t>tanje OIEKPP u RH</a:t>
            </a:r>
          </a:p>
        </p:txBody>
      </p:sp>
      <p:sp>
        <p:nvSpPr>
          <p:cNvPr id="5" name="Pravokutnik 4"/>
          <p:cNvSpPr/>
          <p:nvPr/>
        </p:nvSpPr>
        <p:spPr>
          <a:xfrm>
            <a:off x="2915816" y="6513333"/>
            <a:ext cx="2689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/>
              <a:t>Izvor: www.oie.mingorp.hr</a:t>
            </a:r>
            <a:endParaRPr lang="hr-HR" dirty="0"/>
          </a:p>
        </p:txBody>
      </p:sp>
      <p:sp>
        <p:nvSpPr>
          <p:cNvPr id="2" name="TekstniOkvir 1"/>
          <p:cNvSpPr txBox="1"/>
          <p:nvPr/>
        </p:nvSpPr>
        <p:spPr>
          <a:xfrm>
            <a:off x="3923928" y="2629902"/>
            <a:ext cx="4341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Planirana postrojenja i postrojenja u pogonu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17658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-36512" y="6513333"/>
            <a:ext cx="2689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/>
              <a:t>Izvor: www.oie.mingorp.hr</a:t>
            </a:r>
            <a:endParaRPr lang="hr-HR" dirty="0"/>
          </a:p>
        </p:txBody>
      </p:sp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0" y="-27384"/>
            <a:ext cx="5394498" cy="1143000"/>
          </a:xfrm>
        </p:spPr>
        <p:txBody>
          <a:bodyPr/>
          <a:lstStyle/>
          <a:p>
            <a:pPr algn="l" eaLnBrk="1" hangingPunct="1"/>
            <a:r>
              <a:rPr lang="hr-HR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hr-HR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tanje IŽ</a:t>
            </a:r>
          </a:p>
        </p:txBody>
      </p:sp>
    </p:spTree>
    <p:extLst>
      <p:ext uri="{BB962C8B-B14F-4D97-AF65-F5344CB8AC3E}">
        <p14:creationId xmlns:p14="http://schemas.microsoft.com/office/powerpoint/2010/main" val="803900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0" y="332656"/>
            <a:ext cx="5419747" cy="616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130" y="332656"/>
            <a:ext cx="3078342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Pravokutnik 9"/>
          <p:cNvSpPr/>
          <p:nvPr/>
        </p:nvSpPr>
        <p:spPr>
          <a:xfrm>
            <a:off x="2915816" y="6513333"/>
            <a:ext cx="2689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/>
              <a:t>Izvor: www.oie.mingorp.hr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55530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Mreškanj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Mreškanj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reškanj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eškanj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eškanj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eškanj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eškanj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eškanj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eškanj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eškanj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eškanj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SEA-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A-R sti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Tema1">
  <a:themeElements>
    <a:clrScheme name="Mreškanj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Mreškanj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reškanj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eškanj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eškanj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eškanj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eškanj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eškanj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eškanj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eškanj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eškanj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ema1">
  <a:themeElements>
    <a:clrScheme name="Mreškanj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Mreškanj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reškanj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eškanj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eškanj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eškanj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eškanj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eškanj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eškanj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eškanj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eškanj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Tema1">
  <a:themeElements>
    <a:clrScheme name="Mreškanj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Mreškanj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reškanj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eškanj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eškanj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eškanj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eškanj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eškanj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eškanj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eškanj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eškanj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reškanje 3">
    <a:dk1>
      <a:srgbClr val="008AE8"/>
    </a:dk1>
    <a:lt1>
      <a:srgbClr val="FFFFFF"/>
    </a:lt1>
    <a:dk2>
      <a:srgbClr val="0068AE"/>
    </a:dk2>
    <a:lt2>
      <a:srgbClr val="CCECFF"/>
    </a:lt2>
    <a:accent1>
      <a:srgbClr val="009999"/>
    </a:accent1>
    <a:accent2>
      <a:srgbClr val="0088E4"/>
    </a:accent2>
    <a:accent3>
      <a:srgbClr val="AAB9D3"/>
    </a:accent3>
    <a:accent4>
      <a:srgbClr val="DADADA"/>
    </a:accent4>
    <a:accent5>
      <a:srgbClr val="AACACA"/>
    </a:accent5>
    <a:accent6>
      <a:srgbClr val="007BCF"/>
    </a:accent6>
    <a:hlink>
      <a:srgbClr val="99FF99"/>
    </a:hlink>
    <a:folHlink>
      <a:srgbClr val="AFE1FF"/>
    </a:folHlink>
  </a:clrScheme>
  <a:fontScheme name="Mreškanj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reškanje 3">
    <a:dk1>
      <a:srgbClr val="008AE8"/>
    </a:dk1>
    <a:lt1>
      <a:srgbClr val="FFFFFF"/>
    </a:lt1>
    <a:dk2>
      <a:srgbClr val="0068AE"/>
    </a:dk2>
    <a:lt2>
      <a:srgbClr val="CCECFF"/>
    </a:lt2>
    <a:accent1>
      <a:srgbClr val="009999"/>
    </a:accent1>
    <a:accent2>
      <a:srgbClr val="0088E4"/>
    </a:accent2>
    <a:accent3>
      <a:srgbClr val="AAB9D3"/>
    </a:accent3>
    <a:accent4>
      <a:srgbClr val="DADADA"/>
    </a:accent4>
    <a:accent5>
      <a:srgbClr val="AACACA"/>
    </a:accent5>
    <a:accent6>
      <a:srgbClr val="007BCF"/>
    </a:accent6>
    <a:hlink>
      <a:srgbClr val="99FF99"/>
    </a:hlink>
    <a:folHlink>
      <a:srgbClr val="AFE1FF"/>
    </a:folHlink>
  </a:clrScheme>
  <a:fontScheme name="Mreškanj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reškanje 3">
    <a:dk1>
      <a:srgbClr val="008AE8"/>
    </a:dk1>
    <a:lt1>
      <a:srgbClr val="FFFFFF"/>
    </a:lt1>
    <a:dk2>
      <a:srgbClr val="0068AE"/>
    </a:dk2>
    <a:lt2>
      <a:srgbClr val="CCECFF"/>
    </a:lt2>
    <a:accent1>
      <a:srgbClr val="009999"/>
    </a:accent1>
    <a:accent2>
      <a:srgbClr val="0088E4"/>
    </a:accent2>
    <a:accent3>
      <a:srgbClr val="AAB9D3"/>
    </a:accent3>
    <a:accent4>
      <a:srgbClr val="DADADA"/>
    </a:accent4>
    <a:accent5>
      <a:srgbClr val="AACACA"/>
    </a:accent5>
    <a:accent6>
      <a:srgbClr val="007BCF"/>
    </a:accent6>
    <a:hlink>
      <a:srgbClr val="99FF99"/>
    </a:hlink>
    <a:folHlink>
      <a:srgbClr val="AFE1FF"/>
    </a:folHlink>
  </a:clrScheme>
  <a:fontScheme name="Mreškanj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1199</TotalTime>
  <Words>1101</Words>
  <Application>Microsoft Office PowerPoint</Application>
  <PresentationFormat>Prikaz na zaslonu (4:3)</PresentationFormat>
  <Paragraphs>266</Paragraphs>
  <Slides>23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5</vt:i4>
      </vt:variant>
      <vt:variant>
        <vt:lpstr>Uloženi OLE poslužitelji</vt:lpstr>
      </vt:variant>
      <vt:variant>
        <vt:i4>2</vt:i4>
      </vt:variant>
      <vt:variant>
        <vt:lpstr>Naslovi slajdova</vt:lpstr>
      </vt:variant>
      <vt:variant>
        <vt:i4>23</vt:i4>
      </vt:variant>
    </vt:vector>
  </HeadingPairs>
  <TitlesOfParts>
    <vt:vector size="30" baseType="lpstr">
      <vt:lpstr>Tema1</vt:lpstr>
      <vt:lpstr>Tema SEA-R</vt:lpstr>
      <vt:lpstr>1_Tema1</vt:lpstr>
      <vt:lpstr>2_Tema1</vt:lpstr>
      <vt:lpstr>3_Tema1</vt:lpstr>
      <vt:lpstr>CorelDRAW</vt:lpstr>
      <vt:lpstr>Acrobat Document</vt:lpstr>
      <vt:lpstr>Aktualni primjeri i projekti uštede energije i energetske učinkovitosti u Istarskoj županiji</vt:lpstr>
      <vt:lpstr>           Energetska bilanca IŽ</vt:lpstr>
      <vt:lpstr> Energetska bilanca električne energije IŽ</vt:lpstr>
      <vt:lpstr>                          Pregled energetske          potrošnje kućanstva </vt:lpstr>
      <vt:lpstr>            Energetska efikasnost</vt:lpstr>
      <vt:lpstr>                 Obnovljivi izvori energije</vt:lpstr>
      <vt:lpstr>Stanje OIEKPP u RH</vt:lpstr>
      <vt:lpstr>Stanje IŽ</vt:lpstr>
      <vt:lpstr>PowerPointova prezentacija</vt:lpstr>
      <vt:lpstr>PowerPointova prezentacija</vt:lpstr>
      <vt:lpstr>PowerPointova prezentacija</vt:lpstr>
      <vt:lpstr>PowerPointova prezentacija</vt:lpstr>
      <vt:lpstr>SEA-R Sustainable Energy in the Adriatic Regions: Knowledge to Invest</vt:lpstr>
      <vt:lpstr>  PARTNERI</vt:lpstr>
      <vt:lpstr>REZULTATI PROJEKTA značajni za Istru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Solarni kolektori za pripremu potrošne tople vode na Dječjem vrtiću „Pjerina Verbanac” Labin</vt:lpstr>
      <vt:lpstr>1. pasivna kuća RH u Buzetu</vt:lpstr>
      <vt:lpstr>Hvala na pažnji !  irena@irena-istra.hr  Valter Poropat, dipl.ing.el. Stručni suradnici: Doris Percan i Tin Brajković</vt:lpstr>
    </vt:vector>
  </TitlesOfParts>
  <Company>IRENA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Aktualni projekti uštede energije i energetske učinkovitosti u Istarskoj županiji</dc:title>
  <dc:creator>Doris Percan</dc:creator>
  <cp:lastModifiedBy>Doris Percan</cp:lastModifiedBy>
  <cp:revision>91</cp:revision>
  <dcterms:created xsi:type="dcterms:W3CDTF">2012-04-13T07:34:41Z</dcterms:created>
  <dcterms:modified xsi:type="dcterms:W3CDTF">2012-06-18T07:34:20Z</dcterms:modified>
</cp:coreProperties>
</file>